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WINNING\ETi%20movie%20Barakaldo\rubricas\rubrica%20E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individual!$A$5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individual!$B$4:$F$4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individual!$B$5:$F$5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16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individual!$A$6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individual!$B$4:$F$4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individual!$B$6:$F$6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15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individual!$A$7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individual!$B$4:$F$4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individual!$B$7:$F$7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individual!$A$8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individual!$B$4:$F$4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individual!$B$8:$F$8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240192"/>
        <c:axId val="97329536"/>
        <c:axId val="0"/>
      </c:bar3DChart>
      <c:catAx>
        <c:axId val="9724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97329536"/>
        <c:crosses val="autoZero"/>
        <c:auto val="1"/>
        <c:lblAlgn val="ctr"/>
        <c:lblOffset val="100"/>
        <c:noMultiLvlLbl val="0"/>
      </c:catAx>
      <c:valAx>
        <c:axId val="97329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724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individual!$H$5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individual!$I$4:$M$4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individual!$I$5:$M$5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individual!$H$6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individual!$I$4:$M$4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individual!$I$6:$M$6</c:f>
              <c:numCache>
                <c:formatCode>General</c:formatCode>
                <c:ptCount val="5"/>
                <c:pt idx="1">
                  <c:v>2</c:v>
                </c:pt>
                <c:pt idx="2">
                  <c:v>2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individual!$H$7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individual!$I$4:$M$4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individual!$I$7:$M$7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individual!$H$8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individual!$I$4:$M$4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individual!$I$8:$M$8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436992"/>
        <c:axId val="98711040"/>
        <c:axId val="0"/>
      </c:bar3DChart>
      <c:catAx>
        <c:axId val="9843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98711040"/>
        <c:crosses val="autoZero"/>
        <c:auto val="1"/>
        <c:lblAlgn val="ctr"/>
        <c:lblOffset val="100"/>
        <c:noMultiLvlLbl val="0"/>
      </c:catAx>
      <c:valAx>
        <c:axId val="98711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843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individual!$A$13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individual!$B$12:$F$12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individual!$B$13:$F$13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individual!$A$14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individual!$B$12:$F$12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individual!$B$14:$F$14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individual!$A$15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individual!$B$12:$F$12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individual!$B$15:$F$15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individual!$A$16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individual!$B$12:$F$12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individual!$B$16:$F$16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82176"/>
        <c:axId val="97684480"/>
        <c:axId val="0"/>
      </c:bar3DChart>
      <c:catAx>
        <c:axId val="97682176"/>
        <c:scaling>
          <c:orientation val="minMax"/>
        </c:scaling>
        <c:delete val="0"/>
        <c:axPos val="b"/>
        <c:majorTickMark val="out"/>
        <c:minorTickMark val="none"/>
        <c:tickLblPos val="nextTo"/>
        <c:crossAx val="97684480"/>
        <c:crosses val="autoZero"/>
        <c:auto val="1"/>
        <c:lblAlgn val="ctr"/>
        <c:lblOffset val="100"/>
        <c:noMultiLvlLbl val="0"/>
      </c:catAx>
      <c:valAx>
        <c:axId val="9768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768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individual!$H$13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individual!$I$12:$M$12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individual!$I$13:$M$13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15</c:v>
                </c:pt>
                <c:pt idx="3">
                  <c:v>15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individual!$H$14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individual!$I$12:$M$12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individual!$I$14:$M$14</c:f>
              <c:numCache>
                <c:formatCode>General</c:formatCode>
                <c:ptCount val="5"/>
                <c:pt idx="1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individual!$H$15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individual!$I$12:$M$12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individual!$I$15:$M$15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individual!$H$16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individual!$I$12:$M$12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individual!$I$16:$M$16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096896"/>
        <c:axId val="110641152"/>
        <c:axId val="0"/>
      </c:bar3DChart>
      <c:catAx>
        <c:axId val="10609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0641152"/>
        <c:crosses val="autoZero"/>
        <c:auto val="1"/>
        <c:lblAlgn val="ctr"/>
        <c:lblOffset val="100"/>
        <c:noMultiLvlLbl val="0"/>
      </c:catAx>
      <c:valAx>
        <c:axId val="110641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6096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individual!$A$21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individual!$B$20:$F$20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individual!$B$21:$F$21</c:f>
              <c:numCache>
                <c:formatCode>General</c:formatCode>
                <c:ptCount val="5"/>
                <c:pt idx="0">
                  <c:v>16</c:v>
                </c:pt>
                <c:pt idx="3">
                  <c:v>16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individual!$A$22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individual!$B$20:$F$20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individual!$B$22:$F$22</c:f>
              <c:numCache>
                <c:formatCode>General</c:formatCode>
                <c:ptCount val="5"/>
                <c:pt idx="1">
                  <c:v>16</c:v>
                </c:pt>
                <c:pt idx="2">
                  <c:v>18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individual!$A$23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individual!$B$20:$F$20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individual!$B$23:$F$23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individual!$A$24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individual!$B$20:$F$20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individual!$B$24:$F$24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531072"/>
        <c:axId val="104563456"/>
        <c:axId val="0"/>
      </c:bar3DChart>
      <c:catAx>
        <c:axId val="10453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563456"/>
        <c:crosses val="autoZero"/>
        <c:auto val="1"/>
        <c:lblAlgn val="ctr"/>
        <c:lblOffset val="100"/>
        <c:noMultiLvlLbl val="0"/>
      </c:catAx>
      <c:valAx>
        <c:axId val="10456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453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total!$A$5</c:f>
              <c:strCache>
                <c:ptCount val="1"/>
                <c:pt idx="0">
                  <c:v>Expert/Experto</c:v>
                </c:pt>
              </c:strCache>
            </c:strRef>
          </c:tx>
          <c:invertIfNegative val="0"/>
          <c:cat>
            <c:strRef>
              <c:f>total!$B$4:$F$4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total!$B$5:$F$5</c:f>
              <c:numCache>
                <c:formatCode>General</c:formatCode>
                <c:ptCount val="5"/>
                <c:pt idx="0">
                  <c:v>55</c:v>
                </c:pt>
                <c:pt idx="1">
                  <c:v>32</c:v>
                </c:pt>
                <c:pt idx="2">
                  <c:v>37</c:v>
                </c:pt>
                <c:pt idx="3">
                  <c:v>66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total!$A$6</c:f>
              <c:strCache>
                <c:ptCount val="1"/>
                <c:pt idx="0">
                  <c:v>Advanced/Avanzado</c:v>
                </c:pt>
              </c:strCache>
            </c:strRef>
          </c:tx>
          <c:invertIfNegative val="0"/>
          <c:cat>
            <c:strRef>
              <c:f>total!$B$4:$F$4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total!$B$6:$F$6</c:f>
              <c:numCache>
                <c:formatCode>General</c:formatCode>
                <c:ptCount val="5"/>
                <c:pt idx="0">
                  <c:v>15</c:v>
                </c:pt>
                <c:pt idx="1">
                  <c:v>33</c:v>
                </c:pt>
                <c:pt idx="2">
                  <c:v>36</c:v>
                </c:pt>
                <c:pt idx="3">
                  <c:v>6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total!$A$7</c:f>
              <c:strCache>
                <c:ptCount val="1"/>
                <c:pt idx="0">
                  <c:v>Learning/Aprendiz</c:v>
                </c:pt>
              </c:strCache>
            </c:strRef>
          </c:tx>
          <c:invertIfNegative val="0"/>
          <c:cat>
            <c:strRef>
              <c:f>total!$B$4:$F$4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total!$B$7:$F$7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total!$A$8</c:f>
              <c:strCache>
                <c:ptCount val="1"/>
                <c:pt idx="0">
                  <c:v>Novel</c:v>
                </c:pt>
              </c:strCache>
            </c:strRef>
          </c:tx>
          <c:invertIfNegative val="0"/>
          <c:cat>
            <c:strRef>
              <c:f>total!$B$4:$F$4</c:f>
              <c:strCache>
                <c:ptCount val="5"/>
                <c:pt idx="0">
                  <c:v>online activities/actividades online</c:v>
                </c:pt>
                <c:pt idx="1">
                  <c:v>group work/trabajo en grupo</c:v>
                </c:pt>
                <c:pt idx="2">
                  <c:v>use of language/uso del idioma</c:v>
                </c:pt>
                <c:pt idx="3">
                  <c:v>classroom activities/actividades en aula</c:v>
                </c:pt>
                <c:pt idx="4">
                  <c:v>spent time/tiempo empleado</c:v>
                </c:pt>
              </c:strCache>
            </c:strRef>
          </c:cat>
          <c:val>
            <c:numRef>
              <c:f>total!$B$8:$F$8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926336"/>
        <c:axId val="32932608"/>
        <c:axId val="0"/>
      </c:bar3DChart>
      <c:catAx>
        <c:axId val="3292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32932608"/>
        <c:crosses val="autoZero"/>
        <c:auto val="1"/>
        <c:lblAlgn val="ctr"/>
        <c:lblOffset val="100"/>
        <c:noMultiLvlLbl val="0"/>
      </c:catAx>
      <c:valAx>
        <c:axId val="32932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92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87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58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64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51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72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73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7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2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88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62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4293-2220-4698-A790-3400A1563BF6}" type="datetimeFigureOut">
              <a:rPr lang="es-ES" smtClean="0"/>
              <a:t>13/06/2018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90CF-9F22-4A1F-825E-C9139BD96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71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9.jpeg"/><Relationship Id="rId7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44624"/>
            <a:ext cx="9217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Results</a:t>
            </a:r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students</a:t>
            </a:r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endParaRPr lang="es-E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 de las rúbricas del alumnado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3491880" y="5797519"/>
            <a:ext cx="2604195" cy="588692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54"/>
          <a:stretch/>
        </p:blipFill>
        <p:spPr>
          <a:xfrm>
            <a:off x="6372200" y="4313420"/>
            <a:ext cx="2081096" cy="1137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" name="22 CuadroTexto"/>
          <p:cNvSpPr txBox="1">
            <a:spLocks noChangeArrowheads="1"/>
          </p:cNvSpPr>
          <p:nvPr/>
        </p:nvSpPr>
        <p:spPr bwMode="auto">
          <a:xfrm>
            <a:off x="6732588" y="5589240"/>
            <a:ext cx="2384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IES Antonio Trueba BHI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err="1"/>
              <a:t>Barakaldo</a:t>
            </a:r>
            <a:r>
              <a:rPr lang="es-ES" altLang="es-ES" sz="1800" b="1" dirty="0"/>
              <a:t> </a:t>
            </a:r>
            <a:r>
              <a:rPr lang="es-ES" altLang="es-ES" sz="1800" b="1" dirty="0" smtClean="0"/>
              <a:t>–País Vasco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</a:t>
            </a:r>
            <a:r>
              <a:rPr lang="es-ES" altLang="es-ES" sz="1800" b="1" dirty="0" smtClean="0"/>
              <a:t>España</a:t>
            </a:r>
            <a:r>
              <a:rPr lang="es-ES" altLang="es-ES" sz="1800" b="1" dirty="0" smtClean="0"/>
              <a:t>)</a:t>
            </a:r>
            <a:endParaRPr lang="es-ES" altLang="es-ES" sz="18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1" y="1678543"/>
            <a:ext cx="1949900" cy="146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1 CuadroTexto"/>
          <p:cNvSpPr txBox="1">
            <a:spLocks noChangeArrowheads="1"/>
          </p:cNvSpPr>
          <p:nvPr/>
        </p:nvSpPr>
        <p:spPr bwMode="auto">
          <a:xfrm>
            <a:off x="477838" y="3140968"/>
            <a:ext cx="22842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Oleksandria</a:t>
            </a:r>
            <a:r>
              <a:rPr lang="es-ES" altLang="es-ES" sz="1800" b="1" dirty="0"/>
              <a:t> </a:t>
            </a:r>
            <a:r>
              <a:rPr lang="es-ES" altLang="es-ES" sz="1800" b="1" dirty="0" err="1"/>
              <a:t>school</a:t>
            </a:r>
            <a:r>
              <a:rPr lang="es-ES" altLang="es-ES" sz="1800" b="1" dirty="0"/>
              <a:t> </a:t>
            </a:r>
            <a:r>
              <a:rPr lang="es-ES" altLang="es-ES" sz="1800" b="1" dirty="0"/>
              <a:t>n9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Oleksandriya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Ukraine</a:t>
            </a:r>
            <a:r>
              <a:rPr lang="es-ES" altLang="es-ES" sz="1800" b="1" dirty="0" smtClean="0"/>
              <a:t>-Ucrania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sp>
        <p:nvSpPr>
          <p:cNvPr id="24" name="10 CuadroTexto"/>
          <p:cNvSpPr txBox="1">
            <a:spLocks noChangeArrowheads="1"/>
          </p:cNvSpPr>
          <p:nvPr/>
        </p:nvSpPr>
        <p:spPr bwMode="auto">
          <a:xfrm>
            <a:off x="395536" y="5674022"/>
            <a:ext cx="21573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/>
              <a:t>IES Leopoldo </a:t>
            </a:r>
            <a:r>
              <a:rPr lang="es-ES" altLang="es-ES" sz="1800" b="1" dirty="0" err="1"/>
              <a:t>Queipo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/>
              <a:t>Melilla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-España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5" t="21413" r="31110" b="39293"/>
          <a:stretch>
            <a:fillRect/>
          </a:stretch>
        </p:blipFill>
        <p:spPr bwMode="auto">
          <a:xfrm>
            <a:off x="3131840" y="3580458"/>
            <a:ext cx="1662137" cy="1216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2 CuadroTexto"/>
          <p:cNvSpPr txBox="1">
            <a:spLocks noChangeArrowheads="1"/>
          </p:cNvSpPr>
          <p:nvPr/>
        </p:nvSpPr>
        <p:spPr bwMode="auto">
          <a:xfrm>
            <a:off x="3563888" y="4881934"/>
            <a:ext cx="20514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Lycée</a:t>
            </a:r>
            <a:r>
              <a:rPr lang="es-ES" altLang="es-ES" sz="1800" b="1" dirty="0"/>
              <a:t> de </a:t>
            </a:r>
            <a:r>
              <a:rPr lang="es-ES" altLang="es-ES" sz="1800" b="1" dirty="0" err="1"/>
              <a:t>Grombalia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err="1" smtClean="0"/>
              <a:t>Grombalia</a:t>
            </a:r>
            <a:endParaRPr lang="es-ES" altLang="es-ES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Tunisia</a:t>
            </a:r>
            <a:r>
              <a:rPr lang="es-ES" altLang="es-ES" sz="1800" b="1" dirty="0" smtClean="0"/>
              <a:t>-Túnez)</a:t>
            </a:r>
            <a:endParaRPr lang="es-ES" altLang="es-ES" sz="1800" b="1" dirty="0"/>
          </a:p>
        </p:txBody>
      </p:sp>
      <p:pic>
        <p:nvPicPr>
          <p:cNvPr id="33" name="Picture 20" descr="http://fp.iesleopoldoqueipo.com/Multimedia/Fotos/0/Centros/images/14027/15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3" y="4273549"/>
            <a:ext cx="1616755" cy="1270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3" y="2132856"/>
            <a:ext cx="2246190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10 CuadroTexto"/>
          <p:cNvSpPr txBox="1">
            <a:spLocks noChangeArrowheads="1"/>
          </p:cNvSpPr>
          <p:nvPr/>
        </p:nvSpPr>
        <p:spPr bwMode="auto">
          <a:xfrm>
            <a:off x="5763270" y="3068960"/>
            <a:ext cx="18330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IESO </a:t>
            </a:r>
            <a:r>
              <a:rPr lang="es-ES" altLang="es-ES" sz="1800" b="1" dirty="0"/>
              <a:t>Castejón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Castejón-Navarra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-España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pic>
        <p:nvPicPr>
          <p:cNvPr id="36" name="Picture 23" descr="Resultado de imagen de IESO castejón navarr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5" y="1952930"/>
            <a:ext cx="1665285" cy="1082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1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21172" y="404664"/>
            <a:ext cx="65016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</a:t>
            </a:r>
            <a:endParaRPr lang="es-E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Rúbricas del proyecto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690642" y="5785272"/>
            <a:ext cx="2604195" cy="58869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92" y="5626441"/>
            <a:ext cx="1208471" cy="906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8" t="36211" r="8973" b="18860"/>
          <a:stretch/>
        </p:blipFill>
        <p:spPr bwMode="auto">
          <a:xfrm>
            <a:off x="324676" y="2158990"/>
            <a:ext cx="8215087" cy="31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5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2182" y="-171400"/>
            <a:ext cx="77796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Results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endParaRPr lang="es-E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 de las rúbricas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690642" y="5785272"/>
            <a:ext cx="2604195" cy="588692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92" y="5626441"/>
            <a:ext cx="1208471" cy="906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485652"/>
              </p:ext>
            </p:extLst>
          </p:nvPr>
        </p:nvGraphicFramePr>
        <p:xfrm>
          <a:off x="0" y="1718587"/>
          <a:ext cx="3155325" cy="154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043608" y="3140968"/>
            <a:ext cx="15120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/>
              <a:t>IES Leopoldo </a:t>
            </a:r>
            <a:r>
              <a:rPr lang="es-ES" altLang="es-ES" sz="1200" b="1" dirty="0" err="1"/>
              <a:t>Queipo</a:t>
            </a:r>
            <a:endParaRPr lang="es-ES" altLang="es-ES" sz="12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/>
              <a:t>Melilla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 smtClean="0"/>
              <a:t>(</a:t>
            </a:r>
            <a:r>
              <a:rPr lang="es-ES" altLang="es-ES" sz="1200" b="1" dirty="0" err="1" smtClean="0"/>
              <a:t>Spain</a:t>
            </a:r>
            <a:r>
              <a:rPr lang="es-ES" altLang="es-ES" sz="1200" b="1" dirty="0" smtClean="0"/>
              <a:t>-España</a:t>
            </a:r>
            <a:r>
              <a:rPr lang="es-ES" altLang="es-ES" sz="1200" b="1" dirty="0"/>
              <a:t>)</a:t>
            </a:r>
            <a:endParaRPr lang="es-ES" altLang="es-ES" sz="1200" b="1" dirty="0"/>
          </a:p>
        </p:txBody>
      </p:sp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329420"/>
              </p:ext>
            </p:extLst>
          </p:nvPr>
        </p:nvGraphicFramePr>
        <p:xfrm>
          <a:off x="3456191" y="1544492"/>
          <a:ext cx="2839076" cy="16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22 CuadroTexto"/>
          <p:cNvSpPr txBox="1">
            <a:spLocks noChangeArrowheads="1"/>
          </p:cNvSpPr>
          <p:nvPr/>
        </p:nvSpPr>
        <p:spPr bwMode="auto">
          <a:xfrm>
            <a:off x="3419872" y="3068960"/>
            <a:ext cx="166160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/>
              <a:t>IES Antonio Trueba BHI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err="1"/>
              <a:t>Barakaldo</a:t>
            </a:r>
            <a:r>
              <a:rPr lang="es-ES" altLang="es-ES" sz="1200" b="1" dirty="0"/>
              <a:t> </a:t>
            </a:r>
            <a:r>
              <a:rPr lang="es-ES" altLang="es-ES" sz="1200" b="1" dirty="0" smtClean="0"/>
              <a:t>–País Vasco</a:t>
            </a:r>
            <a:endParaRPr lang="es-ES" altLang="es-ES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/>
              <a:t>(</a:t>
            </a:r>
            <a:r>
              <a:rPr lang="es-ES" altLang="es-ES" sz="1200" b="1" dirty="0" err="1" smtClean="0"/>
              <a:t>Spain</a:t>
            </a:r>
            <a:r>
              <a:rPr lang="es-ES" altLang="es-ES" sz="1200" b="1" dirty="0" smtClean="0"/>
              <a:t>-</a:t>
            </a:r>
            <a:r>
              <a:rPr lang="es-ES" altLang="es-ES" sz="1200" b="1" dirty="0" smtClean="0"/>
              <a:t>España</a:t>
            </a:r>
            <a:r>
              <a:rPr lang="es-ES" altLang="es-ES" sz="1200" b="1" dirty="0" smtClean="0"/>
              <a:t>)</a:t>
            </a:r>
            <a:endParaRPr lang="es-ES" altLang="es-ES" sz="1200" b="1" dirty="0"/>
          </a:p>
        </p:txBody>
      </p:sp>
      <p:graphicFrame>
        <p:nvGraphicFramePr>
          <p:cNvPr id="1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909093"/>
              </p:ext>
            </p:extLst>
          </p:nvPr>
        </p:nvGraphicFramePr>
        <p:xfrm>
          <a:off x="20216" y="4006164"/>
          <a:ext cx="3210262" cy="162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2 CuadroTexto"/>
          <p:cNvSpPr txBox="1">
            <a:spLocks noChangeArrowheads="1"/>
          </p:cNvSpPr>
          <p:nvPr/>
        </p:nvSpPr>
        <p:spPr bwMode="auto">
          <a:xfrm>
            <a:off x="2555776" y="5138941"/>
            <a:ext cx="143302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 err="1"/>
              <a:t>Lycée</a:t>
            </a:r>
            <a:r>
              <a:rPr lang="es-ES" altLang="es-ES" sz="1200" b="1" dirty="0"/>
              <a:t> de </a:t>
            </a:r>
            <a:r>
              <a:rPr lang="es-ES" altLang="es-ES" sz="1200" b="1" dirty="0" err="1"/>
              <a:t>Grombalia</a:t>
            </a:r>
            <a:endParaRPr lang="es-ES" altLang="es-ES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err="1" smtClean="0"/>
              <a:t>Grombalia</a:t>
            </a:r>
            <a:endParaRPr lang="es-ES" altLang="es-ES" sz="12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/>
              <a:t>(</a:t>
            </a:r>
            <a:r>
              <a:rPr lang="es-ES" altLang="es-ES" sz="1200" b="1" dirty="0" err="1" smtClean="0"/>
              <a:t>Tunisia</a:t>
            </a:r>
            <a:r>
              <a:rPr lang="es-ES" altLang="es-ES" sz="1200" b="1" dirty="0" smtClean="0"/>
              <a:t>-Túnez)</a:t>
            </a:r>
            <a:endParaRPr lang="es-ES" altLang="es-ES" sz="1200" b="1" dirty="0"/>
          </a:p>
        </p:txBody>
      </p:sp>
      <p:graphicFrame>
        <p:nvGraphicFramePr>
          <p:cNvPr id="1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849182"/>
              </p:ext>
            </p:extLst>
          </p:nvPr>
        </p:nvGraphicFramePr>
        <p:xfrm>
          <a:off x="4086200" y="3983365"/>
          <a:ext cx="3006080" cy="180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1 CuadroTexto"/>
          <p:cNvSpPr txBox="1">
            <a:spLocks noChangeArrowheads="1"/>
          </p:cNvSpPr>
          <p:nvPr/>
        </p:nvSpPr>
        <p:spPr bwMode="auto">
          <a:xfrm>
            <a:off x="5498254" y="5590981"/>
            <a:ext cx="159402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 err="1"/>
              <a:t>Oleksandria</a:t>
            </a:r>
            <a:r>
              <a:rPr lang="es-ES" altLang="es-ES" sz="1200" b="1" dirty="0"/>
              <a:t> </a:t>
            </a:r>
            <a:r>
              <a:rPr lang="es-ES" altLang="es-ES" sz="1200" b="1" dirty="0" err="1"/>
              <a:t>school</a:t>
            </a:r>
            <a:r>
              <a:rPr lang="es-ES" altLang="es-ES" sz="1200" b="1" dirty="0"/>
              <a:t> </a:t>
            </a:r>
            <a:r>
              <a:rPr lang="es-ES" altLang="es-ES" sz="1200" b="1" dirty="0"/>
              <a:t>n9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 err="1"/>
              <a:t>Oleksandriya</a:t>
            </a:r>
            <a:endParaRPr lang="es-ES" altLang="es-ES" sz="12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200" b="1" dirty="0" smtClean="0"/>
              <a:t>(</a:t>
            </a:r>
            <a:r>
              <a:rPr lang="es-ES" altLang="es-ES" sz="1200" b="1" dirty="0" err="1" smtClean="0"/>
              <a:t>Ukraine</a:t>
            </a:r>
            <a:r>
              <a:rPr lang="es-ES" altLang="es-ES" sz="1200" b="1" dirty="0" smtClean="0"/>
              <a:t>-Ucrania</a:t>
            </a:r>
            <a:r>
              <a:rPr lang="es-ES" altLang="es-ES" sz="1200" b="1" dirty="0"/>
              <a:t>)</a:t>
            </a:r>
            <a:endParaRPr lang="es-ES" altLang="es-ES" sz="1200" b="1" dirty="0"/>
          </a:p>
        </p:txBody>
      </p:sp>
      <p:graphicFrame>
        <p:nvGraphicFramePr>
          <p:cNvPr id="18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751373"/>
              </p:ext>
            </p:extLst>
          </p:nvPr>
        </p:nvGraphicFramePr>
        <p:xfrm>
          <a:off x="6449633" y="1666648"/>
          <a:ext cx="2694367" cy="193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" name="10 CuadroTexto"/>
          <p:cNvSpPr txBox="1">
            <a:spLocks noChangeArrowheads="1"/>
          </p:cNvSpPr>
          <p:nvPr/>
        </p:nvSpPr>
        <p:spPr bwMode="auto">
          <a:xfrm>
            <a:off x="7753965" y="3430741"/>
            <a:ext cx="128253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/>
              <a:t>IESO </a:t>
            </a:r>
            <a:r>
              <a:rPr lang="es-ES" altLang="es-ES" sz="1200" b="1" dirty="0"/>
              <a:t>Castejón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/>
              <a:t>Castejón-Navarra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/>
              <a:t>(</a:t>
            </a:r>
            <a:r>
              <a:rPr lang="es-ES" altLang="es-ES" sz="1200" b="1" dirty="0" err="1" smtClean="0"/>
              <a:t>Spain</a:t>
            </a:r>
            <a:r>
              <a:rPr lang="es-ES" altLang="es-ES" sz="1200" b="1" dirty="0" smtClean="0"/>
              <a:t>-España</a:t>
            </a:r>
            <a:r>
              <a:rPr lang="es-ES" altLang="es-ES" sz="1200" b="1" dirty="0"/>
              <a:t>)</a:t>
            </a:r>
            <a:endParaRPr lang="es-ES" alt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123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2182" y="-164435"/>
            <a:ext cx="77796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Results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endParaRPr lang="es-E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 de las rúbricas</a:t>
            </a:r>
          </a:p>
          <a:p>
            <a:pPr algn="ctr"/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95423" y="1412776"/>
            <a:ext cx="89130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DIAGRAMS OF THE RUBRICS TAKING INTO ACCOUNT ALL THE STUDENTS WHO HAVE TAKEN 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PART</a:t>
            </a:r>
          </a:p>
          <a:p>
            <a:pPr algn="ctr"/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DIAGRAMAS DE LAS RÚBRICAS TENIENDO EN CUENTA A TODO EL ALUMNADO PARTICIPANTE</a:t>
            </a:r>
            <a:endParaRPr lang="es-E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880088"/>
              </p:ext>
            </p:extLst>
          </p:nvPr>
        </p:nvGraphicFramePr>
        <p:xfrm>
          <a:off x="1115616" y="2118170"/>
          <a:ext cx="6521748" cy="350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690642" y="5785272"/>
            <a:ext cx="2604195" cy="588692"/>
          </a:xfrm>
          <a:prstGeom prst="rect">
            <a:avLst/>
          </a:prstGeom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92" y="5626441"/>
            <a:ext cx="1208471" cy="906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90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772816"/>
            <a:ext cx="8827801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COMMENTARIES ABOUT THE </a:t>
            </a:r>
            <a:r>
              <a:rPr lang="es-ES" b="1" u="sng" dirty="0" smtClean="0"/>
              <a:t>RESULTS/COMENTARIOS DE LOS RESULTADOS:</a:t>
            </a:r>
            <a:endParaRPr lang="es-ES" b="1" u="sng" dirty="0" smtClean="0"/>
          </a:p>
          <a:p>
            <a:endParaRPr lang="es-ES" b="1" u="sng" dirty="0" smtClean="0"/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overall evaluation of the rubrics, the majority of the participating students </a:t>
            </a:r>
          </a:p>
          <a:p>
            <a:r>
              <a:rPr lang="en-US" dirty="0"/>
              <a:t>have </a:t>
            </a:r>
            <a:r>
              <a:rPr lang="en-US" dirty="0" smtClean="0"/>
              <a:t>reached </a:t>
            </a:r>
            <a:r>
              <a:rPr lang="en-US" dirty="0" smtClean="0"/>
              <a:t>an expert/advanced </a:t>
            </a:r>
            <a:r>
              <a:rPr lang="en-US" dirty="0" smtClean="0"/>
              <a:t>level </a:t>
            </a:r>
            <a:r>
              <a:rPr lang="en-US" dirty="0"/>
              <a:t>in all areas evaluated, which demonstrates </a:t>
            </a:r>
          </a:p>
          <a:p>
            <a:r>
              <a:rPr lang="en-US" dirty="0"/>
              <a:t>that </a:t>
            </a:r>
            <a:r>
              <a:rPr lang="en-US" dirty="0" smtClean="0"/>
              <a:t>many </a:t>
            </a:r>
            <a:r>
              <a:rPr lang="en-US" dirty="0"/>
              <a:t>of them </a:t>
            </a:r>
            <a:r>
              <a:rPr lang="en-US" dirty="0" smtClean="0"/>
              <a:t>have achieved </a:t>
            </a:r>
            <a:r>
              <a:rPr lang="en-US" dirty="0"/>
              <a:t>the skills and abilities that were intended </a:t>
            </a:r>
          </a:p>
          <a:p>
            <a:r>
              <a:rPr lang="en-US" dirty="0"/>
              <a:t>with </a:t>
            </a:r>
            <a:r>
              <a:rPr lang="en-US" dirty="0" smtClean="0"/>
              <a:t>the project.</a:t>
            </a:r>
          </a:p>
          <a:p>
            <a:r>
              <a:rPr lang="en-US" dirty="0" smtClean="0"/>
              <a:t>Summarizing, </a:t>
            </a:r>
            <a:r>
              <a:rPr lang="en-US" dirty="0" smtClean="0"/>
              <a:t>the </a:t>
            </a:r>
            <a:r>
              <a:rPr lang="en-US" dirty="0"/>
              <a:t>fact of having reached </a:t>
            </a:r>
            <a:r>
              <a:rPr lang="en-US" dirty="0" smtClean="0"/>
              <a:t>those levels,  shows a </a:t>
            </a:r>
            <a:r>
              <a:rPr lang="en-US" dirty="0"/>
              <a:t>good result in the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--------------------------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evaluación</a:t>
            </a:r>
            <a:r>
              <a:rPr lang="en-US" dirty="0" smtClean="0"/>
              <a:t> general de las </a:t>
            </a:r>
            <a:r>
              <a:rPr lang="en-US" dirty="0" err="1" smtClean="0"/>
              <a:t>rúbricas</a:t>
            </a:r>
            <a:r>
              <a:rPr lang="en-US" dirty="0" smtClean="0"/>
              <a:t>, la </a:t>
            </a:r>
            <a:r>
              <a:rPr lang="en-US" dirty="0" err="1" smtClean="0"/>
              <a:t>mayoría</a:t>
            </a:r>
            <a:r>
              <a:rPr lang="en-US" dirty="0" smtClean="0"/>
              <a:t> del </a:t>
            </a:r>
            <a:r>
              <a:rPr lang="en-US" dirty="0" err="1" smtClean="0"/>
              <a:t>alumnado</a:t>
            </a:r>
            <a:r>
              <a:rPr lang="en-US" dirty="0" smtClean="0"/>
              <a:t> </a:t>
            </a:r>
            <a:r>
              <a:rPr lang="en-US" dirty="0" err="1" smtClean="0"/>
              <a:t>participante</a:t>
            </a:r>
            <a:r>
              <a:rPr lang="en-US" dirty="0" smtClean="0"/>
              <a:t> ha </a:t>
            </a:r>
            <a:r>
              <a:rPr lang="en-US" dirty="0" err="1" smtClean="0"/>
              <a:t>alcanzado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experto</a:t>
            </a:r>
            <a:r>
              <a:rPr lang="en-US" dirty="0" smtClean="0"/>
              <a:t>/</a:t>
            </a:r>
            <a:r>
              <a:rPr lang="en-US" dirty="0" err="1" smtClean="0"/>
              <a:t>avanzado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las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evaluadas</a:t>
            </a:r>
            <a:r>
              <a:rPr lang="en-US" dirty="0" smtClean="0"/>
              <a:t>, lo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r>
              <a:rPr lang="en-US" dirty="0" smtClean="0"/>
              <a:t> que </a:t>
            </a:r>
            <a:r>
              <a:rPr lang="en-US" dirty="0" err="1" smtClean="0"/>
              <a:t>muchos</a:t>
            </a:r>
            <a:r>
              <a:rPr lang="en-US" dirty="0" smtClean="0"/>
              <a:t> de </a:t>
            </a:r>
            <a:r>
              <a:rPr lang="en-US" dirty="0" err="1" smtClean="0"/>
              <a:t>ellos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logrado</a:t>
            </a:r>
            <a:r>
              <a:rPr lang="en-US" dirty="0" smtClean="0"/>
              <a:t> las </a:t>
            </a:r>
            <a:r>
              <a:rPr lang="en-US" dirty="0" err="1" smtClean="0"/>
              <a:t>competencias</a:t>
            </a:r>
            <a:r>
              <a:rPr lang="en-US" dirty="0" smtClean="0"/>
              <a:t> y </a:t>
            </a:r>
            <a:r>
              <a:rPr lang="en-US" dirty="0" err="1" smtClean="0"/>
              <a:t>habilidades</a:t>
            </a:r>
            <a:r>
              <a:rPr lang="en-US" dirty="0" smtClean="0"/>
              <a:t> que se </a:t>
            </a:r>
            <a:r>
              <a:rPr lang="en-US" dirty="0" err="1" smtClean="0"/>
              <a:t>pretendían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Resumiendo</a:t>
            </a:r>
            <a:r>
              <a:rPr lang="en-US" dirty="0" smtClean="0"/>
              <a:t>, el </a:t>
            </a:r>
            <a:r>
              <a:rPr lang="en-US" dirty="0" err="1" smtClean="0"/>
              <a:t>hecho</a:t>
            </a:r>
            <a:r>
              <a:rPr lang="en-US" dirty="0" smtClean="0"/>
              <a:t> de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alcanzado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niveles</a:t>
            </a:r>
            <a:r>
              <a:rPr lang="en-US" dirty="0" smtClean="0"/>
              <a:t> da </a:t>
            </a:r>
            <a:r>
              <a:rPr lang="en-US" dirty="0" err="1" smtClean="0"/>
              <a:t>lugar</a:t>
            </a:r>
            <a:r>
              <a:rPr lang="en-US" dirty="0" smtClean="0"/>
              <a:t> a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</a:t>
            </a:r>
          </a:p>
          <a:p>
            <a:r>
              <a:rPr lang="en-US" dirty="0" smtClean="0"/>
              <a:t>Proyecto.</a:t>
            </a:r>
            <a:endParaRPr lang="en-US" dirty="0"/>
          </a:p>
          <a:p>
            <a:endParaRPr lang="es-ES" dirty="0"/>
          </a:p>
        </p:txBody>
      </p:sp>
      <p:pic>
        <p:nvPicPr>
          <p:cNvPr id="16" name="Picture 2" descr="Resultado de imagen de 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6759">
            <a:off x="8108377" y="2001607"/>
            <a:ext cx="875224" cy="87522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690642" y="5785272"/>
            <a:ext cx="2604195" cy="588692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92" y="5626441"/>
            <a:ext cx="1208471" cy="906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Rectángulo"/>
          <p:cNvSpPr/>
          <p:nvPr/>
        </p:nvSpPr>
        <p:spPr>
          <a:xfrm>
            <a:off x="682183" y="44624"/>
            <a:ext cx="77796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Results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endParaRPr lang="es-E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 de las rúbricas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44624"/>
            <a:ext cx="9217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Results</a:t>
            </a:r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students</a:t>
            </a:r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 </a:t>
            </a:r>
            <a:r>
              <a:rPr lang="es-E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rubrics</a:t>
            </a:r>
            <a:endParaRPr lang="es-E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 de las rúbricas del alumnado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6" b="28935"/>
          <a:stretch/>
        </p:blipFill>
        <p:spPr>
          <a:xfrm>
            <a:off x="3491880" y="5797519"/>
            <a:ext cx="2604195" cy="588692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54"/>
          <a:stretch/>
        </p:blipFill>
        <p:spPr>
          <a:xfrm>
            <a:off x="6372200" y="4313420"/>
            <a:ext cx="2081096" cy="1137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" name="22 CuadroTexto"/>
          <p:cNvSpPr txBox="1">
            <a:spLocks noChangeArrowheads="1"/>
          </p:cNvSpPr>
          <p:nvPr/>
        </p:nvSpPr>
        <p:spPr bwMode="auto">
          <a:xfrm>
            <a:off x="6732588" y="5589240"/>
            <a:ext cx="2384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IES Antonio Trueba BHI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err="1"/>
              <a:t>Barakaldo</a:t>
            </a:r>
            <a:r>
              <a:rPr lang="es-ES" altLang="es-ES" sz="1800" b="1" dirty="0"/>
              <a:t> </a:t>
            </a:r>
            <a:r>
              <a:rPr lang="es-ES" altLang="es-ES" sz="1800" b="1" dirty="0" smtClean="0"/>
              <a:t>–País Vasco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</a:t>
            </a:r>
            <a:r>
              <a:rPr lang="es-ES" altLang="es-ES" sz="1800" b="1" dirty="0" smtClean="0"/>
              <a:t>España</a:t>
            </a:r>
            <a:r>
              <a:rPr lang="es-ES" altLang="es-ES" sz="1800" b="1" dirty="0" smtClean="0"/>
              <a:t>)</a:t>
            </a:r>
            <a:endParaRPr lang="es-ES" altLang="es-ES" sz="18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1" y="1678543"/>
            <a:ext cx="1949900" cy="146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1 CuadroTexto"/>
          <p:cNvSpPr txBox="1">
            <a:spLocks noChangeArrowheads="1"/>
          </p:cNvSpPr>
          <p:nvPr/>
        </p:nvSpPr>
        <p:spPr bwMode="auto">
          <a:xfrm>
            <a:off x="477838" y="3140968"/>
            <a:ext cx="22842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Oleksandria</a:t>
            </a:r>
            <a:r>
              <a:rPr lang="es-ES" altLang="es-ES" sz="1800" b="1" dirty="0"/>
              <a:t> </a:t>
            </a:r>
            <a:r>
              <a:rPr lang="es-ES" altLang="es-ES" sz="1800" b="1" dirty="0" err="1"/>
              <a:t>school</a:t>
            </a:r>
            <a:r>
              <a:rPr lang="es-ES" altLang="es-ES" sz="1800" b="1" dirty="0"/>
              <a:t> </a:t>
            </a:r>
            <a:r>
              <a:rPr lang="es-ES" altLang="es-ES" sz="1800" b="1" dirty="0"/>
              <a:t>n9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Oleksandriya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Ukraine</a:t>
            </a:r>
            <a:r>
              <a:rPr lang="es-ES" altLang="es-ES" sz="1800" b="1" dirty="0" smtClean="0"/>
              <a:t>-Ucrania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sp>
        <p:nvSpPr>
          <p:cNvPr id="24" name="10 CuadroTexto"/>
          <p:cNvSpPr txBox="1">
            <a:spLocks noChangeArrowheads="1"/>
          </p:cNvSpPr>
          <p:nvPr/>
        </p:nvSpPr>
        <p:spPr bwMode="auto">
          <a:xfrm>
            <a:off x="395536" y="5674022"/>
            <a:ext cx="21573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/>
              <a:t>IES Leopoldo </a:t>
            </a:r>
            <a:r>
              <a:rPr lang="es-ES" altLang="es-ES" sz="1800" b="1" dirty="0" err="1"/>
              <a:t>Queipo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/>
              <a:t>Melilla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-España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5" t="21413" r="31110" b="39293"/>
          <a:stretch>
            <a:fillRect/>
          </a:stretch>
        </p:blipFill>
        <p:spPr bwMode="auto">
          <a:xfrm>
            <a:off x="3131840" y="3580458"/>
            <a:ext cx="1662137" cy="1216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2 CuadroTexto"/>
          <p:cNvSpPr txBox="1">
            <a:spLocks noChangeArrowheads="1"/>
          </p:cNvSpPr>
          <p:nvPr/>
        </p:nvSpPr>
        <p:spPr bwMode="auto">
          <a:xfrm>
            <a:off x="3563888" y="4881934"/>
            <a:ext cx="20514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s-ES" altLang="es-ES" sz="1800" b="1" dirty="0" err="1"/>
              <a:t>Lycée</a:t>
            </a:r>
            <a:r>
              <a:rPr lang="es-ES" altLang="es-ES" sz="1800" b="1" dirty="0"/>
              <a:t> de </a:t>
            </a:r>
            <a:r>
              <a:rPr lang="es-ES" altLang="es-ES" sz="1800" b="1" dirty="0" err="1"/>
              <a:t>Grombalia</a:t>
            </a:r>
            <a:endParaRPr lang="es-ES" altLang="es-E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err="1" smtClean="0"/>
              <a:t>Grombalia</a:t>
            </a:r>
            <a:endParaRPr lang="es-ES" altLang="es-ES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Tunisia</a:t>
            </a:r>
            <a:r>
              <a:rPr lang="es-ES" altLang="es-ES" sz="1800" b="1" dirty="0" smtClean="0"/>
              <a:t>-Túnez)</a:t>
            </a:r>
            <a:endParaRPr lang="es-ES" altLang="es-ES" sz="1800" b="1" dirty="0"/>
          </a:p>
        </p:txBody>
      </p:sp>
      <p:pic>
        <p:nvPicPr>
          <p:cNvPr id="33" name="Picture 20" descr="http://fp.iesleopoldoqueipo.com/Multimedia/Fotos/0/Centros/images/14027/15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3" y="4273549"/>
            <a:ext cx="1616755" cy="1270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3" y="2132856"/>
            <a:ext cx="2246190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10 CuadroTexto"/>
          <p:cNvSpPr txBox="1">
            <a:spLocks noChangeArrowheads="1"/>
          </p:cNvSpPr>
          <p:nvPr/>
        </p:nvSpPr>
        <p:spPr bwMode="auto">
          <a:xfrm>
            <a:off x="5763270" y="3068960"/>
            <a:ext cx="183306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IESO </a:t>
            </a:r>
            <a:r>
              <a:rPr lang="es-ES" altLang="es-ES" sz="1800" b="1" dirty="0"/>
              <a:t>Castejón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Castejón-Navarra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 smtClean="0"/>
              <a:t>(</a:t>
            </a:r>
            <a:r>
              <a:rPr lang="es-ES" altLang="es-ES" sz="1800" b="1" dirty="0" err="1" smtClean="0"/>
              <a:t>Spain</a:t>
            </a:r>
            <a:r>
              <a:rPr lang="es-ES" altLang="es-ES" sz="1800" b="1" dirty="0" smtClean="0"/>
              <a:t>-España</a:t>
            </a:r>
            <a:r>
              <a:rPr lang="es-ES" altLang="es-ES" sz="1800" b="1" dirty="0"/>
              <a:t>)</a:t>
            </a:r>
            <a:endParaRPr lang="es-ES" altLang="es-ES" sz="1800" b="1" dirty="0"/>
          </a:p>
        </p:txBody>
      </p:sp>
      <p:pic>
        <p:nvPicPr>
          <p:cNvPr id="36" name="Picture 23" descr="Resultado de imagen de IESO castejón navarr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5" y="1952930"/>
            <a:ext cx="1665285" cy="1082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8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328</Words>
  <Application>Microsoft Office PowerPoint</Application>
  <PresentationFormat>Presentación en pantalla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Amaia Alonso</dc:creator>
  <cp:lastModifiedBy>Amaya Alonso</cp:lastModifiedBy>
  <cp:revision>22</cp:revision>
  <dcterms:created xsi:type="dcterms:W3CDTF">2018-05-28T11:58:25Z</dcterms:created>
  <dcterms:modified xsi:type="dcterms:W3CDTF">2018-06-13T20:45:52Z</dcterms:modified>
</cp:coreProperties>
</file>