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6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61" r:id="rId14"/>
    <p:sldId id="272" r:id="rId15"/>
  </p:sldIdLst>
  <p:sldSz cx="11522075" cy="6480175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29" autoAdjust="0"/>
  </p:normalViewPr>
  <p:slideViewPr>
    <p:cSldViewPr>
      <p:cViewPr varScale="1">
        <p:scale>
          <a:sx n="73" d="100"/>
          <a:sy n="73" d="100"/>
        </p:scale>
        <p:origin x="-750" y="-96"/>
      </p:cViewPr>
      <p:guideLst>
        <p:guide orient="horz" pos="2041"/>
        <p:guide pos="36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B2947E-99B1-43EF-877F-841FB3880D89}" type="datetimeFigureOut">
              <a:rPr lang="es-ES" smtClean="0"/>
              <a:t>13/06/2018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5A2BA-B0E4-4C25-8A48-DDCC39F977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0438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5A2BA-B0E4-4C25-8A48-DDCC39F9770C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5836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64156" y="2013055"/>
            <a:ext cx="9793764" cy="138903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28311" y="3672099"/>
            <a:ext cx="8065453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4293-2220-4698-A790-3400A1563BF6}" type="datetimeFigureOut">
              <a:rPr lang="es-ES" smtClean="0"/>
              <a:t>13/06/2018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690CF-9F22-4A1F-825E-C9139BD969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6873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4293-2220-4698-A790-3400A1563BF6}" type="datetimeFigureOut">
              <a:rPr lang="es-ES" smtClean="0"/>
              <a:t>13/06/2018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690CF-9F22-4A1F-825E-C9139BD969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5589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353504" y="259508"/>
            <a:ext cx="2592467" cy="552914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76104" y="259508"/>
            <a:ext cx="7585366" cy="552914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4293-2220-4698-A790-3400A1563BF6}" type="datetimeFigureOut">
              <a:rPr lang="es-ES" smtClean="0"/>
              <a:t>13/06/2018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690CF-9F22-4A1F-825E-C9139BD969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5649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4293-2220-4698-A790-3400A1563BF6}" type="datetimeFigureOut">
              <a:rPr lang="es-ES" smtClean="0"/>
              <a:t>13/06/2018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690CF-9F22-4A1F-825E-C9139BD969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9511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0164" y="4164113"/>
            <a:ext cx="9793764" cy="128703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0164" y="2746575"/>
            <a:ext cx="9793764" cy="1417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4293-2220-4698-A790-3400A1563BF6}" type="datetimeFigureOut">
              <a:rPr lang="es-ES" smtClean="0"/>
              <a:t>13/06/2018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690CF-9F22-4A1F-825E-C9139BD969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4724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76104" y="1512041"/>
            <a:ext cx="5088916" cy="4276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857055" y="1512041"/>
            <a:ext cx="5088916" cy="4276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4293-2220-4698-A790-3400A1563BF6}" type="datetimeFigureOut">
              <a:rPr lang="es-ES" smtClean="0"/>
              <a:t>13/06/2018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690CF-9F22-4A1F-825E-C9139BD969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1735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76104" y="1450540"/>
            <a:ext cx="5090917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76104" y="2055056"/>
            <a:ext cx="5090917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853055" y="1450540"/>
            <a:ext cx="5092917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853055" y="2055056"/>
            <a:ext cx="5092917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4293-2220-4698-A790-3400A1563BF6}" type="datetimeFigureOut">
              <a:rPr lang="es-ES" smtClean="0"/>
              <a:t>13/06/2018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690CF-9F22-4A1F-825E-C9139BD969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73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4293-2220-4698-A790-3400A1563BF6}" type="datetimeFigureOut">
              <a:rPr lang="es-ES" smtClean="0"/>
              <a:t>13/06/2018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690CF-9F22-4A1F-825E-C9139BD969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726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4293-2220-4698-A790-3400A1563BF6}" type="datetimeFigureOut">
              <a:rPr lang="es-ES" smtClean="0"/>
              <a:t>13/06/2018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690CF-9F22-4A1F-825E-C9139BD969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1881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6105" y="258007"/>
            <a:ext cx="3790683" cy="10980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04811" y="258007"/>
            <a:ext cx="6441160" cy="5530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76105" y="1356037"/>
            <a:ext cx="3790683" cy="44326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4293-2220-4698-A790-3400A1563BF6}" type="datetimeFigureOut">
              <a:rPr lang="es-ES" smtClean="0"/>
              <a:t>13/06/2018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690CF-9F22-4A1F-825E-C9139BD969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6627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58407" y="4536122"/>
            <a:ext cx="6913245" cy="53551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58407" y="579016"/>
            <a:ext cx="6913245" cy="38881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258407" y="5071637"/>
            <a:ext cx="6913245" cy="7605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4293-2220-4698-A790-3400A1563BF6}" type="datetimeFigureOut">
              <a:rPr lang="es-ES" smtClean="0"/>
              <a:t>13/06/2018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690CF-9F22-4A1F-825E-C9139BD969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335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3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76104" y="1512041"/>
            <a:ext cx="10369868" cy="4276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576104" y="6006163"/>
            <a:ext cx="2688484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24293-2220-4698-A790-3400A1563BF6}" type="datetimeFigureOut">
              <a:rPr lang="es-ES" smtClean="0"/>
              <a:t>13/06/2018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936709" y="6006163"/>
            <a:ext cx="3648657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57487" y="6006163"/>
            <a:ext cx="2688484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690CF-9F22-4A1F-825E-C9139BD969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171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surveymonkey.com/results/SM-NFST3ZXCL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surveymonkey.com/results/SM-NFST3ZXCL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rveymonkey.com/results/SM-NFST3ZXCL/" TargetMode="Externa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rveymonkey.com/r/T7F33P3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surveymonkey.com/results/SM-NFST3ZXCL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surveymonkey.com/results/SM-NFST3ZXCL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surveymonkey.com/results/SM-NFST3ZXCL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surveymonkey.com/results/SM-NFST3ZXCL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surveymonkey.com/results/SM-NFST3ZXCL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surveymonkey.com/results/SM-NFST3ZXCL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surveymonkey.com/results/SM-NFST3ZXCL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07668" y="42165"/>
            <a:ext cx="105252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s-ES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789" y="5456452"/>
            <a:ext cx="4068488" cy="735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4" name="23 Rectángulo"/>
          <p:cNvSpPr/>
          <p:nvPr/>
        </p:nvSpPr>
        <p:spPr>
          <a:xfrm>
            <a:off x="1020160" y="44624"/>
            <a:ext cx="999746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Results</a:t>
            </a:r>
            <a:r>
              <a:rPr lang="es-E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of </a:t>
            </a:r>
            <a:r>
              <a:rPr lang="es-E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</a:t>
            </a:r>
            <a:r>
              <a:rPr lang="es-E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s-E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students</a:t>
            </a:r>
            <a:r>
              <a:rPr lang="es-E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’ </a:t>
            </a:r>
            <a:r>
              <a:rPr lang="es-E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surveys</a:t>
            </a:r>
            <a:endParaRPr lang="es-ES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s-E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Resultados de las </a:t>
            </a:r>
            <a:r>
              <a:rPr lang="es-E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encuestas</a:t>
            </a:r>
            <a:r>
              <a:rPr lang="es-E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s-E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del alumnado</a:t>
            </a:r>
            <a:endParaRPr lang="es-E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1" name="30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56" b="28935"/>
          <a:stretch/>
        </p:blipFill>
        <p:spPr>
          <a:xfrm>
            <a:off x="110086" y="5503173"/>
            <a:ext cx="2604195" cy="588692"/>
          </a:xfrm>
          <a:prstGeom prst="rect">
            <a:avLst/>
          </a:prstGeom>
        </p:spPr>
      </p:pic>
      <p:pic>
        <p:nvPicPr>
          <p:cNvPr id="32" name="31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54"/>
          <a:stretch/>
        </p:blipFill>
        <p:spPr>
          <a:xfrm>
            <a:off x="5833045" y="1655911"/>
            <a:ext cx="2081096" cy="11370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" name="3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34" y="1368063"/>
            <a:ext cx="1949900" cy="1462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95" t="21413" r="31110" b="39293"/>
          <a:stretch>
            <a:fillRect/>
          </a:stretch>
        </p:blipFill>
        <p:spPr bwMode="auto">
          <a:xfrm>
            <a:off x="3131840" y="1591345"/>
            <a:ext cx="1662137" cy="12166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5" name="2 CuadroTexto"/>
          <p:cNvSpPr txBox="1">
            <a:spLocks noChangeArrowheads="1"/>
          </p:cNvSpPr>
          <p:nvPr/>
        </p:nvSpPr>
        <p:spPr bwMode="auto">
          <a:xfrm>
            <a:off x="3563888" y="2952055"/>
            <a:ext cx="205145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s-ES" altLang="es-ES" sz="1800" b="1" dirty="0" err="1"/>
              <a:t>Lycée</a:t>
            </a:r>
            <a:r>
              <a:rPr lang="es-ES" altLang="es-ES" sz="1800" b="1" dirty="0"/>
              <a:t> de </a:t>
            </a:r>
            <a:r>
              <a:rPr lang="es-ES" altLang="es-ES" sz="1800" b="1" dirty="0" err="1"/>
              <a:t>Grombalia</a:t>
            </a:r>
            <a:endParaRPr lang="es-ES" altLang="es-ES" sz="1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800" b="1" dirty="0" err="1" smtClean="0"/>
              <a:t>Grombalia</a:t>
            </a:r>
            <a:endParaRPr lang="es-ES" altLang="es-ES" sz="1800" b="1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800" b="1" dirty="0" smtClean="0"/>
              <a:t>(</a:t>
            </a:r>
            <a:r>
              <a:rPr lang="es-ES" altLang="es-ES" sz="1800" b="1" dirty="0" err="1" smtClean="0"/>
              <a:t>Tunisia</a:t>
            </a:r>
            <a:r>
              <a:rPr lang="es-ES" altLang="es-ES" sz="1800" b="1" dirty="0" smtClean="0"/>
              <a:t>-Túnez)</a:t>
            </a:r>
            <a:endParaRPr lang="es-ES" altLang="es-ES" sz="1800" b="1" dirty="0"/>
          </a:p>
        </p:txBody>
      </p:sp>
      <p:sp>
        <p:nvSpPr>
          <p:cNvPr id="36" name="10 CuadroTexto"/>
          <p:cNvSpPr txBox="1">
            <a:spLocks noChangeArrowheads="1"/>
          </p:cNvSpPr>
          <p:nvPr/>
        </p:nvSpPr>
        <p:spPr bwMode="auto">
          <a:xfrm>
            <a:off x="9328571" y="2808039"/>
            <a:ext cx="183306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800" b="1" dirty="0"/>
              <a:t>IESO Castejón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800" b="1" dirty="0"/>
              <a:t>Castejón-Navarra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800" b="1" dirty="0" smtClean="0"/>
              <a:t>(</a:t>
            </a:r>
            <a:r>
              <a:rPr lang="es-ES" altLang="es-ES" sz="1800" b="1" dirty="0" err="1" smtClean="0"/>
              <a:t>Spain</a:t>
            </a:r>
            <a:r>
              <a:rPr lang="es-ES" altLang="es-ES" sz="1800" b="1" dirty="0" smtClean="0"/>
              <a:t>-España</a:t>
            </a:r>
            <a:r>
              <a:rPr lang="es-ES" altLang="es-ES" sz="1800" b="1" dirty="0"/>
              <a:t>)</a:t>
            </a:r>
          </a:p>
        </p:txBody>
      </p:sp>
      <p:pic>
        <p:nvPicPr>
          <p:cNvPr id="37" name="Picture 23" descr="Resultado de imagen de IESO castejón navarr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357" y="1678543"/>
            <a:ext cx="1665285" cy="10825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8" name="22 CuadroTexto"/>
          <p:cNvSpPr txBox="1">
            <a:spLocks noChangeArrowheads="1"/>
          </p:cNvSpPr>
          <p:nvPr/>
        </p:nvSpPr>
        <p:spPr bwMode="auto">
          <a:xfrm>
            <a:off x="6193085" y="2952055"/>
            <a:ext cx="23844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800" b="1" dirty="0"/>
              <a:t>IES Antonio Trueba BHI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800" b="1" dirty="0" err="1"/>
              <a:t>Barakaldo</a:t>
            </a:r>
            <a:r>
              <a:rPr lang="es-ES" altLang="es-ES" sz="1800" b="1" dirty="0"/>
              <a:t> </a:t>
            </a:r>
            <a:r>
              <a:rPr lang="es-ES" altLang="es-ES" sz="1800" b="1" dirty="0" smtClean="0"/>
              <a:t>–País Vasco</a:t>
            </a:r>
            <a:endParaRPr lang="es-ES" altLang="es-ES" sz="1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800" b="1" dirty="0" smtClean="0"/>
              <a:t>(</a:t>
            </a:r>
            <a:r>
              <a:rPr lang="es-ES" altLang="es-ES" sz="1800" b="1" dirty="0" err="1" smtClean="0"/>
              <a:t>Spain</a:t>
            </a:r>
            <a:r>
              <a:rPr lang="es-ES" altLang="es-ES" sz="1800" b="1" dirty="0" smtClean="0"/>
              <a:t>-España)</a:t>
            </a:r>
            <a:endParaRPr lang="es-ES" altLang="es-ES" sz="1800" b="1" dirty="0"/>
          </a:p>
        </p:txBody>
      </p:sp>
      <p:sp>
        <p:nvSpPr>
          <p:cNvPr id="39" name="1 CuadroTexto"/>
          <p:cNvSpPr txBox="1">
            <a:spLocks noChangeArrowheads="1"/>
          </p:cNvSpPr>
          <p:nvPr/>
        </p:nvSpPr>
        <p:spPr bwMode="auto">
          <a:xfrm>
            <a:off x="2180613" y="4260973"/>
            <a:ext cx="228428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s-ES" altLang="es-ES" sz="1800" b="1" dirty="0" err="1"/>
              <a:t>Oleksandria</a:t>
            </a:r>
            <a:r>
              <a:rPr lang="es-ES" altLang="es-ES" sz="1800" b="1" dirty="0"/>
              <a:t> </a:t>
            </a:r>
            <a:r>
              <a:rPr lang="es-ES" altLang="es-ES" sz="1800" b="1" dirty="0" err="1"/>
              <a:t>school</a:t>
            </a:r>
            <a:r>
              <a:rPr lang="es-ES" altLang="es-ES" sz="1800" b="1" dirty="0"/>
              <a:t> n9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s-ES" altLang="es-ES" sz="1800" b="1" dirty="0" err="1"/>
              <a:t>Oleksandriya</a:t>
            </a:r>
            <a:endParaRPr lang="es-ES" altLang="es-ES" sz="1800" b="1" dirty="0"/>
          </a:p>
          <a:p>
            <a:pPr eaLnBrk="1" hangingPunct="1">
              <a:spcBef>
                <a:spcPct val="0"/>
              </a:spcBef>
              <a:buNone/>
            </a:pPr>
            <a:r>
              <a:rPr lang="es-ES" altLang="es-ES" sz="1800" b="1" dirty="0" smtClean="0"/>
              <a:t>(</a:t>
            </a:r>
            <a:r>
              <a:rPr lang="es-ES" altLang="es-ES" sz="1800" b="1" dirty="0" err="1" smtClean="0"/>
              <a:t>Ukraine</a:t>
            </a:r>
            <a:r>
              <a:rPr lang="es-ES" altLang="es-ES" sz="1800" b="1" dirty="0" smtClean="0"/>
              <a:t>-Ucrania</a:t>
            </a:r>
            <a:r>
              <a:rPr lang="es-ES" altLang="es-ES" sz="1800" b="1" dirty="0"/>
              <a:t>)</a:t>
            </a:r>
          </a:p>
        </p:txBody>
      </p:sp>
      <p:sp>
        <p:nvSpPr>
          <p:cNvPr id="40" name="10 CuadroTexto"/>
          <p:cNvSpPr txBox="1">
            <a:spLocks noChangeArrowheads="1"/>
          </p:cNvSpPr>
          <p:nvPr/>
        </p:nvSpPr>
        <p:spPr bwMode="auto">
          <a:xfrm>
            <a:off x="8428251" y="5256311"/>
            <a:ext cx="215732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s-ES" altLang="es-ES" sz="1800" b="1" dirty="0"/>
              <a:t>IES Leopoldo </a:t>
            </a:r>
            <a:r>
              <a:rPr lang="es-ES" altLang="es-ES" sz="1800" b="1" dirty="0" err="1"/>
              <a:t>Queipo</a:t>
            </a:r>
            <a:endParaRPr lang="es-ES" altLang="es-ES" sz="1800" b="1" dirty="0"/>
          </a:p>
          <a:p>
            <a:pPr eaLnBrk="1" hangingPunct="1">
              <a:spcBef>
                <a:spcPct val="0"/>
              </a:spcBef>
              <a:buNone/>
            </a:pPr>
            <a:r>
              <a:rPr lang="es-ES" altLang="es-ES" sz="1800" b="1" dirty="0"/>
              <a:t>Melilla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s-ES" altLang="es-ES" sz="1800" b="1" dirty="0" smtClean="0"/>
              <a:t>(</a:t>
            </a:r>
            <a:r>
              <a:rPr lang="es-ES" altLang="es-ES" sz="1800" b="1" dirty="0" err="1" smtClean="0"/>
              <a:t>Spain</a:t>
            </a:r>
            <a:r>
              <a:rPr lang="es-ES" altLang="es-ES" sz="1800" b="1" dirty="0" smtClean="0"/>
              <a:t>-España</a:t>
            </a:r>
            <a:r>
              <a:rPr lang="es-ES" altLang="es-ES" sz="1800" b="1" dirty="0"/>
              <a:t>)</a:t>
            </a:r>
          </a:p>
        </p:txBody>
      </p:sp>
      <p:pic>
        <p:nvPicPr>
          <p:cNvPr id="41" name="Picture 20" descr="http://fp.iesleopoldoqueipo.com/Multimedia/Fotos/0/Centros/images/14027/156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317" y="3874393"/>
            <a:ext cx="1616755" cy="12704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2" name="Picture 2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617" y="4064298"/>
            <a:ext cx="2246190" cy="9361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6719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628224" y="143743"/>
            <a:ext cx="626562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Results</a:t>
            </a:r>
            <a:r>
              <a:rPr lang="es-E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of </a:t>
            </a:r>
            <a:r>
              <a:rPr lang="es-E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</a:t>
            </a:r>
            <a:r>
              <a:rPr lang="es-E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s-E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surveys</a:t>
            </a:r>
            <a:endParaRPr lang="es-ES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s-E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Resultados de las encuestas</a:t>
            </a:r>
            <a:endParaRPr lang="es-E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021373" y="5040287"/>
            <a:ext cx="5542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u="sng" dirty="0">
                <a:hlinkClick r:id="rId2"/>
              </a:rPr>
              <a:t>https://www.surveymonkey.com/results/SM-NFST3ZXCL</a:t>
            </a:r>
            <a:r>
              <a:rPr lang="es-ES" u="sng" dirty="0" smtClean="0">
                <a:hlinkClick r:id="rId2"/>
              </a:rPr>
              <a:t>/</a:t>
            </a:r>
            <a:r>
              <a:rPr lang="es-ES" u="sng" dirty="0" smtClean="0"/>
              <a:t> </a:t>
            </a:r>
            <a:endParaRPr lang="es-ES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789" y="5472335"/>
            <a:ext cx="4068488" cy="735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10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56" b="28935"/>
          <a:stretch/>
        </p:blipFill>
        <p:spPr>
          <a:xfrm>
            <a:off x="8773466" y="5503173"/>
            <a:ext cx="2604195" cy="588692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29" y="4597106"/>
            <a:ext cx="1949900" cy="1462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1" t="17453" r="27654" b="15775"/>
          <a:stretch/>
        </p:blipFill>
        <p:spPr bwMode="auto">
          <a:xfrm>
            <a:off x="3625668" y="1489067"/>
            <a:ext cx="4522730" cy="349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356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628224" y="143743"/>
            <a:ext cx="626562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Results</a:t>
            </a:r>
            <a:r>
              <a:rPr lang="es-E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of </a:t>
            </a:r>
            <a:r>
              <a:rPr lang="es-E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</a:t>
            </a:r>
            <a:r>
              <a:rPr lang="es-E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s-E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surveys</a:t>
            </a:r>
            <a:endParaRPr lang="es-ES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s-E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Resultados de las encuestas</a:t>
            </a:r>
            <a:endParaRPr lang="es-E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021373" y="5040287"/>
            <a:ext cx="5542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u="sng" dirty="0">
                <a:hlinkClick r:id="rId2"/>
              </a:rPr>
              <a:t>https://www.surveymonkey.com/results/SM-NFST3ZXCL</a:t>
            </a:r>
            <a:r>
              <a:rPr lang="es-ES" u="sng" dirty="0" smtClean="0">
                <a:hlinkClick r:id="rId2"/>
              </a:rPr>
              <a:t>/</a:t>
            </a:r>
            <a:r>
              <a:rPr lang="es-ES" u="sng" dirty="0" smtClean="0"/>
              <a:t> </a:t>
            </a:r>
            <a:endParaRPr lang="es-ES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789" y="5472335"/>
            <a:ext cx="4068488" cy="735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10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56" b="28935"/>
          <a:stretch/>
        </p:blipFill>
        <p:spPr>
          <a:xfrm>
            <a:off x="8773466" y="5503173"/>
            <a:ext cx="2604195" cy="588692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29" y="4597106"/>
            <a:ext cx="1949900" cy="1462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5" t="15355" r="27655" b="16577"/>
          <a:stretch/>
        </p:blipFill>
        <p:spPr bwMode="auto">
          <a:xfrm>
            <a:off x="3419631" y="1476733"/>
            <a:ext cx="4501646" cy="3574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038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628224" y="143743"/>
            <a:ext cx="626562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Results</a:t>
            </a:r>
            <a:r>
              <a:rPr lang="es-E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of </a:t>
            </a:r>
            <a:r>
              <a:rPr lang="es-E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</a:t>
            </a:r>
            <a:r>
              <a:rPr lang="es-E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s-E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surveys</a:t>
            </a:r>
            <a:endParaRPr lang="es-ES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s-E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Resultados de las encuestas</a:t>
            </a:r>
            <a:endParaRPr lang="es-E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021373" y="5040287"/>
            <a:ext cx="5542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u="sng" dirty="0">
                <a:hlinkClick r:id="rId3"/>
              </a:rPr>
              <a:t>https://www.surveymonkey.com/results/SM-NFST3ZXCL</a:t>
            </a:r>
            <a:r>
              <a:rPr lang="es-ES" u="sng" dirty="0" smtClean="0">
                <a:hlinkClick r:id="rId3"/>
              </a:rPr>
              <a:t>/</a:t>
            </a:r>
            <a:r>
              <a:rPr lang="es-ES" u="sng" dirty="0" smtClean="0"/>
              <a:t> </a:t>
            </a:r>
            <a:endParaRPr lang="es-ES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789" y="5472335"/>
            <a:ext cx="4068488" cy="735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10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56" b="28935"/>
          <a:stretch/>
        </p:blipFill>
        <p:spPr>
          <a:xfrm>
            <a:off x="8773466" y="5503173"/>
            <a:ext cx="2604195" cy="588692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29" y="4597106"/>
            <a:ext cx="1949900" cy="1462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1" t="15901" r="27965" b="15776"/>
          <a:stretch/>
        </p:blipFill>
        <p:spPr bwMode="auto">
          <a:xfrm>
            <a:off x="3546439" y="1494710"/>
            <a:ext cx="4360571" cy="349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124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16933" y="1130820"/>
            <a:ext cx="11060728" cy="48013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b="1" u="sng" dirty="0" smtClean="0"/>
              <a:t>COMMENTARIES ABOUT THE </a:t>
            </a:r>
            <a:r>
              <a:rPr lang="es-ES" b="1" u="sng" dirty="0" smtClean="0"/>
              <a:t>RESULTS/COMENTARIOS DE LOS RESULTADOS:</a:t>
            </a:r>
            <a:endParaRPr lang="es-ES" b="1" u="sng" dirty="0" smtClean="0"/>
          </a:p>
          <a:p>
            <a:endParaRPr lang="es-ES" b="1" u="sng" dirty="0" smtClean="0"/>
          </a:p>
          <a:p>
            <a:r>
              <a:rPr lang="en-US" dirty="0" smtClean="0"/>
              <a:t>Most of the</a:t>
            </a:r>
            <a:r>
              <a:rPr lang="en-US" dirty="0" smtClean="0"/>
              <a:t> </a:t>
            </a:r>
            <a:r>
              <a:rPr lang="en-US" dirty="0"/>
              <a:t>students </a:t>
            </a:r>
            <a:r>
              <a:rPr lang="en-US" dirty="0" smtClean="0"/>
              <a:t>who have </a:t>
            </a:r>
            <a:r>
              <a:rPr lang="en-US" dirty="0"/>
              <a:t>participated in </a:t>
            </a:r>
            <a:r>
              <a:rPr lang="en-US" dirty="0" smtClean="0"/>
              <a:t>“</a:t>
            </a:r>
            <a:r>
              <a:rPr lang="en-US" i="1" dirty="0" smtClean="0"/>
              <a:t>INCLUSO ETI, EVEN</a:t>
            </a:r>
            <a:r>
              <a:rPr lang="en-US" dirty="0" smtClean="0"/>
              <a:t>” </a:t>
            </a:r>
            <a:r>
              <a:rPr lang="en-US" dirty="0"/>
              <a:t>eTwinning </a:t>
            </a:r>
            <a:r>
              <a:rPr lang="en-US" dirty="0" smtClean="0"/>
              <a:t>+ project</a:t>
            </a:r>
            <a:r>
              <a:rPr lang="en-US" dirty="0"/>
              <a:t> </a:t>
            </a:r>
            <a:r>
              <a:rPr lang="en-US" dirty="0" smtClean="0"/>
              <a:t>have </a:t>
            </a:r>
            <a:r>
              <a:rPr lang="en-US" dirty="0"/>
              <a:t>liked the activities done, have </a:t>
            </a:r>
            <a:r>
              <a:rPr lang="en-US" dirty="0" smtClean="0"/>
              <a:t>improved their </a:t>
            </a:r>
            <a:r>
              <a:rPr lang="en-US" dirty="0" err="1" smtClean="0"/>
              <a:t>knowledgement</a:t>
            </a:r>
            <a:r>
              <a:rPr lang="en-US" dirty="0" smtClean="0"/>
              <a:t> </a:t>
            </a:r>
            <a:r>
              <a:rPr lang="en-US" dirty="0"/>
              <a:t>about the </a:t>
            </a:r>
            <a:r>
              <a:rPr lang="en-US" dirty="0" smtClean="0"/>
              <a:t>exoplanets</a:t>
            </a:r>
            <a:r>
              <a:rPr lang="en-US" dirty="0" smtClean="0"/>
              <a:t> </a:t>
            </a:r>
            <a:r>
              <a:rPr lang="en-US" dirty="0" smtClean="0"/>
              <a:t>, eTwinning for them has been a new good</a:t>
            </a:r>
          </a:p>
          <a:p>
            <a:r>
              <a:rPr lang="en-US" dirty="0" smtClean="0"/>
              <a:t>experience, </a:t>
            </a:r>
            <a:r>
              <a:rPr lang="en-US" dirty="0" smtClean="0"/>
              <a:t> they </a:t>
            </a:r>
            <a:r>
              <a:rPr lang="en-US" dirty="0" smtClean="0"/>
              <a:t>have </a:t>
            </a:r>
            <a:r>
              <a:rPr lang="en-US" dirty="0"/>
              <a:t>felt at ease working in mixed groups 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/>
              <a:t>would participate in another </a:t>
            </a:r>
            <a:r>
              <a:rPr lang="en-US" dirty="0" smtClean="0"/>
              <a:t>eTwinning </a:t>
            </a:r>
            <a:r>
              <a:rPr lang="en-US" dirty="0"/>
              <a:t>project. </a:t>
            </a:r>
            <a:endParaRPr lang="en-US" dirty="0" smtClean="0"/>
          </a:p>
          <a:p>
            <a:r>
              <a:rPr lang="en-US" dirty="0" smtClean="0"/>
              <a:t>About </a:t>
            </a:r>
            <a:r>
              <a:rPr lang="en-US" dirty="0"/>
              <a:t>the </a:t>
            </a:r>
            <a:r>
              <a:rPr lang="en-US" dirty="0" err="1"/>
              <a:t>favourite</a:t>
            </a:r>
            <a:r>
              <a:rPr lang="en-US" dirty="0"/>
              <a:t> </a:t>
            </a:r>
            <a:r>
              <a:rPr lang="en-US" dirty="0" smtClean="0"/>
              <a:t>activity, the </a:t>
            </a:r>
            <a:r>
              <a:rPr lang="en-US" dirty="0" smtClean="0"/>
              <a:t>short film and comics creation</a:t>
            </a:r>
            <a:r>
              <a:rPr lang="en-US" dirty="0" smtClean="0"/>
              <a:t> </a:t>
            </a:r>
            <a:r>
              <a:rPr lang="en-US" dirty="0" smtClean="0"/>
              <a:t>are</a:t>
            </a:r>
            <a:r>
              <a:rPr lang="en-US" dirty="0" smtClean="0"/>
              <a:t> </a:t>
            </a:r>
            <a:r>
              <a:rPr lang="en-US" dirty="0" smtClean="0"/>
              <a:t>the most </a:t>
            </a:r>
            <a:r>
              <a:rPr lang="en-US" dirty="0" smtClean="0"/>
              <a:t>voted and </a:t>
            </a:r>
            <a:r>
              <a:rPr lang="en-US" dirty="0" smtClean="0"/>
              <a:t>the rest of them have been valued in a similar level</a:t>
            </a:r>
            <a:r>
              <a:rPr lang="en-US" dirty="0" smtClean="0"/>
              <a:t>. It is significant for the teachers that the pupils have felt a nice relationship with us.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all the mentioned we can say that it has been an enriching project and with a positive evaluation by the students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………………………………………………………………………………………………………….</a:t>
            </a:r>
          </a:p>
          <a:p>
            <a:r>
              <a:rPr lang="en-US" dirty="0" smtClean="0"/>
              <a:t>A l</a:t>
            </a:r>
            <a:r>
              <a:rPr lang="en-US" dirty="0" smtClean="0"/>
              <a:t>a </a:t>
            </a:r>
            <a:r>
              <a:rPr lang="en-US" dirty="0" err="1" smtClean="0"/>
              <a:t>mayoría</a:t>
            </a:r>
            <a:r>
              <a:rPr lang="en-US" dirty="0" smtClean="0"/>
              <a:t> de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alumnos</a:t>
            </a:r>
            <a:r>
              <a:rPr lang="en-US" dirty="0" smtClean="0"/>
              <a:t> que </a:t>
            </a:r>
            <a:r>
              <a:rPr lang="en-US" dirty="0" err="1" smtClean="0"/>
              <a:t>han</a:t>
            </a:r>
            <a:r>
              <a:rPr lang="en-US" dirty="0" smtClean="0"/>
              <a:t> </a:t>
            </a:r>
            <a:r>
              <a:rPr lang="en-US" dirty="0" err="1" smtClean="0"/>
              <a:t>participado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el </a:t>
            </a:r>
            <a:r>
              <a:rPr lang="en-US" dirty="0" err="1" smtClean="0"/>
              <a:t>proyecto</a:t>
            </a:r>
            <a:r>
              <a:rPr lang="en-US" dirty="0" smtClean="0"/>
              <a:t> eTwinning + “</a:t>
            </a:r>
            <a:r>
              <a:rPr lang="en-US" i="1" dirty="0" smtClean="0"/>
              <a:t>INCLUSO ETI, EVEN</a:t>
            </a:r>
            <a:r>
              <a:rPr lang="en-US" dirty="0" smtClean="0"/>
              <a:t>”  les </a:t>
            </a:r>
            <a:r>
              <a:rPr lang="en-US" dirty="0" err="1" smtClean="0"/>
              <a:t>han</a:t>
            </a:r>
            <a:r>
              <a:rPr lang="en-US" dirty="0" smtClean="0"/>
              <a:t> </a:t>
            </a:r>
            <a:r>
              <a:rPr lang="en-US" dirty="0" err="1" smtClean="0"/>
              <a:t>gustado</a:t>
            </a:r>
            <a:r>
              <a:rPr lang="en-US" dirty="0" smtClean="0"/>
              <a:t> las </a:t>
            </a:r>
            <a:r>
              <a:rPr lang="en-US" dirty="0" err="1" smtClean="0"/>
              <a:t>actividades</a:t>
            </a:r>
            <a:r>
              <a:rPr lang="en-US" dirty="0"/>
              <a:t> </a:t>
            </a:r>
            <a:r>
              <a:rPr lang="en-US" dirty="0" smtClean="0"/>
              <a:t>que </a:t>
            </a:r>
            <a:r>
              <a:rPr lang="en-US" dirty="0" err="1" smtClean="0"/>
              <a:t>han</a:t>
            </a:r>
            <a:r>
              <a:rPr lang="en-US" dirty="0" smtClean="0"/>
              <a:t> </a:t>
            </a:r>
            <a:r>
              <a:rPr lang="en-US" dirty="0" err="1" smtClean="0"/>
              <a:t>realizado</a:t>
            </a:r>
            <a:r>
              <a:rPr lang="en-US" dirty="0" smtClean="0"/>
              <a:t>, </a:t>
            </a:r>
            <a:r>
              <a:rPr lang="en-US" dirty="0" err="1" smtClean="0"/>
              <a:t>han</a:t>
            </a:r>
            <a:r>
              <a:rPr lang="en-US" dirty="0" smtClean="0"/>
              <a:t> </a:t>
            </a:r>
            <a:r>
              <a:rPr lang="en-US" dirty="0" err="1" smtClean="0"/>
              <a:t>mejorado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conocimiento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exoplanetas</a:t>
            </a:r>
            <a:r>
              <a:rPr lang="en-US" dirty="0" smtClean="0"/>
              <a:t>, eTwinning ha </a:t>
            </a:r>
            <a:r>
              <a:rPr lang="en-US" dirty="0" err="1" smtClean="0"/>
              <a:t>sido</a:t>
            </a:r>
            <a:r>
              <a:rPr lang="en-US" dirty="0" smtClean="0"/>
              <a:t> para </a:t>
            </a:r>
            <a:r>
              <a:rPr lang="en-US" dirty="0" err="1" smtClean="0"/>
              <a:t>ellos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buena</a:t>
            </a:r>
            <a:r>
              <a:rPr lang="en-US" dirty="0" smtClean="0"/>
              <a:t> </a:t>
            </a:r>
            <a:r>
              <a:rPr lang="en-US" dirty="0" err="1" smtClean="0"/>
              <a:t>experiencia</a:t>
            </a:r>
            <a:r>
              <a:rPr lang="en-US" dirty="0" smtClean="0"/>
              <a:t>, se </a:t>
            </a:r>
            <a:r>
              <a:rPr lang="en-US" dirty="0" err="1" smtClean="0"/>
              <a:t>han</a:t>
            </a:r>
            <a:r>
              <a:rPr lang="en-US" dirty="0" smtClean="0"/>
              <a:t> </a:t>
            </a:r>
            <a:r>
              <a:rPr lang="en-US" dirty="0" err="1" smtClean="0"/>
              <a:t>sentido</a:t>
            </a:r>
            <a:r>
              <a:rPr lang="en-US" dirty="0" smtClean="0"/>
              <a:t> </a:t>
            </a:r>
            <a:r>
              <a:rPr lang="en-US" dirty="0" err="1" smtClean="0"/>
              <a:t>bien</a:t>
            </a:r>
            <a:r>
              <a:rPr lang="en-US" dirty="0" smtClean="0"/>
              <a:t> </a:t>
            </a:r>
            <a:r>
              <a:rPr lang="en-US" dirty="0" err="1" smtClean="0"/>
              <a:t>trabjando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grupos</a:t>
            </a:r>
            <a:r>
              <a:rPr lang="en-US" dirty="0" smtClean="0"/>
              <a:t> </a:t>
            </a:r>
            <a:r>
              <a:rPr lang="en-US" dirty="0" err="1" smtClean="0"/>
              <a:t>mixtos</a:t>
            </a:r>
            <a:r>
              <a:rPr lang="en-US" dirty="0" smtClean="0"/>
              <a:t> y </a:t>
            </a:r>
            <a:r>
              <a:rPr lang="en-US" dirty="0" err="1" smtClean="0"/>
              <a:t>volverían</a:t>
            </a:r>
            <a:r>
              <a:rPr lang="en-US" dirty="0" smtClean="0"/>
              <a:t> a </a:t>
            </a:r>
            <a:r>
              <a:rPr lang="en-US" dirty="0" err="1" smtClean="0"/>
              <a:t>participar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otro</a:t>
            </a:r>
            <a:r>
              <a:rPr lang="en-US" dirty="0" smtClean="0"/>
              <a:t> </a:t>
            </a:r>
            <a:r>
              <a:rPr lang="en-US" dirty="0" err="1" smtClean="0"/>
              <a:t>proyecto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Sobre</a:t>
            </a:r>
            <a:r>
              <a:rPr lang="en-US" dirty="0" smtClean="0"/>
              <a:t> las </a:t>
            </a:r>
            <a:r>
              <a:rPr lang="en-US" dirty="0" err="1" smtClean="0"/>
              <a:t>activvidades</a:t>
            </a:r>
            <a:r>
              <a:rPr lang="en-US" dirty="0" smtClean="0"/>
              <a:t> </a:t>
            </a:r>
            <a:r>
              <a:rPr lang="en-US" dirty="0" err="1" smtClean="0"/>
              <a:t>favoritas</a:t>
            </a:r>
            <a:r>
              <a:rPr lang="en-US" dirty="0" smtClean="0"/>
              <a:t>, </a:t>
            </a:r>
            <a:r>
              <a:rPr lang="en-US" dirty="0" err="1" smtClean="0"/>
              <a:t>han</a:t>
            </a:r>
            <a:r>
              <a:rPr lang="en-US" dirty="0" smtClean="0"/>
              <a:t> </a:t>
            </a:r>
            <a:r>
              <a:rPr lang="en-US" dirty="0" err="1" smtClean="0"/>
              <a:t>sido</a:t>
            </a:r>
            <a:r>
              <a:rPr lang="en-US" dirty="0" smtClean="0"/>
              <a:t> la </a:t>
            </a:r>
            <a:r>
              <a:rPr lang="en-US" dirty="0" err="1" smtClean="0"/>
              <a:t>creación</a:t>
            </a:r>
            <a:r>
              <a:rPr lang="en-US" dirty="0" smtClean="0"/>
              <a:t> del </a:t>
            </a:r>
            <a:r>
              <a:rPr lang="en-US" dirty="0" err="1" smtClean="0"/>
              <a:t>cortometraje</a:t>
            </a:r>
            <a:r>
              <a:rPr lang="en-US" dirty="0" smtClean="0"/>
              <a:t> y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cómics</a:t>
            </a:r>
            <a:r>
              <a:rPr lang="en-US" dirty="0" smtClean="0"/>
              <a:t>, y las </a:t>
            </a:r>
            <a:r>
              <a:rPr lang="en-US" dirty="0" err="1" smtClean="0"/>
              <a:t>demás</a:t>
            </a:r>
            <a:r>
              <a:rPr lang="en-US" dirty="0" smtClean="0"/>
              <a:t> se </a:t>
            </a:r>
            <a:r>
              <a:rPr lang="en-US" dirty="0" err="1" smtClean="0"/>
              <a:t>han</a:t>
            </a:r>
            <a:r>
              <a:rPr lang="en-US" dirty="0" smtClean="0"/>
              <a:t> </a:t>
            </a:r>
            <a:r>
              <a:rPr lang="en-US" dirty="0" err="1" smtClean="0"/>
              <a:t>valorado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un </a:t>
            </a:r>
            <a:r>
              <a:rPr lang="en-US" dirty="0" err="1" smtClean="0"/>
              <a:t>nivel</a:t>
            </a:r>
            <a:r>
              <a:rPr lang="en-US" dirty="0" smtClean="0"/>
              <a:t> similar.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significativo</a:t>
            </a:r>
            <a:r>
              <a:rPr lang="en-US" dirty="0" smtClean="0"/>
              <a:t> para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docentes</a:t>
            </a:r>
            <a:r>
              <a:rPr lang="en-US" dirty="0" smtClean="0"/>
              <a:t> que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alumnos</a:t>
            </a:r>
            <a:r>
              <a:rPr lang="en-US" dirty="0" smtClean="0"/>
              <a:t> se </a:t>
            </a:r>
            <a:r>
              <a:rPr lang="en-US" dirty="0" err="1" smtClean="0"/>
              <a:t>han</a:t>
            </a:r>
            <a:r>
              <a:rPr lang="en-US" dirty="0" smtClean="0"/>
              <a:t> </a:t>
            </a:r>
            <a:r>
              <a:rPr lang="en-US" dirty="0" err="1" smtClean="0"/>
              <a:t>sentido</a:t>
            </a:r>
            <a:r>
              <a:rPr lang="en-US" dirty="0" smtClean="0"/>
              <a:t> </a:t>
            </a:r>
            <a:r>
              <a:rPr lang="en-US" dirty="0" err="1" smtClean="0"/>
              <a:t>bien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la </a:t>
            </a:r>
            <a:r>
              <a:rPr lang="en-US" dirty="0" err="1" smtClean="0"/>
              <a:t>relación</a:t>
            </a:r>
            <a:r>
              <a:rPr lang="en-US" dirty="0" smtClean="0"/>
              <a:t> con </a:t>
            </a:r>
            <a:r>
              <a:rPr lang="en-US" dirty="0" err="1" smtClean="0"/>
              <a:t>nosotros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todo</a:t>
            </a:r>
            <a:r>
              <a:rPr lang="en-US" dirty="0" smtClean="0"/>
              <a:t> lo </a:t>
            </a:r>
            <a:r>
              <a:rPr lang="en-US" dirty="0" err="1" smtClean="0"/>
              <a:t>mencionado</a:t>
            </a:r>
            <a:r>
              <a:rPr lang="en-US" dirty="0" smtClean="0"/>
              <a:t>, </a:t>
            </a:r>
            <a:r>
              <a:rPr lang="en-US" dirty="0" err="1" smtClean="0"/>
              <a:t>podemos</a:t>
            </a:r>
            <a:r>
              <a:rPr lang="en-US" dirty="0" smtClean="0"/>
              <a:t> </a:t>
            </a:r>
            <a:r>
              <a:rPr lang="en-US" dirty="0" err="1" smtClean="0"/>
              <a:t>decir</a:t>
            </a:r>
            <a:r>
              <a:rPr lang="en-US" dirty="0" smtClean="0"/>
              <a:t> que le </a:t>
            </a:r>
            <a:r>
              <a:rPr lang="en-US" dirty="0" err="1" smtClean="0"/>
              <a:t>proyecto</a:t>
            </a:r>
            <a:r>
              <a:rPr lang="en-US" dirty="0" smtClean="0"/>
              <a:t> ha </a:t>
            </a:r>
            <a:r>
              <a:rPr lang="en-US" dirty="0" err="1" smtClean="0"/>
              <a:t>sido</a:t>
            </a:r>
            <a:r>
              <a:rPr lang="en-US" dirty="0" smtClean="0"/>
              <a:t> </a:t>
            </a:r>
            <a:r>
              <a:rPr lang="en-US" dirty="0" err="1" smtClean="0"/>
              <a:t>enriquecedor</a:t>
            </a:r>
            <a:r>
              <a:rPr lang="en-US" dirty="0" smtClean="0"/>
              <a:t> y </a:t>
            </a:r>
            <a:r>
              <a:rPr lang="en-US" dirty="0" err="1" smtClean="0"/>
              <a:t>evaluado</a:t>
            </a:r>
            <a:r>
              <a:rPr lang="en-US" dirty="0" smtClean="0"/>
              <a:t> </a:t>
            </a:r>
            <a:r>
              <a:rPr lang="en-US" dirty="0" err="1" smtClean="0"/>
              <a:t>positivamente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/>
              <a:t> </a:t>
            </a:r>
            <a:r>
              <a:rPr lang="en-US" dirty="0" smtClean="0"/>
              <a:t>el </a:t>
            </a:r>
            <a:r>
              <a:rPr lang="en-US" dirty="0" err="1" smtClean="0"/>
              <a:t>alumnado</a:t>
            </a:r>
            <a:r>
              <a:rPr lang="en-US" dirty="0" smtClean="0"/>
              <a:t>.</a:t>
            </a:r>
            <a:endParaRPr lang="en-US" dirty="0"/>
          </a:p>
          <a:p>
            <a:endParaRPr lang="es-ES" dirty="0"/>
          </a:p>
        </p:txBody>
      </p:sp>
      <p:pic>
        <p:nvPicPr>
          <p:cNvPr id="9" name="Picture 2" descr="Resultado de imagen de O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26759">
            <a:off x="9862308" y="405097"/>
            <a:ext cx="1102843" cy="827006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2522424" y="-72281"/>
            <a:ext cx="647722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Results</a:t>
            </a:r>
            <a:r>
              <a:rPr lang="es-E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of </a:t>
            </a:r>
            <a:r>
              <a:rPr lang="es-E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</a:t>
            </a:r>
            <a:r>
              <a:rPr lang="es-E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s-E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surveys</a:t>
            </a:r>
            <a:endParaRPr lang="es-ES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s-E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Resultados de las encuestas</a:t>
            </a:r>
            <a:endParaRPr lang="es-E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789" y="5472335"/>
            <a:ext cx="4068488" cy="735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56" b="28935"/>
          <a:stretch/>
        </p:blipFill>
        <p:spPr>
          <a:xfrm>
            <a:off x="8773466" y="5503173"/>
            <a:ext cx="2604195" cy="588692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857" y="5401592"/>
            <a:ext cx="1169931" cy="877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849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07668" y="42165"/>
            <a:ext cx="105252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s-ES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789" y="5456452"/>
            <a:ext cx="4068488" cy="735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4" name="23 Rectángulo"/>
          <p:cNvSpPr/>
          <p:nvPr/>
        </p:nvSpPr>
        <p:spPr>
          <a:xfrm>
            <a:off x="1020160" y="44624"/>
            <a:ext cx="999746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Results</a:t>
            </a:r>
            <a:r>
              <a:rPr lang="es-E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of </a:t>
            </a:r>
            <a:r>
              <a:rPr lang="es-E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</a:t>
            </a:r>
            <a:r>
              <a:rPr lang="es-E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s-E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students</a:t>
            </a:r>
            <a:r>
              <a:rPr lang="es-E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’ </a:t>
            </a:r>
            <a:r>
              <a:rPr lang="es-E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surveys</a:t>
            </a:r>
            <a:endParaRPr lang="es-ES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s-E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Resultados de las </a:t>
            </a:r>
            <a:r>
              <a:rPr lang="es-E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encuestas</a:t>
            </a:r>
            <a:r>
              <a:rPr lang="es-E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s-E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del alumnado</a:t>
            </a:r>
            <a:endParaRPr lang="es-E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1" name="30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56" b="28935"/>
          <a:stretch/>
        </p:blipFill>
        <p:spPr>
          <a:xfrm>
            <a:off x="110086" y="5503173"/>
            <a:ext cx="2604195" cy="588692"/>
          </a:xfrm>
          <a:prstGeom prst="rect">
            <a:avLst/>
          </a:prstGeom>
        </p:spPr>
      </p:pic>
      <p:pic>
        <p:nvPicPr>
          <p:cNvPr id="32" name="31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54"/>
          <a:stretch/>
        </p:blipFill>
        <p:spPr>
          <a:xfrm>
            <a:off x="5833045" y="1655911"/>
            <a:ext cx="2081096" cy="11370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" name="3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34" y="1368063"/>
            <a:ext cx="1949900" cy="1462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95" t="21413" r="31110" b="39293"/>
          <a:stretch>
            <a:fillRect/>
          </a:stretch>
        </p:blipFill>
        <p:spPr bwMode="auto">
          <a:xfrm>
            <a:off x="3131840" y="1591345"/>
            <a:ext cx="1662137" cy="12166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5" name="2 CuadroTexto"/>
          <p:cNvSpPr txBox="1">
            <a:spLocks noChangeArrowheads="1"/>
          </p:cNvSpPr>
          <p:nvPr/>
        </p:nvSpPr>
        <p:spPr bwMode="auto">
          <a:xfrm>
            <a:off x="3563888" y="2952055"/>
            <a:ext cx="205145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s-ES" altLang="es-ES" sz="1800" b="1" dirty="0" err="1"/>
              <a:t>Lycée</a:t>
            </a:r>
            <a:r>
              <a:rPr lang="es-ES" altLang="es-ES" sz="1800" b="1" dirty="0"/>
              <a:t> de </a:t>
            </a:r>
            <a:r>
              <a:rPr lang="es-ES" altLang="es-ES" sz="1800" b="1" dirty="0" err="1"/>
              <a:t>Grombalia</a:t>
            </a:r>
            <a:endParaRPr lang="es-ES" altLang="es-ES" sz="1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800" b="1" dirty="0" err="1" smtClean="0"/>
              <a:t>Grombalia</a:t>
            </a:r>
            <a:endParaRPr lang="es-ES" altLang="es-ES" sz="1800" b="1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800" b="1" dirty="0" smtClean="0"/>
              <a:t>(</a:t>
            </a:r>
            <a:r>
              <a:rPr lang="es-ES" altLang="es-ES" sz="1800" b="1" dirty="0" err="1" smtClean="0"/>
              <a:t>Tunisia</a:t>
            </a:r>
            <a:r>
              <a:rPr lang="es-ES" altLang="es-ES" sz="1800" b="1" dirty="0" smtClean="0"/>
              <a:t>-Túnez)</a:t>
            </a:r>
            <a:endParaRPr lang="es-ES" altLang="es-ES" sz="1800" b="1" dirty="0"/>
          </a:p>
        </p:txBody>
      </p:sp>
      <p:sp>
        <p:nvSpPr>
          <p:cNvPr id="36" name="10 CuadroTexto"/>
          <p:cNvSpPr txBox="1">
            <a:spLocks noChangeArrowheads="1"/>
          </p:cNvSpPr>
          <p:nvPr/>
        </p:nvSpPr>
        <p:spPr bwMode="auto">
          <a:xfrm>
            <a:off x="9328571" y="2808039"/>
            <a:ext cx="183306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800" b="1" dirty="0"/>
              <a:t>IESO Castejón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800" b="1" dirty="0"/>
              <a:t>Castejón-Navarra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800" b="1" dirty="0" smtClean="0"/>
              <a:t>(</a:t>
            </a:r>
            <a:r>
              <a:rPr lang="es-ES" altLang="es-ES" sz="1800" b="1" dirty="0" err="1" smtClean="0"/>
              <a:t>Spain</a:t>
            </a:r>
            <a:r>
              <a:rPr lang="es-ES" altLang="es-ES" sz="1800" b="1" dirty="0" smtClean="0"/>
              <a:t>-España</a:t>
            </a:r>
            <a:r>
              <a:rPr lang="es-ES" altLang="es-ES" sz="1800" b="1" dirty="0"/>
              <a:t>)</a:t>
            </a:r>
          </a:p>
        </p:txBody>
      </p:sp>
      <p:pic>
        <p:nvPicPr>
          <p:cNvPr id="37" name="Picture 23" descr="Resultado de imagen de IESO castejón navarr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357" y="1678543"/>
            <a:ext cx="1665285" cy="10825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8" name="22 CuadroTexto"/>
          <p:cNvSpPr txBox="1">
            <a:spLocks noChangeArrowheads="1"/>
          </p:cNvSpPr>
          <p:nvPr/>
        </p:nvSpPr>
        <p:spPr bwMode="auto">
          <a:xfrm>
            <a:off x="6193085" y="2952055"/>
            <a:ext cx="23844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800" b="1" dirty="0"/>
              <a:t>IES Antonio Trueba BHI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800" b="1" dirty="0" err="1"/>
              <a:t>Barakaldo</a:t>
            </a:r>
            <a:r>
              <a:rPr lang="es-ES" altLang="es-ES" sz="1800" b="1" dirty="0"/>
              <a:t> </a:t>
            </a:r>
            <a:r>
              <a:rPr lang="es-ES" altLang="es-ES" sz="1800" b="1" dirty="0" smtClean="0"/>
              <a:t>–País Vasco</a:t>
            </a:r>
            <a:endParaRPr lang="es-ES" altLang="es-ES" sz="1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800" b="1" dirty="0" smtClean="0"/>
              <a:t>(</a:t>
            </a:r>
            <a:r>
              <a:rPr lang="es-ES" altLang="es-ES" sz="1800" b="1" dirty="0" err="1" smtClean="0"/>
              <a:t>Spain</a:t>
            </a:r>
            <a:r>
              <a:rPr lang="es-ES" altLang="es-ES" sz="1800" b="1" dirty="0" smtClean="0"/>
              <a:t>-España)</a:t>
            </a:r>
            <a:endParaRPr lang="es-ES" altLang="es-ES" sz="1800" b="1" dirty="0"/>
          </a:p>
        </p:txBody>
      </p:sp>
      <p:sp>
        <p:nvSpPr>
          <p:cNvPr id="39" name="1 CuadroTexto"/>
          <p:cNvSpPr txBox="1">
            <a:spLocks noChangeArrowheads="1"/>
          </p:cNvSpPr>
          <p:nvPr/>
        </p:nvSpPr>
        <p:spPr bwMode="auto">
          <a:xfrm>
            <a:off x="2180613" y="4260973"/>
            <a:ext cx="228428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s-ES" altLang="es-ES" sz="1800" b="1" dirty="0" err="1"/>
              <a:t>Oleksandria</a:t>
            </a:r>
            <a:r>
              <a:rPr lang="es-ES" altLang="es-ES" sz="1800" b="1" dirty="0"/>
              <a:t> </a:t>
            </a:r>
            <a:r>
              <a:rPr lang="es-ES" altLang="es-ES" sz="1800" b="1" dirty="0" err="1"/>
              <a:t>school</a:t>
            </a:r>
            <a:r>
              <a:rPr lang="es-ES" altLang="es-ES" sz="1800" b="1" dirty="0"/>
              <a:t> n9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s-ES" altLang="es-ES" sz="1800" b="1" dirty="0" err="1"/>
              <a:t>Oleksandriya</a:t>
            </a:r>
            <a:endParaRPr lang="es-ES" altLang="es-ES" sz="1800" b="1" dirty="0"/>
          </a:p>
          <a:p>
            <a:pPr eaLnBrk="1" hangingPunct="1">
              <a:spcBef>
                <a:spcPct val="0"/>
              </a:spcBef>
              <a:buNone/>
            </a:pPr>
            <a:r>
              <a:rPr lang="es-ES" altLang="es-ES" sz="1800" b="1" dirty="0" smtClean="0"/>
              <a:t>(</a:t>
            </a:r>
            <a:r>
              <a:rPr lang="es-ES" altLang="es-ES" sz="1800" b="1" dirty="0" err="1" smtClean="0"/>
              <a:t>Ukraine</a:t>
            </a:r>
            <a:r>
              <a:rPr lang="es-ES" altLang="es-ES" sz="1800" b="1" dirty="0" smtClean="0"/>
              <a:t>-Ucrania</a:t>
            </a:r>
            <a:r>
              <a:rPr lang="es-ES" altLang="es-ES" sz="1800" b="1" dirty="0"/>
              <a:t>)</a:t>
            </a:r>
          </a:p>
        </p:txBody>
      </p:sp>
      <p:sp>
        <p:nvSpPr>
          <p:cNvPr id="40" name="10 CuadroTexto"/>
          <p:cNvSpPr txBox="1">
            <a:spLocks noChangeArrowheads="1"/>
          </p:cNvSpPr>
          <p:nvPr/>
        </p:nvSpPr>
        <p:spPr bwMode="auto">
          <a:xfrm>
            <a:off x="8428251" y="5256311"/>
            <a:ext cx="215732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s-ES" altLang="es-ES" sz="1800" b="1" dirty="0"/>
              <a:t>IES Leopoldo </a:t>
            </a:r>
            <a:r>
              <a:rPr lang="es-ES" altLang="es-ES" sz="1800" b="1" dirty="0" err="1"/>
              <a:t>Queipo</a:t>
            </a:r>
            <a:endParaRPr lang="es-ES" altLang="es-ES" sz="1800" b="1" dirty="0"/>
          </a:p>
          <a:p>
            <a:pPr eaLnBrk="1" hangingPunct="1">
              <a:spcBef>
                <a:spcPct val="0"/>
              </a:spcBef>
              <a:buNone/>
            </a:pPr>
            <a:r>
              <a:rPr lang="es-ES" altLang="es-ES" sz="1800" b="1" dirty="0"/>
              <a:t>Melilla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s-ES" altLang="es-ES" sz="1800" b="1" dirty="0" smtClean="0"/>
              <a:t>(</a:t>
            </a:r>
            <a:r>
              <a:rPr lang="es-ES" altLang="es-ES" sz="1800" b="1" dirty="0" err="1" smtClean="0"/>
              <a:t>Spain</a:t>
            </a:r>
            <a:r>
              <a:rPr lang="es-ES" altLang="es-ES" sz="1800" b="1" dirty="0" smtClean="0"/>
              <a:t>-España</a:t>
            </a:r>
            <a:r>
              <a:rPr lang="es-ES" altLang="es-ES" sz="1800" b="1" dirty="0"/>
              <a:t>)</a:t>
            </a:r>
          </a:p>
        </p:txBody>
      </p:sp>
      <p:pic>
        <p:nvPicPr>
          <p:cNvPr id="41" name="Picture 20" descr="http://fp.iesleopoldoqueipo.com/Multimedia/Fotos/0/Centros/images/14027/15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317" y="3874393"/>
            <a:ext cx="1616755" cy="12704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2" name="Picture 2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617" y="4064298"/>
            <a:ext cx="2246190" cy="9361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8187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157791" y="382370"/>
            <a:ext cx="520649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Surveys</a:t>
            </a:r>
            <a:r>
              <a:rPr lang="es-E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of </a:t>
            </a:r>
            <a:r>
              <a:rPr lang="es-E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</a:t>
            </a:r>
            <a:r>
              <a:rPr lang="es-E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s-E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project</a:t>
            </a:r>
            <a:endParaRPr lang="es-ES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s-E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Encuestas del proyecto</a:t>
            </a:r>
            <a:endParaRPr lang="es-E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AutoShape 4" descr="Resultado de imagen de surveymonkey"/>
          <p:cNvSpPr>
            <a:spLocks noChangeAspect="1" noChangeArrowheads="1"/>
          </p:cNvSpPr>
          <p:nvPr/>
        </p:nvSpPr>
        <p:spPr bwMode="auto">
          <a:xfrm>
            <a:off x="196035" y="-136504"/>
            <a:ext cx="384069" cy="28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7" name="Picture 2" descr="https://twinspace.etwinning.net/files/collabspace/3/73/273/44273/images/ba1167e2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1"/>
          <a:stretch/>
        </p:blipFill>
        <p:spPr bwMode="auto">
          <a:xfrm>
            <a:off x="5527741" y="1755576"/>
            <a:ext cx="4697792" cy="40767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5546203" y="6050140"/>
            <a:ext cx="575945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u="sng" dirty="0">
                <a:hlinkClick r:id="rId3"/>
              </a:rPr>
              <a:t>https://www.surveymonkey.com/r/T7F33P3</a:t>
            </a:r>
            <a:endParaRPr lang="es-ES" dirty="0"/>
          </a:p>
          <a:p>
            <a:r>
              <a:rPr lang="es-ES" dirty="0"/>
              <a:t> 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509" y="3061107"/>
            <a:ext cx="4068488" cy="735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56" b="28935"/>
          <a:stretch/>
        </p:blipFill>
        <p:spPr>
          <a:xfrm>
            <a:off x="110086" y="5503173"/>
            <a:ext cx="2604195" cy="588692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34" y="1368063"/>
            <a:ext cx="1949900" cy="1462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5652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628224" y="143743"/>
            <a:ext cx="626562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Results</a:t>
            </a:r>
            <a:r>
              <a:rPr lang="es-E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of </a:t>
            </a:r>
            <a:r>
              <a:rPr lang="es-E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</a:t>
            </a:r>
            <a:r>
              <a:rPr lang="es-E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s-E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surveys</a:t>
            </a:r>
            <a:endParaRPr lang="es-ES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s-E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Resultados de las encuestas</a:t>
            </a:r>
            <a:endParaRPr lang="es-E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021373" y="5040287"/>
            <a:ext cx="5542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u="sng" dirty="0">
                <a:hlinkClick r:id="rId2"/>
              </a:rPr>
              <a:t>https://www.surveymonkey.com/results/SM-NFST3ZXCL</a:t>
            </a:r>
            <a:r>
              <a:rPr lang="es-ES" u="sng" dirty="0" smtClean="0">
                <a:hlinkClick r:id="rId2"/>
              </a:rPr>
              <a:t>/</a:t>
            </a:r>
            <a:r>
              <a:rPr lang="es-ES" u="sng" dirty="0" smtClean="0"/>
              <a:t> </a:t>
            </a:r>
            <a:endParaRPr lang="es-ES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789" y="5472335"/>
            <a:ext cx="4068488" cy="735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10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56" b="28935"/>
          <a:stretch/>
        </p:blipFill>
        <p:spPr>
          <a:xfrm>
            <a:off x="8773466" y="5503173"/>
            <a:ext cx="2604195" cy="588692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29" y="4597106"/>
            <a:ext cx="1949900" cy="1462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4" t="15248" r="27915" b="16993"/>
          <a:stretch/>
        </p:blipFill>
        <p:spPr bwMode="auto">
          <a:xfrm>
            <a:off x="3518620" y="1421920"/>
            <a:ext cx="4736825" cy="369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234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628224" y="143743"/>
            <a:ext cx="626562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Results</a:t>
            </a:r>
            <a:r>
              <a:rPr lang="es-E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of </a:t>
            </a:r>
            <a:r>
              <a:rPr lang="es-E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</a:t>
            </a:r>
            <a:r>
              <a:rPr lang="es-E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s-E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surveys</a:t>
            </a:r>
            <a:endParaRPr lang="es-ES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s-E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Resultados de las encuestas</a:t>
            </a:r>
            <a:endParaRPr lang="es-E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021373" y="5040287"/>
            <a:ext cx="5542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u="sng" dirty="0">
                <a:hlinkClick r:id="rId2"/>
              </a:rPr>
              <a:t>https://www.surveymonkey.com/results/SM-NFST3ZXCL</a:t>
            </a:r>
            <a:r>
              <a:rPr lang="es-ES" u="sng" dirty="0" smtClean="0">
                <a:hlinkClick r:id="rId2"/>
              </a:rPr>
              <a:t>/</a:t>
            </a:r>
            <a:r>
              <a:rPr lang="es-ES" u="sng" dirty="0" smtClean="0"/>
              <a:t> </a:t>
            </a:r>
            <a:endParaRPr lang="es-ES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789" y="5472335"/>
            <a:ext cx="4068488" cy="735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10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56" b="28935"/>
          <a:stretch/>
        </p:blipFill>
        <p:spPr>
          <a:xfrm>
            <a:off x="8773466" y="5503173"/>
            <a:ext cx="2604195" cy="588692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29" y="4597106"/>
            <a:ext cx="1949900" cy="1462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9" t="15707" r="27861" b="15775"/>
          <a:stretch/>
        </p:blipFill>
        <p:spPr bwMode="auto">
          <a:xfrm>
            <a:off x="4047606" y="1461755"/>
            <a:ext cx="4516759" cy="3562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69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628224" y="143743"/>
            <a:ext cx="626562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Results</a:t>
            </a:r>
            <a:r>
              <a:rPr lang="es-E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of </a:t>
            </a:r>
            <a:r>
              <a:rPr lang="es-E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</a:t>
            </a:r>
            <a:r>
              <a:rPr lang="es-E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s-E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surveys</a:t>
            </a:r>
            <a:endParaRPr lang="es-ES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s-E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Resultados de las encuestas</a:t>
            </a:r>
            <a:endParaRPr lang="es-E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021373" y="5040287"/>
            <a:ext cx="5542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u="sng" dirty="0">
                <a:hlinkClick r:id="rId2"/>
              </a:rPr>
              <a:t>https://www.surveymonkey.com/results/SM-NFST3ZXCL</a:t>
            </a:r>
            <a:r>
              <a:rPr lang="es-ES" u="sng" dirty="0" smtClean="0">
                <a:hlinkClick r:id="rId2"/>
              </a:rPr>
              <a:t>/</a:t>
            </a:r>
            <a:r>
              <a:rPr lang="es-ES" u="sng" dirty="0" smtClean="0"/>
              <a:t> </a:t>
            </a:r>
            <a:endParaRPr lang="es-ES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789" y="5472335"/>
            <a:ext cx="4068488" cy="735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10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56" b="28935"/>
          <a:stretch/>
        </p:blipFill>
        <p:spPr>
          <a:xfrm>
            <a:off x="8773466" y="5503173"/>
            <a:ext cx="2604195" cy="588692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29" y="4597106"/>
            <a:ext cx="1949900" cy="1462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5" t="15707" r="28275" b="15775"/>
          <a:stretch/>
        </p:blipFill>
        <p:spPr bwMode="auto">
          <a:xfrm>
            <a:off x="3744813" y="1432120"/>
            <a:ext cx="4483157" cy="3608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361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628224" y="143743"/>
            <a:ext cx="626562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Results</a:t>
            </a:r>
            <a:r>
              <a:rPr lang="es-E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of </a:t>
            </a:r>
            <a:r>
              <a:rPr lang="es-E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</a:t>
            </a:r>
            <a:r>
              <a:rPr lang="es-E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s-E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surveys</a:t>
            </a:r>
            <a:endParaRPr lang="es-ES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s-E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Resultados de las encuestas</a:t>
            </a:r>
            <a:endParaRPr lang="es-E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021373" y="5040287"/>
            <a:ext cx="5542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u="sng" dirty="0">
                <a:hlinkClick r:id="rId2"/>
              </a:rPr>
              <a:t>https://www.surveymonkey.com/results/SM-NFST3ZXCL</a:t>
            </a:r>
            <a:r>
              <a:rPr lang="es-ES" u="sng" dirty="0" smtClean="0">
                <a:hlinkClick r:id="rId2"/>
              </a:rPr>
              <a:t>/</a:t>
            </a:r>
            <a:r>
              <a:rPr lang="es-ES" u="sng" dirty="0" smtClean="0"/>
              <a:t> </a:t>
            </a:r>
            <a:endParaRPr lang="es-ES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789" y="5472335"/>
            <a:ext cx="4068488" cy="735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10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56" b="28935"/>
          <a:stretch/>
        </p:blipFill>
        <p:spPr>
          <a:xfrm>
            <a:off x="8773466" y="5503173"/>
            <a:ext cx="2604195" cy="588692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29" y="4597106"/>
            <a:ext cx="1949900" cy="1462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1" t="16175" r="27551" b="15279"/>
          <a:stretch/>
        </p:blipFill>
        <p:spPr bwMode="auto">
          <a:xfrm>
            <a:off x="3456781" y="1430594"/>
            <a:ext cx="4534221" cy="3609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651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628224" y="143743"/>
            <a:ext cx="626562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Results</a:t>
            </a:r>
            <a:r>
              <a:rPr lang="es-E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of </a:t>
            </a:r>
            <a:r>
              <a:rPr lang="es-E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</a:t>
            </a:r>
            <a:r>
              <a:rPr lang="es-E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s-E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surveys</a:t>
            </a:r>
            <a:endParaRPr lang="es-ES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s-E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Resultados de las encuestas</a:t>
            </a:r>
            <a:endParaRPr lang="es-E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021373" y="5040287"/>
            <a:ext cx="5542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u="sng" dirty="0">
                <a:hlinkClick r:id="rId2"/>
              </a:rPr>
              <a:t>https://www.surveymonkey.com/results/SM-NFST3ZXCL</a:t>
            </a:r>
            <a:r>
              <a:rPr lang="es-ES" u="sng" dirty="0" smtClean="0">
                <a:hlinkClick r:id="rId2"/>
              </a:rPr>
              <a:t>/</a:t>
            </a:r>
            <a:r>
              <a:rPr lang="es-ES" u="sng" dirty="0" smtClean="0"/>
              <a:t> </a:t>
            </a:r>
            <a:endParaRPr lang="es-ES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789" y="5472335"/>
            <a:ext cx="4068488" cy="735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10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56" b="28935"/>
          <a:stretch/>
        </p:blipFill>
        <p:spPr>
          <a:xfrm>
            <a:off x="8773466" y="5503173"/>
            <a:ext cx="2604195" cy="588692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29" y="4597106"/>
            <a:ext cx="1949900" cy="1462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31" t="15092" r="28092" b="15890"/>
          <a:stretch/>
        </p:blipFill>
        <p:spPr bwMode="auto">
          <a:xfrm>
            <a:off x="3484412" y="1467182"/>
            <a:ext cx="4436865" cy="3580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010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628224" y="143743"/>
            <a:ext cx="626562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Results</a:t>
            </a:r>
            <a:r>
              <a:rPr lang="es-E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of </a:t>
            </a:r>
            <a:r>
              <a:rPr lang="es-E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</a:t>
            </a:r>
            <a:r>
              <a:rPr lang="es-E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s-E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surveys</a:t>
            </a:r>
            <a:endParaRPr lang="es-ES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s-E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Resultados de las encuestas</a:t>
            </a:r>
            <a:endParaRPr lang="es-E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021373" y="5040287"/>
            <a:ext cx="5542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u="sng" dirty="0">
                <a:hlinkClick r:id="rId2"/>
              </a:rPr>
              <a:t>https://www.surveymonkey.com/results/SM-NFST3ZXCL</a:t>
            </a:r>
            <a:r>
              <a:rPr lang="es-ES" u="sng" dirty="0" smtClean="0">
                <a:hlinkClick r:id="rId2"/>
              </a:rPr>
              <a:t>/</a:t>
            </a:r>
            <a:r>
              <a:rPr lang="es-ES" u="sng" dirty="0" smtClean="0"/>
              <a:t> </a:t>
            </a:r>
            <a:endParaRPr lang="es-ES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789" y="5472335"/>
            <a:ext cx="4068488" cy="735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10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56" b="28935"/>
          <a:stretch/>
        </p:blipFill>
        <p:spPr>
          <a:xfrm>
            <a:off x="8773466" y="5503173"/>
            <a:ext cx="2604195" cy="588692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29" y="4597106"/>
            <a:ext cx="1949900" cy="1462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5" t="15717" r="27458" b="16387"/>
          <a:stretch/>
        </p:blipFill>
        <p:spPr bwMode="auto">
          <a:xfrm>
            <a:off x="3600797" y="1453644"/>
            <a:ext cx="4507909" cy="3554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979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628224" y="143743"/>
            <a:ext cx="626562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Results</a:t>
            </a:r>
            <a:r>
              <a:rPr lang="es-E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of </a:t>
            </a:r>
            <a:r>
              <a:rPr lang="es-E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</a:t>
            </a:r>
            <a:r>
              <a:rPr lang="es-E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s-E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surveys</a:t>
            </a:r>
            <a:endParaRPr lang="es-ES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s-E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Resultados de las encuestas</a:t>
            </a:r>
            <a:endParaRPr lang="es-E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021373" y="5040287"/>
            <a:ext cx="5542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u="sng" dirty="0">
                <a:hlinkClick r:id="rId2"/>
              </a:rPr>
              <a:t>https://www.surveymonkey.com/results/SM-NFST3ZXCL</a:t>
            </a:r>
            <a:r>
              <a:rPr lang="es-ES" u="sng" dirty="0" smtClean="0">
                <a:hlinkClick r:id="rId2"/>
              </a:rPr>
              <a:t>/</a:t>
            </a:r>
            <a:r>
              <a:rPr lang="es-ES" u="sng" dirty="0" smtClean="0"/>
              <a:t> </a:t>
            </a:r>
            <a:endParaRPr lang="es-ES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789" y="5472335"/>
            <a:ext cx="4068488" cy="735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10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56" b="28935"/>
          <a:stretch/>
        </p:blipFill>
        <p:spPr>
          <a:xfrm>
            <a:off x="8773466" y="5503173"/>
            <a:ext cx="2604195" cy="588692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29" y="4597106"/>
            <a:ext cx="1949900" cy="1462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1" t="15418" r="28068" b="15500"/>
          <a:stretch/>
        </p:blipFill>
        <p:spPr bwMode="auto">
          <a:xfrm>
            <a:off x="3240757" y="1509478"/>
            <a:ext cx="4380876" cy="353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022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500</Words>
  <Application>Microsoft Office PowerPoint</Application>
  <PresentationFormat>Personalizado</PresentationFormat>
  <Paragraphs>81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Amaia Alonso</dc:creator>
  <cp:lastModifiedBy>Amaya Alonso</cp:lastModifiedBy>
  <cp:revision>33</cp:revision>
  <dcterms:created xsi:type="dcterms:W3CDTF">2018-05-28T11:58:25Z</dcterms:created>
  <dcterms:modified xsi:type="dcterms:W3CDTF">2018-06-13T21:58:09Z</dcterms:modified>
</cp:coreProperties>
</file>