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Euphemia"/>
              <a:ea typeface="+mn-ea"/>
              <a:cs typeface="+mn-cs"/>
            </a:rPr>
            <a:t>7 pavilonů a velké plato uprostřed</a:t>
          </a:r>
          <a:endParaRPr lang="cs-CZ" sz="1800" b="0" i="0" noProof="0" dirty="0">
            <a:latin typeface="Euphemia"/>
            <a:ea typeface="+mn-ea"/>
            <a:cs typeface="+mn-cs"/>
          </a:endParaRP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Euphemia"/>
              <a:ea typeface="+mn-ea"/>
              <a:cs typeface="+mn-cs"/>
            </a:rPr>
            <a:t>tělocvičnu a hned vedle hřiště s umělým povrchem </a:t>
          </a:r>
          <a:endParaRPr lang="cs-CZ" sz="1800" b="0" i="0" noProof="0" dirty="0">
            <a:latin typeface="Euphemia"/>
            <a:ea typeface="+mn-ea"/>
            <a:cs typeface="+mn-cs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Euphemia"/>
              <a:ea typeface="+mn-ea"/>
              <a:cs typeface="+mn-cs"/>
            </a:rPr>
            <a:t>kmenové třídy a odborné učebny</a:t>
          </a:r>
          <a:endParaRPr lang="cs-CZ" sz="1800" b="0" i="0" noProof="0" dirty="0">
            <a:latin typeface="Euphemia"/>
            <a:ea typeface="+mn-ea"/>
            <a:cs typeface="+mn-cs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Euphemia"/>
              <a:ea typeface="+mn-ea"/>
              <a:cs typeface="+mn-cs"/>
            </a:rPr>
            <a:t>jídelnu a administrativní centrum</a:t>
          </a:r>
          <a:endParaRPr lang="cs-CZ" sz="1800" b="0" i="0" noProof="0" dirty="0">
            <a:latin typeface="Euphemia"/>
            <a:ea typeface="+mn-ea"/>
            <a:cs typeface="+mn-cs"/>
          </a:endParaRP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Euphemia"/>
              <a:ea typeface="+mn-ea"/>
              <a:cs typeface="+mn-cs"/>
            </a:rPr>
            <a:t>především však hezké prostředí, pohodu, dobré lidi a kamarády</a:t>
          </a:r>
          <a:endParaRPr lang="cs-CZ" sz="1800" b="0" i="0" noProof="0" dirty="0">
            <a:latin typeface="Euphemia"/>
            <a:ea typeface="+mn-ea"/>
            <a:cs typeface="+mn-cs"/>
          </a:endParaRP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  <dgm:t>
        <a:bodyPr/>
        <a:lstStyle/>
        <a:p>
          <a:endParaRPr lang="cs-CZ"/>
        </a:p>
      </dgm:t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22EB946-DBA6-43A6-AE3E-97F868A63D3E}" type="presOf" srcId="{05F1A7D0-6E45-49DA-80B3-7FF4B8783E58}" destId="{D81336A4-814F-45EF-B582-2466B0D2E2A7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429E23C2-ED5F-4B01-9B28-787062953919}" type="presOf" srcId="{EF034794-D109-40B6-8FA2-8971C3123AB6}" destId="{18F7A15A-3ED1-4A32-B700-36B8D6BBE441}" srcOrd="0" destOrd="0" presId="urn:microsoft.com/office/officeart/2009/3/layout/StepUpProcess"/>
    <dgm:cxn modelId="{D7ED295D-8467-4594-97CF-05852B5F7390}" type="presOf" srcId="{E4D23657-D1E8-4B22-974B-8DC90813F51B}" destId="{80B372F1-8EF3-4532-ACC6-E65E1D63ACA2}" srcOrd="0" destOrd="0" presId="urn:microsoft.com/office/officeart/2009/3/layout/StepUpProcess"/>
    <dgm:cxn modelId="{B9531BE6-298C-4F44-B3C2-626352ECCD77}" type="presOf" srcId="{41DDEAAE-DE55-45A3-A4F7-3874E0140D37}" destId="{EB3CB291-E23A-4667-A32E-A640A76557A1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A745E07-D277-4DB9-B8A6-A7A11BADA8E0}" type="presOf" srcId="{15E11DBD-E9B5-4BCF-A56C-7AAE26CE30DC}" destId="{F0124EB5-2136-46F3-B2F4-41A5196C24A0}" srcOrd="0" destOrd="0" presId="urn:microsoft.com/office/officeart/2009/3/layout/StepUpProcess"/>
    <dgm:cxn modelId="{D026165D-2EB4-48F5-AC38-DD6FB0614A24}" type="presOf" srcId="{778AA374-0E17-4AEA-8EB6-0C342D57D8D8}" destId="{AFC6068B-131B-444D-AF53-A5A2A6DC9AE7}" srcOrd="0" destOrd="0" presId="urn:microsoft.com/office/officeart/2009/3/layout/StepUpProcess"/>
    <dgm:cxn modelId="{F98181E0-52FC-4EE3-92A4-AC25F0FE4498}" type="presParOf" srcId="{EB3CB291-E23A-4667-A32E-A640A76557A1}" destId="{01035298-0CF7-4145-8EE2-24DBFEAF33BB}" srcOrd="0" destOrd="0" presId="urn:microsoft.com/office/officeart/2009/3/layout/StepUpProcess"/>
    <dgm:cxn modelId="{21DFC6F2-16EA-4D15-86CA-4A34F4DCD869}" type="presParOf" srcId="{01035298-0CF7-4145-8EE2-24DBFEAF33BB}" destId="{21E1F518-1190-4883-914B-1FB66E6D3A63}" srcOrd="0" destOrd="0" presId="urn:microsoft.com/office/officeart/2009/3/layout/StepUpProcess"/>
    <dgm:cxn modelId="{316810B9-39A3-49A7-B7BB-34665F4FAE75}" type="presParOf" srcId="{01035298-0CF7-4145-8EE2-24DBFEAF33BB}" destId="{80B372F1-8EF3-4532-ACC6-E65E1D63ACA2}" srcOrd="1" destOrd="0" presId="urn:microsoft.com/office/officeart/2009/3/layout/StepUpProcess"/>
    <dgm:cxn modelId="{B1580FDC-7C20-4A06-BD45-D2D1BA331098}" type="presParOf" srcId="{01035298-0CF7-4145-8EE2-24DBFEAF33BB}" destId="{B746139E-4627-4CCC-9299-5653D77ED24D}" srcOrd="2" destOrd="0" presId="urn:microsoft.com/office/officeart/2009/3/layout/StepUpProcess"/>
    <dgm:cxn modelId="{F47F34A3-AF83-4DD3-A62D-B5FE39CB3DFE}" type="presParOf" srcId="{EB3CB291-E23A-4667-A32E-A640A76557A1}" destId="{780BC64D-2F67-498A-99F6-7EB28080D705}" srcOrd="1" destOrd="0" presId="urn:microsoft.com/office/officeart/2009/3/layout/StepUpProcess"/>
    <dgm:cxn modelId="{B55801EA-B4CD-42BE-BBD2-9DE118363C14}" type="presParOf" srcId="{780BC64D-2F67-498A-99F6-7EB28080D705}" destId="{68E230FA-2656-4C78-B827-58AFD214F445}" srcOrd="0" destOrd="0" presId="urn:microsoft.com/office/officeart/2009/3/layout/StepUpProcess"/>
    <dgm:cxn modelId="{E790ED70-930A-4101-ADB5-29F3483651A3}" type="presParOf" srcId="{EB3CB291-E23A-4667-A32E-A640A76557A1}" destId="{B07824BD-C1CB-4098-8E38-D3E1F721DF31}" srcOrd="2" destOrd="0" presId="urn:microsoft.com/office/officeart/2009/3/layout/StepUpProcess"/>
    <dgm:cxn modelId="{63770D62-5D6D-4A2F-B673-AD6920750375}" type="presParOf" srcId="{B07824BD-C1CB-4098-8E38-D3E1F721DF31}" destId="{85769F8C-5820-4CB5-B01D-69A648973D8F}" srcOrd="0" destOrd="0" presId="urn:microsoft.com/office/officeart/2009/3/layout/StepUpProcess"/>
    <dgm:cxn modelId="{5D208C47-C68C-435A-B59B-E821057A18BC}" type="presParOf" srcId="{B07824BD-C1CB-4098-8E38-D3E1F721DF31}" destId="{18F7A15A-3ED1-4A32-B700-36B8D6BBE441}" srcOrd="1" destOrd="0" presId="urn:microsoft.com/office/officeart/2009/3/layout/StepUpProcess"/>
    <dgm:cxn modelId="{6A6BBA39-B339-45FD-AB5B-58508D784279}" type="presParOf" srcId="{B07824BD-C1CB-4098-8E38-D3E1F721DF31}" destId="{F6F2BEFC-1674-4E8D-98FF-DE4432BB887C}" srcOrd="2" destOrd="0" presId="urn:microsoft.com/office/officeart/2009/3/layout/StepUpProcess"/>
    <dgm:cxn modelId="{390B9694-21BB-4E70-82C1-C4307C58890D}" type="presParOf" srcId="{EB3CB291-E23A-4667-A32E-A640A76557A1}" destId="{E26373E0-D095-405B-9F4A-CC7FBB5BEBD2}" srcOrd="3" destOrd="0" presId="urn:microsoft.com/office/officeart/2009/3/layout/StepUpProcess"/>
    <dgm:cxn modelId="{EA102637-0D40-46DB-BB02-411C0C8E8239}" type="presParOf" srcId="{E26373E0-D095-405B-9F4A-CC7FBB5BEBD2}" destId="{8B10941C-73F0-477C-9F3D-EB0A4525ACBE}" srcOrd="0" destOrd="0" presId="urn:microsoft.com/office/officeart/2009/3/layout/StepUpProcess"/>
    <dgm:cxn modelId="{E091185C-F197-4979-B4EA-9D78B82C4120}" type="presParOf" srcId="{EB3CB291-E23A-4667-A32E-A640A76557A1}" destId="{DF2F85E9-6BAE-40EA-8F18-DAFCA3EFFB69}" srcOrd="4" destOrd="0" presId="urn:microsoft.com/office/officeart/2009/3/layout/StepUpProcess"/>
    <dgm:cxn modelId="{43527953-AEEE-4A6F-AA74-21E8F50D70A5}" type="presParOf" srcId="{DF2F85E9-6BAE-40EA-8F18-DAFCA3EFFB69}" destId="{A5E67CF4-39ED-4CC8-A27F-E45EA5D3AC44}" srcOrd="0" destOrd="0" presId="urn:microsoft.com/office/officeart/2009/3/layout/StepUpProcess"/>
    <dgm:cxn modelId="{A0EBFE79-445E-4144-B183-D00ABB93D898}" type="presParOf" srcId="{DF2F85E9-6BAE-40EA-8F18-DAFCA3EFFB69}" destId="{F0124EB5-2136-46F3-B2F4-41A5196C24A0}" srcOrd="1" destOrd="0" presId="urn:microsoft.com/office/officeart/2009/3/layout/StepUpProcess"/>
    <dgm:cxn modelId="{E00FD506-50F3-423A-835E-6B8002339414}" type="presParOf" srcId="{DF2F85E9-6BAE-40EA-8F18-DAFCA3EFFB69}" destId="{D5E82CFA-3F05-41CB-A66C-3A904CCE06CE}" srcOrd="2" destOrd="0" presId="urn:microsoft.com/office/officeart/2009/3/layout/StepUpProcess"/>
    <dgm:cxn modelId="{E6518B14-3B7D-482D-BB39-E0A404AD8C29}" type="presParOf" srcId="{EB3CB291-E23A-4667-A32E-A640A76557A1}" destId="{F5574CB1-AC1C-4773-A4A7-C4CE14EF6374}" srcOrd="5" destOrd="0" presId="urn:microsoft.com/office/officeart/2009/3/layout/StepUpProcess"/>
    <dgm:cxn modelId="{4A5E0584-5EDD-4102-A904-7249A69AF1D7}" type="presParOf" srcId="{F5574CB1-AC1C-4773-A4A7-C4CE14EF6374}" destId="{14FCF07D-F999-4928-B62C-1135C3080FD1}" srcOrd="0" destOrd="0" presId="urn:microsoft.com/office/officeart/2009/3/layout/StepUpProcess"/>
    <dgm:cxn modelId="{334AC0D6-B7DB-4E2D-A060-8AD3155D3C71}" type="presParOf" srcId="{EB3CB291-E23A-4667-A32E-A640A76557A1}" destId="{2489F161-D1CF-4A3D-8E95-6382395DC25B}" srcOrd="6" destOrd="0" presId="urn:microsoft.com/office/officeart/2009/3/layout/StepUpProcess"/>
    <dgm:cxn modelId="{500CE177-B0EF-4FD5-B56F-BA6679AB21FD}" type="presParOf" srcId="{2489F161-D1CF-4A3D-8E95-6382395DC25B}" destId="{06EAFCDC-2041-4C37-BE64-7627BAA16382}" srcOrd="0" destOrd="0" presId="urn:microsoft.com/office/officeart/2009/3/layout/StepUpProcess"/>
    <dgm:cxn modelId="{56877D3C-2CE0-48A4-AB31-68EF47483D83}" type="presParOf" srcId="{2489F161-D1CF-4A3D-8E95-6382395DC25B}" destId="{AFC6068B-131B-444D-AF53-A5A2A6DC9AE7}" srcOrd="1" destOrd="0" presId="urn:microsoft.com/office/officeart/2009/3/layout/StepUpProcess"/>
    <dgm:cxn modelId="{C75E1498-432F-476A-BE18-A4D4CF24B4B2}" type="presParOf" srcId="{2489F161-D1CF-4A3D-8E95-6382395DC25B}" destId="{F62C0D9F-BF11-4D63-A28B-80FA21343A28}" srcOrd="2" destOrd="0" presId="urn:microsoft.com/office/officeart/2009/3/layout/StepUpProcess"/>
    <dgm:cxn modelId="{34238EB5-B9CE-48ED-AF53-64DA6FCB3486}" type="presParOf" srcId="{EB3CB291-E23A-4667-A32E-A640A76557A1}" destId="{F5EC4F6A-2B4F-420C-9BEA-A14EFB832731}" srcOrd="7" destOrd="0" presId="urn:microsoft.com/office/officeart/2009/3/layout/StepUpProcess"/>
    <dgm:cxn modelId="{51842062-0D3B-4A7F-8B83-8D416B94263F}" type="presParOf" srcId="{F5EC4F6A-2B4F-420C-9BEA-A14EFB832731}" destId="{41DC2B0B-BD37-48C1-BB85-7F75AC60BB5F}" srcOrd="0" destOrd="0" presId="urn:microsoft.com/office/officeart/2009/3/layout/StepUpProcess"/>
    <dgm:cxn modelId="{A57FB97F-2A09-4DDD-8171-46EFEF7DA25A}" type="presParOf" srcId="{EB3CB291-E23A-4667-A32E-A640A76557A1}" destId="{D2C6C114-9E17-4E64-9FCF-9C4365FE25B7}" srcOrd="8" destOrd="0" presId="urn:microsoft.com/office/officeart/2009/3/layout/StepUpProcess"/>
    <dgm:cxn modelId="{82951B9F-5346-4EE1-81AE-F36D38696888}" type="presParOf" srcId="{D2C6C114-9E17-4E64-9FCF-9C4365FE25B7}" destId="{BA06DEFD-3E20-41CA-8CC7-585BE7A02A00}" srcOrd="0" destOrd="0" presId="urn:microsoft.com/office/officeart/2009/3/layout/StepUpProcess"/>
    <dgm:cxn modelId="{0CB248D5-EB95-488A-BFD5-B4DE6AF14EE7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noProof="0" dirty="0" smtClean="0">
              <a:latin typeface="Euphemia"/>
              <a:ea typeface="+mn-ea"/>
              <a:cs typeface="+mn-cs"/>
            </a:rPr>
            <a:t>7 pavilonů a velké plato uprostřed</a:t>
          </a:r>
          <a:endParaRPr lang="cs-CZ" sz="1600" b="0" i="0" kern="1200" noProof="0" dirty="0">
            <a:latin typeface="Euphemia"/>
            <a:ea typeface="+mn-ea"/>
            <a:cs typeface="+mn-cs"/>
          </a:endParaRPr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noProof="0" dirty="0" smtClean="0">
              <a:latin typeface="Euphemia"/>
              <a:ea typeface="+mn-ea"/>
              <a:cs typeface="+mn-cs"/>
            </a:rPr>
            <a:t>tělocvičnu a hned vedle hřiště s umělým povrchem </a:t>
          </a:r>
          <a:endParaRPr lang="cs-CZ" sz="1600" b="0" i="0" kern="1200" noProof="0" dirty="0">
            <a:latin typeface="Euphemia"/>
            <a:ea typeface="+mn-ea"/>
            <a:cs typeface="+mn-cs"/>
          </a:endParaRPr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noProof="0" dirty="0" smtClean="0">
              <a:latin typeface="Euphemia"/>
              <a:ea typeface="+mn-ea"/>
              <a:cs typeface="+mn-cs"/>
            </a:rPr>
            <a:t>kmenové třídy a odborné učebny</a:t>
          </a:r>
          <a:endParaRPr lang="cs-CZ" sz="1600" b="0" i="0" kern="1200" noProof="0" dirty="0">
            <a:latin typeface="Euphemia"/>
            <a:ea typeface="+mn-ea"/>
            <a:cs typeface="+mn-cs"/>
          </a:endParaRPr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noProof="0" dirty="0" smtClean="0">
              <a:latin typeface="Euphemia"/>
              <a:ea typeface="+mn-ea"/>
              <a:cs typeface="+mn-cs"/>
            </a:rPr>
            <a:t>jídelnu a administrativní centrum</a:t>
          </a:r>
          <a:endParaRPr lang="cs-CZ" sz="1600" b="0" i="0" kern="1200" noProof="0" dirty="0">
            <a:latin typeface="Euphemia"/>
            <a:ea typeface="+mn-ea"/>
            <a:cs typeface="+mn-cs"/>
          </a:endParaRPr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noProof="0" dirty="0" smtClean="0">
              <a:latin typeface="Euphemia"/>
              <a:ea typeface="+mn-ea"/>
              <a:cs typeface="+mn-cs"/>
            </a:rPr>
            <a:t>především však hezké prostředí, pohodu, dobré lidi a kamarády</a:t>
          </a:r>
          <a:endParaRPr lang="cs-CZ" sz="1600" b="0" i="0" kern="1200" noProof="0" dirty="0">
            <a:latin typeface="Euphemia"/>
            <a:ea typeface="+mn-ea"/>
            <a:cs typeface="+mn-cs"/>
          </a:endParaRPr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29438-0019-445E-B914-977504C2E261}" type="datetimeFigureOut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C24164-1222-43C1-BE0B-50F952E934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718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BE3F35-4CAF-4FCB-9239-B96821E894B9}" type="datetimeFigureOut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98FBF-8FC6-4CF4-BB08-25F62D94D55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4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C3A0-F171-45D9-8F01-AE524A5DC70C}" type="slidenum">
              <a:rPr lang="en-US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3165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3BBFB-BD1D-4C17-8490-18011A213FE8}" type="slidenum">
              <a:rPr lang="en-US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62025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8B0C0-5F48-4612-B033-3B7924100ED5}" type="slidenum">
              <a:rPr lang="en-US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12893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35AC-1314-4158-90F6-CF8A7C4796CF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C831-2411-4B50-94B2-2BE024ED16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00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FDD1-036B-45F0-A1E4-466550ECAFEE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F0C5-AF38-40CD-9D7A-3D14E94C09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3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F6F8-1822-4CA1-AB94-E6A71B43B66A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9D6A-C7BB-4B07-8A35-2AD417C0FB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AE47-732A-442A-B473-5FE739712696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E50E-FB2F-4D84-A621-68B3FF71D6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F5B0-D10D-4D8F-ABD9-650F74A00C0D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C2EF-3CD9-4E36-BDF9-208A4ECD84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A9B6-FC56-4E8F-BFD2-4B6F06828C0B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CBB-CF0D-4029-9E71-236B3D5343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8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02D-1B72-4F5B-9B2B-A270E60FD59D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7D5E-1BEE-4323-84D8-DF98780943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5468-B567-4005-B854-88FCAD5BF83C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06DF-7839-4DDA-B3D6-0433BD6715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F88-7275-4D00-A68E-37DFE923BBCC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D0A2-1BB5-455E-B3AD-D7ADD5FB78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2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F700-48FD-4C28-996E-22AB6269E34B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4AE9-80E1-4285-8ABF-4BFE9D1242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15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FC37-ED9E-4959-AE63-06D44CFD1B1D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BBA8-772D-40F5-BD75-DF8443CB84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1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024657-06A5-4359-A11B-15B7645DB5FF}" type="datetime1">
              <a:rPr lang="cs-CZ"/>
              <a:pPr>
                <a:defRPr/>
              </a:pPr>
              <a:t>20. 4. 2015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22C4E2A-7BBC-4555-BC85-06B016D694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15" r:id="rId5"/>
    <p:sldLayoutId id="2147483716" r:id="rId6"/>
    <p:sldLayoutId id="2147483721" r:id="rId7"/>
    <p:sldLayoutId id="2147483722" r:id="rId8"/>
    <p:sldLayoutId id="2147483723" r:id="rId9"/>
    <p:sldLayoutId id="2147483717" r:id="rId10"/>
    <p:sldLayoutId id="214748371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5030401020201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2" cy="2794000"/>
          </a:xfrm>
        </p:spPr>
        <p:txBody>
          <a:bodyPr/>
          <a:lstStyle/>
          <a:p>
            <a:pPr eaLnBrk="1" hangingPunct="1"/>
            <a:r>
              <a:rPr lang="cs-CZ" altLang="cs-CZ" smtClean="0"/>
              <a:t>2. ZŠ Dobříš se představuje     e-Twinningu.</a:t>
            </a: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1065213" y="3108325"/>
            <a:ext cx="7091362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Vítejte uprostřed brdských lesů u nás na Dobříši!</a:t>
            </a:r>
          </a:p>
        </p:txBody>
      </p:sp>
      <p:pic>
        <p:nvPicPr>
          <p:cNvPr id="922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937125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3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Jaké to je u nás ve třídách?</a:t>
            </a:r>
          </a:p>
        </p:txBody>
      </p:sp>
      <p:sp>
        <p:nvSpPr>
          <p:cNvPr id="21507" name="Zástupný symbol pro text 7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Toto je třída našich </a:t>
            </a:r>
            <a:r>
              <a:rPr lang="cs-CZ" altLang="cs-CZ" dirty="0" smtClean="0"/>
              <a:t>třeťáků.</a:t>
            </a:r>
          </a:p>
        </p:txBody>
      </p:sp>
      <p:pic>
        <p:nvPicPr>
          <p:cNvPr id="21508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25" y="2505075"/>
            <a:ext cx="4448175" cy="3336925"/>
          </a:xfrm>
        </p:spPr>
      </p:pic>
      <p:sp>
        <p:nvSpPr>
          <p:cNvPr id="21509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 </a:t>
            </a:r>
            <a:r>
              <a:rPr lang="cs-CZ" altLang="cs-CZ" dirty="0" smtClean="0"/>
              <a:t>toto jsou naši čtvrťáci.</a:t>
            </a:r>
            <a:endParaRPr lang="cs-CZ" altLang="cs-CZ" dirty="0" smtClean="0"/>
          </a:p>
        </p:txBody>
      </p:sp>
      <p:pic>
        <p:nvPicPr>
          <p:cNvPr id="21510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8813" y="2519363"/>
            <a:ext cx="4700587" cy="3322637"/>
          </a:xfrm>
        </p:spPr>
      </p:pic>
      <p:pic>
        <p:nvPicPr>
          <p:cNvPr id="21511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15875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4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8837613" y="2278063"/>
            <a:ext cx="2743200" cy="1857375"/>
          </a:xfrm>
        </p:spPr>
        <p:txBody>
          <a:bodyPr/>
          <a:lstStyle/>
          <a:p>
            <a:pPr eaLnBrk="1" hangingPunct="1"/>
            <a:r>
              <a:rPr lang="cs-CZ" altLang="cs-CZ" smtClean="0"/>
              <a:t>Jsme rádi, že jste nás poznali!</a:t>
            </a:r>
          </a:p>
        </p:txBody>
      </p:sp>
      <p:pic>
        <p:nvPicPr>
          <p:cNvPr id="2253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539750"/>
            <a:ext cx="7534275" cy="29829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37613" y="4322763"/>
            <a:ext cx="2743200" cy="1682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2. základní škola Dobříš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Školní 1035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263 01 Dobříš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Tel.: 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318 521 </a:t>
            </a: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002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e-mail: </a:t>
            </a: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2.zsdobris@seznam.cz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http: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/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/www.2zsdobris.cz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2533" name="Obrázek 7" descr="u_skoly_bar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0"/>
            <a:ext cx="1857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370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4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7091362" cy="1200150"/>
          </a:xfrm>
        </p:spPr>
        <p:txBody>
          <a:bodyPr/>
          <a:lstStyle/>
          <a:p>
            <a:pPr eaLnBrk="1" hangingPunct="1"/>
            <a:r>
              <a:rPr lang="cs-CZ" altLang="cs-CZ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2. základní škola Dobříš, </a:t>
            </a:r>
            <a:r>
              <a:rPr lang="cs-CZ" altLang="cs-CZ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</a:br>
            <a:r>
              <a:rPr lang="cs-CZ" altLang="cs-CZ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Školní </a:t>
            </a:r>
            <a:r>
              <a:rPr lang="cs-CZ" altLang="cs-CZ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1035, okres Příbram 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Jsme škola </a:t>
            </a:r>
            <a:r>
              <a:rPr lang="cs-CZ" dirty="0">
                <a:solidFill>
                  <a:schemeClr val="hlink"/>
                </a:solidFill>
                <a:latin typeface="Comic Sans MS" pitchFamily="66" charset="0"/>
              </a:rPr>
              <a:t>s rozšířenou výukou tělesné 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výchovy (šikovní jsme ale                      i v jiných odvětvích a činnostech - keramika, cizí jazyky, matematika, divadlo atd.).</a:t>
            </a:r>
            <a:endParaRPr lang="cs-CZ" dirty="0">
              <a:solidFill>
                <a:schemeClr val="hlink"/>
              </a:solidFill>
              <a:latin typeface="Comic Sans MS" pitchFamily="66" charset="0"/>
            </a:endParaRP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Náš vzdělávací program se jmenuje „Kouzelná škola“.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Naše škola je barevná, každá budova má svou barvu.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Máme zrekonstruovanou tělocvičnu a nové plato, kde si můžeme hrát a běhat.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Máme také prostorné třídy, kde se dozvídáme spoustu nových informací, dílny, kuchyňku, učebnu na výtvarnou výchovu a jídelnu.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Letos bude naše škola slavit 50 let od svého založení.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Naše škola je super!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endParaRPr lang="cs-CZ" dirty="0" smtClean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endParaRPr lang="cs-CZ" dirty="0" smtClean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15875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53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5938837" cy="1200150"/>
          </a:xfrm>
        </p:spPr>
        <p:txBody>
          <a:bodyPr/>
          <a:lstStyle/>
          <a:p>
            <a:pPr eaLnBrk="1" hangingPunct="1"/>
            <a:r>
              <a:rPr lang="cs-CZ" altLang="cs-CZ" smtClean="0"/>
              <a:t>V naší škole jsou: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183062" cy="4114800"/>
          </a:xfrm>
        </p:spPr>
        <p:txBody>
          <a:bodyPr rtlCol="0">
            <a:normAutofit/>
          </a:bodyPr>
          <a:lstStyle/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p</a:t>
            </a:r>
            <a:r>
              <a:rPr lang="cs-CZ" dirty="0" smtClean="0"/>
              <a:t>ředškoláci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d</a:t>
            </a:r>
            <a:r>
              <a:rPr lang="cs-CZ" dirty="0" smtClean="0"/>
              <a:t>ěti na prvním stupni ZŠ </a:t>
            </a:r>
          </a:p>
          <a:p>
            <a:pPr marL="32400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Wingdings" panose="05000000000000000000" pitchFamily="2" charset="2"/>
              <a:buNone/>
              <a:defRPr/>
            </a:pPr>
            <a:r>
              <a:rPr lang="cs-CZ" dirty="0" smtClean="0"/>
              <a:t>(1. – 5. třída)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d</a:t>
            </a:r>
            <a:r>
              <a:rPr lang="cs-CZ" dirty="0" smtClean="0"/>
              <a:t>ěti na druhém stupni ZŠ </a:t>
            </a:r>
          </a:p>
          <a:p>
            <a:pPr marL="32400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Wingdings" panose="05000000000000000000" pitchFamily="2" charset="2"/>
              <a:buNone/>
              <a:defRPr/>
            </a:pPr>
            <a:r>
              <a:rPr lang="cs-CZ" dirty="0" smtClean="0"/>
              <a:t>(6. – 9. třída)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p</a:t>
            </a:r>
            <a:r>
              <a:rPr lang="cs-CZ" dirty="0" smtClean="0"/>
              <a:t>edagogický sbor v čele s paní ředitelkou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v</a:t>
            </a:r>
            <a:r>
              <a:rPr lang="cs-CZ" dirty="0" smtClean="0"/>
              <a:t>ychovatelé v družinách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r>
              <a:rPr lang="cs-CZ" dirty="0"/>
              <a:t>p</a:t>
            </a:r>
            <a:r>
              <a:rPr lang="cs-CZ" dirty="0" smtClean="0"/>
              <a:t>aní školnice, paní uklízečky, paní kuchařky a ekonom školy</a:t>
            </a:r>
          </a:p>
          <a:p>
            <a:pPr marL="274320" eaLnBrk="1" fontAlgn="auto" hangingPunct="1">
              <a:spcAft>
                <a:spcPts val="0"/>
              </a:spcAft>
              <a:buClr>
                <a:srgbClr val="595959"/>
              </a:buClr>
              <a:buFont typeface="Wingdings"/>
              <a:buChar char="§"/>
              <a:defRPr/>
            </a:pPr>
            <a:endParaRPr lang="cs-CZ" dirty="0"/>
          </a:p>
        </p:txBody>
      </p:sp>
      <p:pic>
        <p:nvPicPr>
          <p:cNvPr id="13316" name="Picture 13" descr="E:\Bohunka - panáčci\noví panáčci\Panacci-snow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224213"/>
            <a:ext cx="21288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:\Bohunka - panáčci\noví panáčci\Panacci-snow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771900"/>
            <a:ext cx="27828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7525" y="1600200"/>
            <a:ext cx="2128838" cy="1528763"/>
          </a:xfrm>
          <a:noFill/>
        </p:spPr>
      </p:pic>
      <p:pic>
        <p:nvPicPr>
          <p:cNvPr id="13319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8" y="16002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5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7065962" cy="1200150"/>
          </a:xfrm>
        </p:spPr>
        <p:txBody>
          <a:bodyPr/>
          <a:lstStyle/>
          <a:p>
            <a:pPr eaLnBrk="1" hangingPunct="1"/>
            <a:r>
              <a:rPr lang="cs-CZ" altLang="cs-CZ" smtClean="0"/>
              <a:t>U nás najdete:</a:t>
            </a:r>
          </a:p>
        </p:txBody>
      </p:sp>
      <p:graphicFrame>
        <p:nvGraphicFramePr>
          <p:cNvPr id="15" name="Zástupný symbol pro obsah 14" descr="Vzestupný proces" title="SmartArt"/>
          <p:cNvGraphicFramePr>
            <a:graphicFrameLocks noGrp="1"/>
          </p:cNvGraphicFramePr>
          <p:nvPr>
            <p:ph idx="1"/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Obrázek 4" descr="s_kostkami_bar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0"/>
            <a:ext cx="2066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875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31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0" cy="2486025"/>
          </a:xfrm>
        </p:spPr>
        <p:txBody>
          <a:bodyPr/>
          <a:lstStyle/>
          <a:p>
            <a:pPr eaLnBrk="1" hangingPunct="1"/>
            <a:r>
              <a:rPr lang="cs-CZ" altLang="cs-CZ" smtClean="0"/>
              <a:t>Pojďte se k nám podívat!</a:t>
            </a:r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0013" y="4105275"/>
            <a:ext cx="6400800" cy="914400"/>
          </a:xfrm>
        </p:spPr>
        <p:txBody>
          <a:bodyPr/>
          <a:lstStyle/>
          <a:p>
            <a:pPr eaLnBrk="1" hangingPunct="1"/>
            <a:r>
              <a:rPr lang="cs-CZ" altLang="cs-CZ" smtClean="0"/>
              <a:t>U nás je hezky, líbí se nám tady a dohromady jsme všichni kamarádi.</a:t>
            </a:r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62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837613" y="2278063"/>
            <a:ext cx="2654300" cy="230505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Mapa, kde naši školu najdete.</a:t>
            </a:r>
          </a:p>
        </p:txBody>
      </p:sp>
      <p:sp>
        <p:nvSpPr>
          <p:cNvPr id="17411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837613" y="4583113"/>
            <a:ext cx="2743200" cy="113188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dirty="0" smtClean="0"/>
              <a:t>Dobříš je situována jihozápadně asi 40 km od Prahy směrem na Strakonice.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870"/>
          <a:stretch>
            <a:fillRect/>
          </a:stretch>
        </p:blipFill>
        <p:spPr/>
      </p:pic>
      <p:pic>
        <p:nvPicPr>
          <p:cNvPr id="1741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80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8837613" y="2278063"/>
            <a:ext cx="2743200" cy="2320925"/>
          </a:xfrm>
        </p:spPr>
        <p:txBody>
          <a:bodyPr/>
          <a:lstStyle/>
          <a:p>
            <a:pPr eaLnBrk="1" hangingPunct="1"/>
            <a:r>
              <a:rPr lang="cs-CZ" altLang="cs-CZ" smtClean="0"/>
              <a:t>Takto nás poznáte z ptačího pohledu.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837613" y="4583113"/>
            <a:ext cx="2743200" cy="11318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cs-CZ" dirty="0" smtClean="0"/>
              <a:t>Škola má 7 pavilonů, uprostřed velké plato pro děti s velkým </a:t>
            </a:r>
            <a:r>
              <a:rPr lang="cs-CZ" dirty="0" smtClean="0"/>
              <a:t>a </a:t>
            </a:r>
            <a:r>
              <a:rPr lang="cs-CZ" dirty="0" smtClean="0"/>
              <a:t>malým hřištěm na fotbal, na košíkovou nebo prostě na proběhnutí, hned vedle školy je hřiště s umělým povrchem.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3953"/>
          <a:stretch>
            <a:fillRect/>
          </a:stretch>
        </p:blipFill>
        <p:spPr/>
      </p:pic>
      <p:pic>
        <p:nvPicPr>
          <p:cNvPr id="1843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100013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80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Tak je to u nás hezké. </a:t>
            </a:r>
          </a:p>
        </p:txBody>
      </p:sp>
      <p:pic>
        <p:nvPicPr>
          <p:cNvPr id="19459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943100"/>
            <a:ext cx="4572000" cy="3429000"/>
          </a:xfrm>
        </p:spPr>
      </p:pic>
      <p:pic>
        <p:nvPicPr>
          <p:cNvPr id="19460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8813" y="1943100"/>
            <a:ext cx="4572000" cy="3429000"/>
          </a:xfrm>
        </p:spPr>
      </p:pic>
      <p:pic>
        <p:nvPicPr>
          <p:cNvPr id="19461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0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Jaké máme prostory školy?</a:t>
            </a:r>
          </a:p>
        </p:txBody>
      </p:sp>
      <p:sp>
        <p:nvSpPr>
          <p:cNvPr id="2048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Naše chodba, momentálně se chystáme </a:t>
            </a:r>
            <a:r>
              <a:rPr lang="cs-CZ" altLang="cs-CZ" dirty="0" smtClean="0"/>
              <a:t>ven pouštět </a:t>
            </a:r>
            <a:r>
              <a:rPr lang="cs-CZ" altLang="cs-CZ" dirty="0" smtClean="0"/>
              <a:t>draky.</a:t>
            </a:r>
          </a:p>
        </p:txBody>
      </p:sp>
      <p:pic>
        <p:nvPicPr>
          <p:cNvPr id="20484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25" y="2505075"/>
            <a:ext cx="4448175" cy="3336925"/>
          </a:xfrm>
        </p:spPr>
      </p:pic>
      <p:sp>
        <p:nvSpPr>
          <p:cNvPr id="2048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Kuchyňka, kde připravujeme dobroty.</a:t>
            </a:r>
          </a:p>
        </p:txBody>
      </p:sp>
      <p:pic>
        <p:nvPicPr>
          <p:cNvPr id="20486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725" y="2505075"/>
            <a:ext cx="4448175" cy="3336925"/>
          </a:xfrm>
        </p:spPr>
      </p:pic>
      <p:pic>
        <p:nvPicPr>
          <p:cNvPr id="2048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5" y="15875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96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Happy_16x9_TP103461882.potx" id="{FF7B5EF7-1BBB-48ED-BE33-7820C212389D}" vid="{5CBF703C-5C80-40CE-A894-23D8FD99636A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prezentace s hrajícími si dětmi (kreslený obrázek, širokoúhlý)</Template>
  <TotalTime>0</TotalTime>
  <Words>379</Words>
  <Application>Microsoft Office PowerPoint</Application>
  <PresentationFormat>Širokoúhlá obrazovka</PresentationFormat>
  <Paragraphs>48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Euphemia</vt:lpstr>
      <vt:lpstr>Arial</vt:lpstr>
      <vt:lpstr>Wingdings</vt:lpstr>
      <vt:lpstr>Comic Sans MS</vt:lpstr>
      <vt:lpstr>Children Happy 16x9</vt:lpstr>
      <vt:lpstr>2. ZŠ Dobříš se představuje     e-Twinningu.</vt:lpstr>
      <vt:lpstr>2. základní škola Dobříš,  Školní 1035, okres Příbram </vt:lpstr>
      <vt:lpstr>V naší škole jsou:</vt:lpstr>
      <vt:lpstr>U nás najdete:</vt:lpstr>
      <vt:lpstr>Pojďte se k nám podívat!</vt:lpstr>
      <vt:lpstr>Mapa, kde naši školu najdete.</vt:lpstr>
      <vt:lpstr>Takto nás poznáte z ptačího pohledu.</vt:lpstr>
      <vt:lpstr>Tak je to u nás hezké. </vt:lpstr>
      <vt:lpstr>Jaké máme prostory školy?</vt:lpstr>
      <vt:lpstr>Jaké to je u nás ve třídách?</vt:lpstr>
      <vt:lpstr>Jsme rádi, že jste nás poznali!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2015-04-18T07:07:27Z</dcterms:created>
  <dcterms:modified xsi:type="dcterms:W3CDTF">2015-04-20T17:15:59Z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