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14"/>
  </p:notesMasterIdLst>
  <p:handoutMasterIdLst>
    <p:handoutMasterId r:id="rId15"/>
  </p:handoutMasterIdLst>
  <p:sldIdLst>
    <p:sldId id="256" r:id="rId2"/>
    <p:sldId id="272" r:id="rId3"/>
    <p:sldId id="259" r:id="rId4"/>
    <p:sldId id="262" r:id="rId5"/>
    <p:sldId id="263" r:id="rId6"/>
    <p:sldId id="264" r:id="rId7"/>
    <p:sldId id="265" r:id="rId8"/>
    <p:sldId id="266" r:id="rId9"/>
    <p:sldId id="267" r:id="rId10"/>
    <p:sldId id="268" r:id="rId11"/>
    <p:sldId id="269" r:id="rId12"/>
    <p:sldId id="271"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527" autoAdjust="0"/>
  </p:normalViewPr>
  <p:slideViewPr>
    <p:cSldViewPr>
      <p:cViewPr>
        <p:scale>
          <a:sx n="76" d="100"/>
          <a:sy n="76" d="100"/>
        </p:scale>
        <p:origin x="-53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bar"/>
        <c:grouping val="percentStacked"/>
        <c:varyColors val="0"/>
        <c:ser>
          <c:idx val="0"/>
          <c:order val="0"/>
          <c:tx>
            <c:strRef>
              <c:f>Sheet1!$B$1</c:f>
              <c:strCache>
                <c:ptCount val="1"/>
                <c:pt idx="0">
                  <c:v> Plastic waste</c:v>
                </c:pt>
              </c:strCache>
            </c:strRef>
          </c:tx>
          <c:invertIfNegative val="0"/>
          <c:cat>
            <c:strRef>
              <c:f>Sheet1!$A$2:$A$6</c:f>
              <c:strCache>
                <c:ptCount val="4"/>
                <c:pt idx="0">
                  <c:v>Germany</c:v>
                </c:pt>
                <c:pt idx="1">
                  <c:v>United Kingdom</c:v>
                </c:pt>
                <c:pt idx="2">
                  <c:v>Romania</c:v>
                </c:pt>
                <c:pt idx="3">
                  <c:v>Greece</c:v>
                </c:pt>
              </c:strCache>
            </c:strRef>
          </c:cat>
          <c:val>
            <c:numRef>
              <c:f>Sheet1!$B$2:$B$6</c:f>
              <c:numCache>
                <c:formatCode>General</c:formatCode>
                <c:ptCount val="5"/>
                <c:pt idx="0">
                  <c:v>2704367</c:v>
                </c:pt>
                <c:pt idx="1">
                  <c:v>2022213</c:v>
                </c:pt>
                <c:pt idx="2">
                  <c:v>171985</c:v>
                </c:pt>
                <c:pt idx="3">
                  <c:v>192248</c:v>
                </c:pt>
              </c:numCache>
            </c:numRef>
          </c:val>
        </c:ser>
        <c:ser>
          <c:idx val="1"/>
          <c:order val="1"/>
          <c:tx>
            <c:strRef>
              <c:f>Sheet1!$C$1</c:f>
              <c:strCache>
                <c:ptCount val="1"/>
                <c:pt idx="0">
                  <c:v>Glass waste</c:v>
                </c:pt>
              </c:strCache>
            </c:strRef>
          </c:tx>
          <c:invertIfNegative val="0"/>
          <c:cat>
            <c:strRef>
              <c:f>Sheet1!$A$2:$A$6</c:f>
              <c:strCache>
                <c:ptCount val="4"/>
                <c:pt idx="0">
                  <c:v>Germany</c:v>
                </c:pt>
                <c:pt idx="1">
                  <c:v>United Kingdom</c:v>
                </c:pt>
                <c:pt idx="2">
                  <c:v>Romania</c:v>
                </c:pt>
                <c:pt idx="3">
                  <c:v>Greece</c:v>
                </c:pt>
              </c:strCache>
            </c:strRef>
          </c:cat>
          <c:val>
            <c:numRef>
              <c:f>Sheet1!$C$2:$C$6</c:f>
              <c:numCache>
                <c:formatCode>General</c:formatCode>
                <c:ptCount val="5"/>
                <c:pt idx="0">
                  <c:v>3156112</c:v>
                </c:pt>
                <c:pt idx="1">
                  <c:v>3297954</c:v>
                </c:pt>
                <c:pt idx="2">
                  <c:v>123768</c:v>
                </c:pt>
                <c:pt idx="3">
                  <c:v>37092</c:v>
                </c:pt>
              </c:numCache>
            </c:numRef>
          </c:val>
        </c:ser>
        <c:ser>
          <c:idx val="2"/>
          <c:order val="2"/>
          <c:tx>
            <c:strRef>
              <c:f>Sheet1!$D$1</c:f>
              <c:strCache>
                <c:ptCount val="1"/>
                <c:pt idx="0">
                  <c:v>Recyclable waste</c:v>
                </c:pt>
              </c:strCache>
            </c:strRef>
          </c:tx>
          <c:invertIfNegative val="0"/>
          <c:cat>
            <c:strRef>
              <c:f>Sheet1!$A$2:$A$6</c:f>
              <c:strCache>
                <c:ptCount val="4"/>
                <c:pt idx="0">
                  <c:v>Germany</c:v>
                </c:pt>
                <c:pt idx="1">
                  <c:v>United Kingdom</c:v>
                </c:pt>
                <c:pt idx="2">
                  <c:v>Romania</c:v>
                </c:pt>
                <c:pt idx="3">
                  <c:v>Greece</c:v>
                </c:pt>
              </c:strCache>
            </c:strRef>
          </c:cat>
          <c:val>
            <c:numRef>
              <c:f>Sheet1!$D$2:$D$6</c:f>
              <c:numCache>
                <c:formatCode>General</c:formatCode>
                <c:ptCount val="5"/>
                <c:pt idx="0">
                  <c:v>38860736</c:v>
                </c:pt>
                <c:pt idx="1">
                  <c:v>36979644</c:v>
                </c:pt>
                <c:pt idx="2">
                  <c:v>4531549</c:v>
                </c:pt>
                <c:pt idx="3">
                  <c:v>1125064</c:v>
                </c:pt>
              </c:numCache>
            </c:numRef>
          </c:val>
        </c:ser>
        <c:ser>
          <c:idx val="3"/>
          <c:order val="3"/>
          <c:tx>
            <c:strRef>
              <c:f>Sheet1!$E$1</c:f>
              <c:strCache>
                <c:ptCount val="1"/>
                <c:pt idx="0">
                  <c:v>Paper and cardboard</c:v>
                </c:pt>
              </c:strCache>
            </c:strRef>
          </c:tx>
          <c:invertIfNegative val="0"/>
          <c:cat>
            <c:strRef>
              <c:f>Sheet1!$A$2:$A$6</c:f>
              <c:strCache>
                <c:ptCount val="4"/>
                <c:pt idx="0">
                  <c:v>Germany</c:v>
                </c:pt>
                <c:pt idx="1">
                  <c:v>United Kingdom</c:v>
                </c:pt>
                <c:pt idx="2">
                  <c:v>Romania</c:v>
                </c:pt>
                <c:pt idx="3">
                  <c:v>Greece</c:v>
                </c:pt>
              </c:strCache>
            </c:strRef>
          </c:cat>
          <c:val>
            <c:numRef>
              <c:f>Sheet1!$E$2:$E$6</c:f>
              <c:numCache>
                <c:formatCode>General</c:formatCode>
                <c:ptCount val="5"/>
                <c:pt idx="0">
                  <c:v>8099736</c:v>
                </c:pt>
                <c:pt idx="1">
                  <c:v>4772886</c:v>
                </c:pt>
                <c:pt idx="2">
                  <c:v>506378</c:v>
                </c:pt>
                <c:pt idx="3">
                  <c:v>480210</c:v>
                </c:pt>
              </c:numCache>
            </c:numRef>
          </c:val>
        </c:ser>
        <c:dLbls>
          <c:showLegendKey val="0"/>
          <c:showVal val="0"/>
          <c:showCatName val="0"/>
          <c:showSerName val="0"/>
          <c:showPercent val="0"/>
          <c:showBubbleSize val="0"/>
        </c:dLbls>
        <c:gapWidth val="150"/>
        <c:shape val="cylinder"/>
        <c:axId val="199480448"/>
        <c:axId val="199461120"/>
        <c:axId val="0"/>
      </c:bar3DChart>
      <c:valAx>
        <c:axId val="199461120"/>
        <c:scaling>
          <c:orientation val="minMax"/>
        </c:scaling>
        <c:delete val="0"/>
        <c:axPos val="b"/>
        <c:majorGridlines/>
        <c:numFmt formatCode="0%" sourceLinked="1"/>
        <c:majorTickMark val="out"/>
        <c:minorTickMark val="none"/>
        <c:tickLblPos val="nextTo"/>
        <c:crossAx val="199480448"/>
        <c:crosses val="autoZero"/>
        <c:crossBetween val="between"/>
      </c:valAx>
      <c:catAx>
        <c:axId val="199480448"/>
        <c:scaling>
          <c:orientation val="minMax"/>
        </c:scaling>
        <c:delete val="0"/>
        <c:axPos val="l"/>
        <c:majorTickMark val="out"/>
        <c:minorTickMark val="none"/>
        <c:tickLblPos val="nextTo"/>
        <c:crossAx val="199461120"/>
        <c:crosses val="autoZero"/>
        <c:auto val="1"/>
        <c:lblAlgn val="ctr"/>
        <c:lblOffset val="100"/>
        <c:noMultiLvlLbl val="0"/>
      </c:cat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Bioplastics</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5410426-CA56-48D7-B4D4-37C54AFAC247}" type="datetimeFigureOut">
              <a:rPr lang="en-US" smtClean="0"/>
              <a:t>4/23/2018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Bioplastics: The Future of Food Packaging?</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6467071-E756-4B49-A216-09D7524A33AB}" type="slidenum">
              <a:rPr lang="en-US" smtClean="0"/>
              <a:t>‹#›</a:t>
            </a:fld>
            <a:endParaRPr lang="en-US"/>
          </a:p>
        </p:txBody>
      </p:sp>
    </p:spTree>
    <p:extLst>
      <p:ext uri="{BB962C8B-B14F-4D97-AF65-F5344CB8AC3E}">
        <p14:creationId xmlns:p14="http://schemas.microsoft.com/office/powerpoint/2010/main" val="2777345522"/>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Bioplastics</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4A8E7F-2907-430F-9DA5-EDFE2E40EE39}" type="datetimeFigureOut">
              <a:rPr lang="en-US" smtClean="0"/>
              <a:t>4/23/2018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Bioplastics: The Future of Food Packaging?</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14618A-486C-4943-A048-B4B5562F71A1}" type="slidenum">
              <a:rPr lang="en-US" smtClean="0"/>
              <a:t>‹#›</a:t>
            </a:fld>
            <a:endParaRPr lang="en-US"/>
          </a:p>
        </p:txBody>
      </p:sp>
    </p:spTree>
    <p:extLst>
      <p:ext uri="{BB962C8B-B14F-4D97-AF65-F5344CB8AC3E}">
        <p14:creationId xmlns:p14="http://schemas.microsoft.com/office/powerpoint/2010/main" val="540751861"/>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BD9A589-DC94-4FA3-9353-20615CB6F125}" type="datetime1">
              <a:rPr lang="en-US" smtClean="0"/>
              <a:t>4/23/2018</a:t>
            </a:fld>
            <a:endParaRPr lang="en-US"/>
          </a:p>
        </p:txBody>
      </p:sp>
      <p:sp>
        <p:nvSpPr>
          <p:cNvPr id="5" name="Footer Placeholder 4"/>
          <p:cNvSpPr>
            <a:spLocks noGrp="1"/>
          </p:cNvSpPr>
          <p:nvPr>
            <p:ph type="ftr" sz="quarter" idx="11"/>
          </p:nvPr>
        </p:nvSpPr>
        <p:spPr/>
        <p:txBody>
          <a:bodyPr/>
          <a:lstStyle/>
          <a:p>
            <a:r>
              <a:rPr lang="en-US" smtClean="0"/>
              <a:t>Bioplastics - Romania - April 2018</a:t>
            </a:r>
            <a:endParaRPr lang="en-US"/>
          </a:p>
        </p:txBody>
      </p:sp>
      <p:sp>
        <p:nvSpPr>
          <p:cNvPr id="6" name="Slide Number Placeholder 5"/>
          <p:cNvSpPr>
            <a:spLocks noGrp="1"/>
          </p:cNvSpPr>
          <p:nvPr>
            <p:ph type="sldNum" sz="quarter" idx="12"/>
          </p:nvPr>
        </p:nvSpPr>
        <p:spPr/>
        <p:txBody>
          <a:bodyPr/>
          <a:lstStyle/>
          <a:p>
            <a:fld id="{8C4E12DB-F333-4DE8-80E1-892439B8DBC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7521D6-19D1-4C43-9398-D9BFD17DE769}" type="datetime1">
              <a:rPr lang="en-US" smtClean="0"/>
              <a:t>4/23/2018</a:t>
            </a:fld>
            <a:endParaRPr lang="en-US"/>
          </a:p>
        </p:txBody>
      </p:sp>
      <p:sp>
        <p:nvSpPr>
          <p:cNvPr id="5" name="Footer Placeholder 4"/>
          <p:cNvSpPr>
            <a:spLocks noGrp="1"/>
          </p:cNvSpPr>
          <p:nvPr>
            <p:ph type="ftr" sz="quarter" idx="11"/>
          </p:nvPr>
        </p:nvSpPr>
        <p:spPr/>
        <p:txBody>
          <a:bodyPr/>
          <a:lstStyle/>
          <a:p>
            <a:r>
              <a:rPr lang="en-US" smtClean="0"/>
              <a:t>Bioplastics - Romania - April 2018</a:t>
            </a:r>
            <a:endParaRPr lang="en-US"/>
          </a:p>
        </p:txBody>
      </p:sp>
      <p:sp>
        <p:nvSpPr>
          <p:cNvPr id="6" name="Slide Number Placeholder 5"/>
          <p:cNvSpPr>
            <a:spLocks noGrp="1"/>
          </p:cNvSpPr>
          <p:nvPr>
            <p:ph type="sldNum" sz="quarter" idx="12"/>
          </p:nvPr>
        </p:nvSpPr>
        <p:spPr/>
        <p:txBody>
          <a:bodyPr/>
          <a:lstStyle/>
          <a:p>
            <a:fld id="{8C4E12DB-F333-4DE8-80E1-892439B8DBC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741B0F-9D3D-4A39-8640-E7CA1D30BE1F}" type="datetime1">
              <a:rPr lang="en-US" smtClean="0"/>
              <a:t>4/23/2018</a:t>
            </a:fld>
            <a:endParaRPr lang="en-US"/>
          </a:p>
        </p:txBody>
      </p:sp>
      <p:sp>
        <p:nvSpPr>
          <p:cNvPr id="5" name="Footer Placeholder 4"/>
          <p:cNvSpPr>
            <a:spLocks noGrp="1"/>
          </p:cNvSpPr>
          <p:nvPr>
            <p:ph type="ftr" sz="quarter" idx="11"/>
          </p:nvPr>
        </p:nvSpPr>
        <p:spPr/>
        <p:txBody>
          <a:bodyPr/>
          <a:lstStyle/>
          <a:p>
            <a:r>
              <a:rPr lang="en-US" smtClean="0"/>
              <a:t>Bioplastics - Romania - April 2018</a:t>
            </a:r>
            <a:endParaRPr lang="en-US"/>
          </a:p>
        </p:txBody>
      </p:sp>
      <p:sp>
        <p:nvSpPr>
          <p:cNvPr id="6" name="Slide Number Placeholder 5"/>
          <p:cNvSpPr>
            <a:spLocks noGrp="1"/>
          </p:cNvSpPr>
          <p:nvPr>
            <p:ph type="sldNum" sz="quarter" idx="12"/>
          </p:nvPr>
        </p:nvSpPr>
        <p:spPr/>
        <p:txBody>
          <a:bodyPr/>
          <a:lstStyle/>
          <a:p>
            <a:fld id="{8C4E12DB-F333-4DE8-80E1-892439B8DBC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0A6A2E-DF0E-4A9B-B1D0-0A764A0DBA59}" type="datetime1">
              <a:rPr lang="en-US" smtClean="0"/>
              <a:t>4/23/2018</a:t>
            </a:fld>
            <a:endParaRPr lang="en-US"/>
          </a:p>
        </p:txBody>
      </p:sp>
      <p:sp>
        <p:nvSpPr>
          <p:cNvPr id="5" name="Footer Placeholder 4"/>
          <p:cNvSpPr>
            <a:spLocks noGrp="1"/>
          </p:cNvSpPr>
          <p:nvPr>
            <p:ph type="ftr" sz="quarter" idx="11"/>
          </p:nvPr>
        </p:nvSpPr>
        <p:spPr/>
        <p:txBody>
          <a:bodyPr/>
          <a:lstStyle/>
          <a:p>
            <a:r>
              <a:rPr lang="en-US" smtClean="0"/>
              <a:t>Bioplastics - Romania - April 2018</a:t>
            </a:r>
            <a:endParaRPr lang="en-US"/>
          </a:p>
        </p:txBody>
      </p:sp>
      <p:sp>
        <p:nvSpPr>
          <p:cNvPr id="6" name="Slide Number Placeholder 5"/>
          <p:cNvSpPr>
            <a:spLocks noGrp="1"/>
          </p:cNvSpPr>
          <p:nvPr>
            <p:ph type="sldNum" sz="quarter" idx="12"/>
          </p:nvPr>
        </p:nvSpPr>
        <p:spPr/>
        <p:txBody>
          <a:bodyPr/>
          <a:lstStyle/>
          <a:p>
            <a:fld id="{8C4E12DB-F333-4DE8-80E1-892439B8DBC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5147673B-405A-4476-B7FC-B376CF09C026}" type="datetime1">
              <a:rPr lang="en-US" smtClean="0"/>
              <a:t>4/23/2018</a:t>
            </a:fld>
            <a:endParaRPr lang="en-US"/>
          </a:p>
        </p:txBody>
      </p:sp>
      <p:sp>
        <p:nvSpPr>
          <p:cNvPr id="5" name="Footer Placeholder 4"/>
          <p:cNvSpPr>
            <a:spLocks noGrp="1"/>
          </p:cNvSpPr>
          <p:nvPr>
            <p:ph type="ftr" sz="quarter" idx="11"/>
          </p:nvPr>
        </p:nvSpPr>
        <p:spPr/>
        <p:txBody>
          <a:bodyPr/>
          <a:lstStyle/>
          <a:p>
            <a:r>
              <a:rPr lang="en-US" smtClean="0"/>
              <a:t>Bioplastics - Romania - April 2018</a:t>
            </a:r>
            <a:endParaRPr lang="en-US"/>
          </a:p>
        </p:txBody>
      </p:sp>
      <p:sp>
        <p:nvSpPr>
          <p:cNvPr id="6" name="Slide Number Placeholder 5"/>
          <p:cNvSpPr>
            <a:spLocks noGrp="1"/>
          </p:cNvSpPr>
          <p:nvPr>
            <p:ph type="sldNum" sz="quarter" idx="12"/>
          </p:nvPr>
        </p:nvSpPr>
        <p:spPr/>
        <p:txBody>
          <a:bodyPr/>
          <a:lstStyle/>
          <a:p>
            <a:fld id="{8C4E12DB-F333-4DE8-80E1-892439B8DBC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61822D0-9CF6-4641-930D-C42615B22304}" type="datetime1">
              <a:rPr lang="en-US" smtClean="0"/>
              <a:t>4/23/2018</a:t>
            </a:fld>
            <a:endParaRPr lang="en-US"/>
          </a:p>
        </p:txBody>
      </p:sp>
      <p:sp>
        <p:nvSpPr>
          <p:cNvPr id="6" name="Footer Placeholder 5"/>
          <p:cNvSpPr>
            <a:spLocks noGrp="1"/>
          </p:cNvSpPr>
          <p:nvPr>
            <p:ph type="ftr" sz="quarter" idx="11"/>
          </p:nvPr>
        </p:nvSpPr>
        <p:spPr/>
        <p:txBody>
          <a:bodyPr/>
          <a:lstStyle/>
          <a:p>
            <a:r>
              <a:rPr lang="en-US" smtClean="0"/>
              <a:t>Bioplastics - Romania - April 2018</a:t>
            </a:r>
            <a:endParaRPr lang="en-US"/>
          </a:p>
        </p:txBody>
      </p:sp>
      <p:sp>
        <p:nvSpPr>
          <p:cNvPr id="7" name="Slide Number Placeholder 6"/>
          <p:cNvSpPr>
            <a:spLocks noGrp="1"/>
          </p:cNvSpPr>
          <p:nvPr>
            <p:ph type="sldNum" sz="quarter" idx="12"/>
          </p:nvPr>
        </p:nvSpPr>
        <p:spPr/>
        <p:txBody>
          <a:bodyPr/>
          <a:lstStyle/>
          <a:p>
            <a:fld id="{8C4E12DB-F333-4DE8-80E1-892439B8DBCD}"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E9B8A8-398D-4993-8F2D-E953D7314708}" type="datetime1">
              <a:rPr lang="en-US" smtClean="0"/>
              <a:t>4/23/2018</a:t>
            </a:fld>
            <a:endParaRPr lang="en-US"/>
          </a:p>
        </p:txBody>
      </p:sp>
      <p:sp>
        <p:nvSpPr>
          <p:cNvPr id="8" name="Footer Placeholder 7"/>
          <p:cNvSpPr>
            <a:spLocks noGrp="1"/>
          </p:cNvSpPr>
          <p:nvPr>
            <p:ph type="ftr" sz="quarter" idx="11"/>
          </p:nvPr>
        </p:nvSpPr>
        <p:spPr/>
        <p:txBody>
          <a:bodyPr/>
          <a:lstStyle/>
          <a:p>
            <a:r>
              <a:rPr lang="en-US" smtClean="0"/>
              <a:t>Bioplastics - Romania - April 2018</a:t>
            </a:r>
            <a:endParaRPr lang="en-US"/>
          </a:p>
        </p:txBody>
      </p:sp>
      <p:sp>
        <p:nvSpPr>
          <p:cNvPr id="9" name="Slide Number Placeholder 8"/>
          <p:cNvSpPr>
            <a:spLocks noGrp="1"/>
          </p:cNvSpPr>
          <p:nvPr>
            <p:ph type="sldNum" sz="quarter" idx="12"/>
          </p:nvPr>
        </p:nvSpPr>
        <p:spPr/>
        <p:txBody>
          <a:bodyPr/>
          <a:lstStyle/>
          <a:p>
            <a:fld id="{8C4E12DB-F333-4DE8-80E1-892439B8DBC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E3D984-B5ED-42AD-B8DB-26880153108C}" type="datetime1">
              <a:rPr lang="en-US" smtClean="0"/>
              <a:t>4/23/2018</a:t>
            </a:fld>
            <a:endParaRPr lang="en-US"/>
          </a:p>
        </p:txBody>
      </p:sp>
      <p:sp>
        <p:nvSpPr>
          <p:cNvPr id="4" name="Footer Placeholder 3"/>
          <p:cNvSpPr>
            <a:spLocks noGrp="1"/>
          </p:cNvSpPr>
          <p:nvPr>
            <p:ph type="ftr" sz="quarter" idx="11"/>
          </p:nvPr>
        </p:nvSpPr>
        <p:spPr/>
        <p:txBody>
          <a:bodyPr/>
          <a:lstStyle/>
          <a:p>
            <a:r>
              <a:rPr lang="en-US" smtClean="0"/>
              <a:t>Bioplastics - Romania - April 2018</a:t>
            </a:r>
            <a:endParaRPr lang="en-US"/>
          </a:p>
        </p:txBody>
      </p:sp>
      <p:sp>
        <p:nvSpPr>
          <p:cNvPr id="5" name="Slide Number Placeholder 4"/>
          <p:cNvSpPr>
            <a:spLocks noGrp="1"/>
          </p:cNvSpPr>
          <p:nvPr>
            <p:ph type="sldNum" sz="quarter" idx="12"/>
          </p:nvPr>
        </p:nvSpPr>
        <p:spPr/>
        <p:txBody>
          <a:bodyPr/>
          <a:lstStyle/>
          <a:p>
            <a:fld id="{8C4E12DB-F333-4DE8-80E1-892439B8DBC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0C6B6C-AA4C-41B9-ACD7-AD2F9D20D76F}" type="datetime1">
              <a:rPr lang="en-US" smtClean="0"/>
              <a:t>4/23/2018</a:t>
            </a:fld>
            <a:endParaRPr lang="en-US"/>
          </a:p>
        </p:txBody>
      </p:sp>
      <p:sp>
        <p:nvSpPr>
          <p:cNvPr id="3" name="Footer Placeholder 2"/>
          <p:cNvSpPr>
            <a:spLocks noGrp="1"/>
          </p:cNvSpPr>
          <p:nvPr>
            <p:ph type="ftr" sz="quarter" idx="11"/>
          </p:nvPr>
        </p:nvSpPr>
        <p:spPr/>
        <p:txBody>
          <a:bodyPr/>
          <a:lstStyle/>
          <a:p>
            <a:r>
              <a:rPr lang="en-US" smtClean="0"/>
              <a:t>Bioplastics - Romania - April 2018</a:t>
            </a:r>
            <a:endParaRPr lang="en-US"/>
          </a:p>
        </p:txBody>
      </p:sp>
      <p:sp>
        <p:nvSpPr>
          <p:cNvPr id="4" name="Slide Number Placeholder 3"/>
          <p:cNvSpPr>
            <a:spLocks noGrp="1"/>
          </p:cNvSpPr>
          <p:nvPr>
            <p:ph type="sldNum" sz="quarter" idx="12"/>
          </p:nvPr>
        </p:nvSpPr>
        <p:spPr/>
        <p:txBody>
          <a:bodyPr/>
          <a:lstStyle/>
          <a:p>
            <a:fld id="{8C4E12DB-F333-4DE8-80E1-892439B8DBC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F736D909-D28C-4740-A6B3-A49869FBC404}" type="datetime1">
              <a:rPr lang="en-US" smtClean="0"/>
              <a:t>4/23/2018</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r>
              <a:rPr lang="en-US" smtClean="0"/>
              <a:t>Bioplastics - Romania - April 2018</a:t>
            </a:r>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8C4E12DB-F333-4DE8-80E1-892439B8DBC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D92F0A-4C8A-46C8-BFA0-66AB9DCC08CF}" type="datetime1">
              <a:rPr lang="en-US" smtClean="0"/>
              <a:t>4/23/2018</a:t>
            </a:fld>
            <a:endParaRPr lang="en-US"/>
          </a:p>
        </p:txBody>
      </p:sp>
      <p:sp>
        <p:nvSpPr>
          <p:cNvPr id="6" name="Footer Placeholder 5"/>
          <p:cNvSpPr>
            <a:spLocks noGrp="1"/>
          </p:cNvSpPr>
          <p:nvPr>
            <p:ph type="ftr" sz="quarter" idx="11"/>
          </p:nvPr>
        </p:nvSpPr>
        <p:spPr/>
        <p:txBody>
          <a:bodyPr/>
          <a:lstStyle/>
          <a:p>
            <a:r>
              <a:rPr lang="en-US" smtClean="0"/>
              <a:t>Bioplastics - Romania - April 2018</a:t>
            </a:r>
            <a:endParaRPr lang="en-US"/>
          </a:p>
        </p:txBody>
      </p:sp>
      <p:sp>
        <p:nvSpPr>
          <p:cNvPr id="7" name="Slide Number Placeholder 6"/>
          <p:cNvSpPr>
            <a:spLocks noGrp="1"/>
          </p:cNvSpPr>
          <p:nvPr>
            <p:ph type="sldNum" sz="quarter" idx="12"/>
          </p:nvPr>
        </p:nvSpPr>
        <p:spPr/>
        <p:txBody>
          <a:bodyPr/>
          <a:lstStyle/>
          <a:p>
            <a:fld id="{8C4E12DB-F333-4DE8-80E1-892439B8DBC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A07BDE6A-C62A-4D08-A286-E88139EE7869}" type="datetime1">
              <a:rPr lang="en-US" smtClean="0"/>
              <a:t>4/23/2018</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r>
              <a:rPr lang="en-US" smtClean="0"/>
              <a:t>Bioplastics - Romania - April 2018</a:t>
            </a:r>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8C4E12DB-F333-4DE8-80E1-892439B8DBC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www.eurostat.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1600" y="2204864"/>
            <a:ext cx="7704856" cy="3569535"/>
          </a:xfrm>
          <a:prstGeom prst="rect">
            <a:avLst/>
          </a:prstGeom>
          <a:noFill/>
          <a:ln>
            <a:solidFill>
              <a:schemeClr val="accent3">
                <a:shade val="95000"/>
                <a:satMod val="105000"/>
                <a:alpha val="29000"/>
              </a:schemeClr>
            </a:solidFill>
          </a:ln>
          <a:effectLst>
            <a:outerShdw blurRad="914400" dir="14220000" sx="1000" sy="1000" rotWithShape="0">
              <a:srgbClr val="000000"/>
            </a:outerShdw>
            <a:reflection endPos="65000" dist="50800" dir="5400000" sy="-100000" algn="bl" rotWithShape="0"/>
          </a:effectLst>
        </p:spPr>
        <p:style>
          <a:lnRef idx="1">
            <a:schemeClr val="accent3"/>
          </a:lnRef>
          <a:fillRef idx="3">
            <a:schemeClr val="accent3"/>
          </a:fillRef>
          <a:effectRef idx="2">
            <a:schemeClr val="accent3"/>
          </a:effectRef>
          <a:fontRef idx="minor">
            <a:schemeClr val="lt1"/>
          </a:fontRef>
        </p:style>
        <p:txBody>
          <a:bodyPr wrap="square" lIns="91440" tIns="45720" rIns="91440" bIns="45720">
            <a:prstTxWarp prst="textInflateBottom">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impact of plastics </a:t>
            </a:r>
          </a:p>
          <a:p>
            <a:pPr algn="ct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a:t>
            </a: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pon Romania &amp;</a:t>
            </a:r>
          </a:p>
          <a:p>
            <a:pPr algn="ct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a:t>
            </a: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he whole world</a:t>
            </a:r>
            <a:endParaRPr lang="en-GB"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31131808_1835229523195648_6030063341177667584_n.jpg"/>
          <p:cNvPicPr>
            <a:picLocks noGrp="1" noChangeAspect="1"/>
          </p:cNvPicPr>
          <p:nvPr>
            <p:ph idx="1"/>
          </p:nvPr>
        </p:nvPicPr>
        <p:blipFill>
          <a:blip r:embed="rId2"/>
          <a:stretch>
            <a:fillRect/>
          </a:stretch>
        </p:blipFill>
        <p:spPr>
          <a:xfrm>
            <a:off x="2555776" y="642917"/>
            <a:ext cx="4445116" cy="526538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6" name="Footer Placeholder 5"/>
          <p:cNvSpPr>
            <a:spLocks noGrp="1"/>
          </p:cNvSpPr>
          <p:nvPr>
            <p:ph type="ftr" sz="quarter" idx="11"/>
          </p:nvPr>
        </p:nvSpPr>
        <p:spPr/>
        <p:txBody>
          <a:bodyPr/>
          <a:lstStyle/>
          <a:p>
            <a:r>
              <a:rPr lang="en-US" smtClean="0"/>
              <a:t>Bioplastics - Romania - April 2018</a:t>
            </a:r>
            <a:endParaRPr lang="en-US"/>
          </a:p>
        </p:txBody>
      </p:sp>
      <p:sp>
        <p:nvSpPr>
          <p:cNvPr id="7" name="Slide Number Placeholder 6"/>
          <p:cNvSpPr>
            <a:spLocks noGrp="1"/>
          </p:cNvSpPr>
          <p:nvPr>
            <p:ph type="sldNum" sz="quarter" idx="12"/>
          </p:nvPr>
        </p:nvSpPr>
        <p:spPr/>
        <p:txBody>
          <a:bodyPr/>
          <a:lstStyle/>
          <a:p>
            <a:fld id="{8C4E12DB-F333-4DE8-80E1-892439B8DBCD}"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smtClean="0"/>
              <a:t>Bioplastics - Romania - April 2018</a:t>
            </a:r>
            <a:endParaRPr lang="en-US"/>
          </a:p>
        </p:txBody>
      </p:sp>
      <p:sp>
        <p:nvSpPr>
          <p:cNvPr id="7" name="Slide Number Placeholder 6"/>
          <p:cNvSpPr>
            <a:spLocks noGrp="1"/>
          </p:cNvSpPr>
          <p:nvPr>
            <p:ph type="sldNum" sz="quarter" idx="12"/>
          </p:nvPr>
        </p:nvSpPr>
        <p:spPr/>
        <p:txBody>
          <a:bodyPr/>
          <a:lstStyle/>
          <a:p>
            <a:fld id="{8C4E12DB-F333-4DE8-80E1-892439B8DBCD}" type="slidenum">
              <a:rPr lang="en-US" smtClean="0"/>
              <a:pPr/>
              <a:t>11</a:t>
            </a:fld>
            <a:endParaRPr lang="en-US"/>
          </a:p>
        </p:txBody>
      </p:sp>
      <p:sp>
        <p:nvSpPr>
          <p:cNvPr id="2" name="Rectangle 1"/>
          <p:cNvSpPr/>
          <p:nvPr/>
        </p:nvSpPr>
        <p:spPr>
          <a:xfrm>
            <a:off x="1115616" y="692696"/>
            <a:ext cx="7704856" cy="1323439"/>
          </a:xfrm>
          <a:prstGeom prst="rect">
            <a:avLst/>
          </a:prstGeom>
        </p:spPr>
        <p:txBody>
          <a:bodyPr wrap="square">
            <a:spAutoFit/>
          </a:bodyPr>
          <a:lstStyle/>
          <a:p>
            <a:r>
              <a:rPr lang="en-GB" sz="2000" b="1" dirty="0" smtClean="0">
                <a:solidFill>
                  <a:schemeClr val="bg2">
                    <a:lumMod val="25000"/>
                  </a:schemeClr>
                </a:solidFill>
                <a:latin typeface="Baskerville Old Face" pitchFamily="18" charset="0"/>
              </a:rPr>
              <a:t>It is known that environmental </a:t>
            </a:r>
            <a:r>
              <a:rPr lang="en-GB" sz="2000" b="1" dirty="0">
                <a:solidFill>
                  <a:schemeClr val="bg2">
                    <a:lumMod val="25000"/>
                  </a:schemeClr>
                </a:solidFill>
                <a:latin typeface="Baskerville Old Face" pitchFamily="18" charset="0"/>
              </a:rPr>
              <a:t>indicators are based on statistics and accounts. </a:t>
            </a:r>
            <a:r>
              <a:rPr lang="en-GB" sz="2000" b="1" dirty="0" smtClean="0">
                <a:solidFill>
                  <a:schemeClr val="bg2">
                    <a:lumMod val="25000"/>
                  </a:schemeClr>
                </a:solidFill>
                <a:latin typeface="Baskerville Old Face" pitchFamily="18" charset="0"/>
              </a:rPr>
              <a:t>Not only do they </a:t>
            </a:r>
            <a:r>
              <a:rPr lang="en-GB" sz="2000" b="1" dirty="0">
                <a:solidFill>
                  <a:schemeClr val="bg2">
                    <a:lumMod val="25000"/>
                  </a:schemeClr>
                </a:solidFill>
                <a:latin typeface="Baskerville Old Face" pitchFamily="18" charset="0"/>
              </a:rPr>
              <a:t>allow comparisons over time, </a:t>
            </a:r>
            <a:r>
              <a:rPr lang="en-GB" sz="2000" b="1" dirty="0" smtClean="0">
                <a:solidFill>
                  <a:schemeClr val="bg2">
                    <a:lumMod val="25000"/>
                  </a:schemeClr>
                </a:solidFill>
                <a:latin typeface="Baskerville Old Face" pitchFamily="18" charset="0"/>
              </a:rPr>
              <a:t>but also provide </a:t>
            </a:r>
            <a:r>
              <a:rPr lang="en-GB" sz="2000" b="1" dirty="0">
                <a:solidFill>
                  <a:schemeClr val="bg2">
                    <a:lumMod val="25000"/>
                  </a:schemeClr>
                </a:solidFill>
                <a:latin typeface="Baskerville Old Face" pitchFamily="18" charset="0"/>
              </a:rPr>
              <a:t>warning signals and help in making </a:t>
            </a:r>
            <a:r>
              <a:rPr lang="en-GB" sz="2000" b="1" dirty="0" smtClean="0">
                <a:solidFill>
                  <a:schemeClr val="bg2">
                    <a:lumMod val="25000"/>
                  </a:schemeClr>
                </a:solidFill>
                <a:latin typeface="Baskerville Old Face" pitchFamily="18" charset="0"/>
              </a:rPr>
              <a:t>decisions. According to </a:t>
            </a:r>
            <a:r>
              <a:rPr lang="en-GB" sz="2000" b="1" dirty="0" smtClean="0">
                <a:solidFill>
                  <a:schemeClr val="bg2">
                    <a:lumMod val="25000"/>
                  </a:schemeClr>
                </a:solidFill>
                <a:latin typeface="Baskerville Old Face" pitchFamily="18" charset="0"/>
                <a:hlinkClick r:id="rId2"/>
              </a:rPr>
              <a:t>www.eurostat.com</a:t>
            </a:r>
            <a:r>
              <a:rPr lang="en-GB" sz="2000" b="1" dirty="0" smtClean="0">
                <a:solidFill>
                  <a:schemeClr val="bg2">
                    <a:lumMod val="25000"/>
                  </a:schemeClr>
                </a:solidFill>
                <a:latin typeface="Baskerville Old Face" pitchFamily="18" charset="0"/>
              </a:rPr>
              <a:t>, 2014 has registered the following outcomes:</a:t>
            </a:r>
            <a:endParaRPr lang="en-GB" sz="2000" b="1" dirty="0">
              <a:solidFill>
                <a:schemeClr val="bg2">
                  <a:lumMod val="25000"/>
                </a:schemeClr>
              </a:solidFill>
              <a:latin typeface="Baskerville Old Face" pitchFamily="18" charset="0"/>
            </a:endParaRPr>
          </a:p>
        </p:txBody>
      </p:sp>
      <p:graphicFrame>
        <p:nvGraphicFramePr>
          <p:cNvPr id="8" name="Content Placeholder 3"/>
          <p:cNvGraphicFramePr>
            <a:graphicFrameLocks/>
          </p:cNvGraphicFramePr>
          <p:nvPr>
            <p:extLst>
              <p:ext uri="{D42A27DB-BD31-4B8C-83A1-F6EECF244321}">
                <p14:modId xmlns:p14="http://schemas.microsoft.com/office/powerpoint/2010/main" val="3327316631"/>
              </p:ext>
            </p:extLst>
          </p:nvPr>
        </p:nvGraphicFramePr>
        <p:xfrm>
          <a:off x="395536" y="1772816"/>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268760"/>
            <a:ext cx="8229600" cy="4325112"/>
          </a:xfrm>
        </p:spPr>
        <p:txBody>
          <a:bodyPr/>
          <a:lstStyle/>
          <a:p>
            <a:pPr algn="ctr"/>
            <a:r>
              <a:rPr lang="en-US" sz="2800" i="1" dirty="0" smtClean="0">
                <a:solidFill>
                  <a:schemeClr val="bg2">
                    <a:lumMod val="25000"/>
                  </a:schemeClr>
                </a:solidFill>
                <a:effectLst>
                  <a:outerShdw blurRad="38100" dist="38100" dir="2700000" algn="tl">
                    <a:srgbClr val="000000">
                      <a:alpha val="43137"/>
                    </a:srgbClr>
                  </a:outerShdw>
                </a:effectLst>
                <a:latin typeface="Baskerville Old Face" pitchFamily="18" charset="0"/>
              </a:rPr>
              <a:t>“Heal the world</a:t>
            </a:r>
            <a:br>
              <a:rPr lang="en-US" sz="2800" i="1" dirty="0" smtClean="0">
                <a:solidFill>
                  <a:schemeClr val="bg2">
                    <a:lumMod val="25000"/>
                  </a:schemeClr>
                </a:solidFill>
                <a:effectLst>
                  <a:outerShdw blurRad="38100" dist="38100" dir="2700000" algn="tl">
                    <a:srgbClr val="000000">
                      <a:alpha val="43137"/>
                    </a:srgbClr>
                  </a:outerShdw>
                </a:effectLst>
                <a:latin typeface="Baskerville Old Face" pitchFamily="18" charset="0"/>
              </a:rPr>
            </a:br>
            <a:r>
              <a:rPr lang="en-US" sz="2800" i="1" dirty="0" smtClean="0">
                <a:solidFill>
                  <a:schemeClr val="bg2">
                    <a:lumMod val="25000"/>
                  </a:schemeClr>
                </a:solidFill>
                <a:effectLst>
                  <a:outerShdw blurRad="38100" dist="38100" dir="2700000" algn="tl">
                    <a:srgbClr val="000000">
                      <a:alpha val="43137"/>
                    </a:srgbClr>
                  </a:outerShdw>
                </a:effectLst>
                <a:latin typeface="Baskerville Old Face" pitchFamily="18" charset="0"/>
              </a:rPr>
              <a:t>Make it a better place</a:t>
            </a:r>
            <a:br>
              <a:rPr lang="en-US" sz="2800" i="1" dirty="0" smtClean="0">
                <a:solidFill>
                  <a:schemeClr val="bg2">
                    <a:lumMod val="25000"/>
                  </a:schemeClr>
                </a:solidFill>
                <a:effectLst>
                  <a:outerShdw blurRad="38100" dist="38100" dir="2700000" algn="tl">
                    <a:srgbClr val="000000">
                      <a:alpha val="43137"/>
                    </a:srgbClr>
                  </a:outerShdw>
                </a:effectLst>
                <a:latin typeface="Baskerville Old Face" pitchFamily="18" charset="0"/>
              </a:rPr>
            </a:br>
            <a:r>
              <a:rPr lang="en-US" sz="2800" i="1" dirty="0" smtClean="0">
                <a:solidFill>
                  <a:schemeClr val="bg2">
                    <a:lumMod val="25000"/>
                  </a:schemeClr>
                </a:solidFill>
                <a:effectLst>
                  <a:outerShdw blurRad="38100" dist="38100" dir="2700000" algn="tl">
                    <a:srgbClr val="000000">
                      <a:alpha val="43137"/>
                    </a:srgbClr>
                  </a:outerShdw>
                </a:effectLst>
                <a:latin typeface="Baskerville Old Face" pitchFamily="18" charset="0"/>
              </a:rPr>
              <a:t>For you and for me</a:t>
            </a:r>
            <a:br>
              <a:rPr lang="en-US" sz="2800" i="1" dirty="0" smtClean="0">
                <a:solidFill>
                  <a:schemeClr val="bg2">
                    <a:lumMod val="25000"/>
                  </a:schemeClr>
                </a:solidFill>
                <a:effectLst>
                  <a:outerShdw blurRad="38100" dist="38100" dir="2700000" algn="tl">
                    <a:srgbClr val="000000">
                      <a:alpha val="43137"/>
                    </a:srgbClr>
                  </a:outerShdw>
                </a:effectLst>
                <a:latin typeface="Baskerville Old Face" pitchFamily="18" charset="0"/>
              </a:rPr>
            </a:br>
            <a:r>
              <a:rPr lang="en-US" sz="2800" i="1" dirty="0" smtClean="0">
                <a:solidFill>
                  <a:schemeClr val="bg2">
                    <a:lumMod val="25000"/>
                  </a:schemeClr>
                </a:solidFill>
                <a:effectLst>
                  <a:outerShdw blurRad="38100" dist="38100" dir="2700000" algn="tl">
                    <a:srgbClr val="000000">
                      <a:alpha val="43137"/>
                    </a:srgbClr>
                  </a:outerShdw>
                </a:effectLst>
                <a:latin typeface="Baskerville Old Face" pitchFamily="18" charset="0"/>
              </a:rPr>
              <a:t>And the entire human race</a:t>
            </a:r>
            <a:br>
              <a:rPr lang="en-US" sz="2800" i="1" dirty="0" smtClean="0">
                <a:solidFill>
                  <a:schemeClr val="bg2">
                    <a:lumMod val="25000"/>
                  </a:schemeClr>
                </a:solidFill>
                <a:effectLst>
                  <a:outerShdw blurRad="38100" dist="38100" dir="2700000" algn="tl">
                    <a:srgbClr val="000000">
                      <a:alpha val="43137"/>
                    </a:srgbClr>
                  </a:outerShdw>
                </a:effectLst>
                <a:latin typeface="Baskerville Old Face" pitchFamily="18" charset="0"/>
              </a:rPr>
            </a:br>
            <a:r>
              <a:rPr lang="en-US" sz="2800" i="1" dirty="0" smtClean="0">
                <a:solidFill>
                  <a:schemeClr val="bg2">
                    <a:lumMod val="25000"/>
                  </a:schemeClr>
                </a:solidFill>
                <a:effectLst>
                  <a:outerShdw blurRad="38100" dist="38100" dir="2700000" algn="tl">
                    <a:srgbClr val="000000">
                      <a:alpha val="43137"/>
                    </a:srgbClr>
                  </a:outerShdw>
                </a:effectLst>
                <a:latin typeface="Baskerville Old Face" pitchFamily="18" charset="0"/>
              </a:rPr>
              <a:t>There are people dying</a:t>
            </a:r>
            <a:br>
              <a:rPr lang="en-US" sz="2800" i="1" dirty="0" smtClean="0">
                <a:solidFill>
                  <a:schemeClr val="bg2">
                    <a:lumMod val="25000"/>
                  </a:schemeClr>
                </a:solidFill>
                <a:effectLst>
                  <a:outerShdw blurRad="38100" dist="38100" dir="2700000" algn="tl">
                    <a:srgbClr val="000000">
                      <a:alpha val="43137"/>
                    </a:srgbClr>
                  </a:outerShdw>
                </a:effectLst>
                <a:latin typeface="Baskerville Old Face" pitchFamily="18" charset="0"/>
              </a:rPr>
            </a:br>
            <a:r>
              <a:rPr lang="en-US" sz="2800" i="1" dirty="0" smtClean="0">
                <a:solidFill>
                  <a:schemeClr val="bg2">
                    <a:lumMod val="25000"/>
                  </a:schemeClr>
                </a:solidFill>
                <a:effectLst>
                  <a:outerShdw blurRad="38100" dist="38100" dir="2700000" algn="tl">
                    <a:srgbClr val="000000">
                      <a:alpha val="43137"/>
                    </a:srgbClr>
                  </a:outerShdw>
                </a:effectLst>
                <a:latin typeface="Baskerville Old Face" pitchFamily="18" charset="0"/>
              </a:rPr>
              <a:t>If you care enough for the living</a:t>
            </a:r>
            <a:br>
              <a:rPr lang="en-US" sz="2800" i="1" dirty="0" smtClean="0">
                <a:solidFill>
                  <a:schemeClr val="bg2">
                    <a:lumMod val="25000"/>
                  </a:schemeClr>
                </a:solidFill>
                <a:effectLst>
                  <a:outerShdw blurRad="38100" dist="38100" dir="2700000" algn="tl">
                    <a:srgbClr val="000000">
                      <a:alpha val="43137"/>
                    </a:srgbClr>
                  </a:outerShdw>
                </a:effectLst>
                <a:latin typeface="Baskerville Old Face" pitchFamily="18" charset="0"/>
              </a:rPr>
            </a:br>
            <a:r>
              <a:rPr lang="en-US" sz="2800" i="1" dirty="0" smtClean="0">
                <a:solidFill>
                  <a:schemeClr val="bg2">
                    <a:lumMod val="25000"/>
                  </a:schemeClr>
                </a:solidFill>
                <a:effectLst>
                  <a:outerShdw blurRad="38100" dist="38100" dir="2700000" algn="tl">
                    <a:srgbClr val="000000">
                      <a:alpha val="43137"/>
                    </a:srgbClr>
                  </a:outerShdw>
                </a:effectLst>
                <a:latin typeface="Baskerville Old Face" pitchFamily="18" charset="0"/>
              </a:rPr>
              <a:t>Make it a better place</a:t>
            </a:r>
            <a:br>
              <a:rPr lang="en-US" sz="2800" i="1" dirty="0" smtClean="0">
                <a:solidFill>
                  <a:schemeClr val="bg2">
                    <a:lumMod val="25000"/>
                  </a:schemeClr>
                </a:solidFill>
                <a:effectLst>
                  <a:outerShdw blurRad="38100" dist="38100" dir="2700000" algn="tl">
                    <a:srgbClr val="000000">
                      <a:alpha val="43137"/>
                    </a:srgbClr>
                  </a:outerShdw>
                </a:effectLst>
                <a:latin typeface="Baskerville Old Face" pitchFamily="18" charset="0"/>
              </a:rPr>
            </a:br>
            <a:r>
              <a:rPr lang="en-US" sz="2800" i="1" dirty="0" smtClean="0">
                <a:solidFill>
                  <a:schemeClr val="bg2">
                    <a:lumMod val="25000"/>
                  </a:schemeClr>
                </a:solidFill>
                <a:effectLst>
                  <a:outerShdw blurRad="38100" dist="38100" dir="2700000" algn="tl">
                    <a:srgbClr val="000000">
                      <a:alpha val="43137"/>
                    </a:srgbClr>
                  </a:outerShdw>
                </a:effectLst>
                <a:latin typeface="Baskerville Old Face" pitchFamily="18" charset="0"/>
              </a:rPr>
              <a:t>For you and for me” </a:t>
            </a:r>
          </a:p>
          <a:p>
            <a:pPr algn="r">
              <a:buNone/>
            </a:pPr>
            <a:r>
              <a:rPr lang="en-US" dirty="0" smtClean="0">
                <a:solidFill>
                  <a:schemeClr val="bg2">
                    <a:lumMod val="25000"/>
                  </a:schemeClr>
                </a:solidFill>
                <a:latin typeface="Baskerville Old Face" pitchFamily="18" charset="0"/>
              </a:rPr>
              <a:t>–Michael Jackson</a:t>
            </a:r>
            <a:endParaRPr lang="en-US" dirty="0">
              <a:solidFill>
                <a:schemeClr val="bg2">
                  <a:lumMod val="25000"/>
                </a:schemeClr>
              </a:solidFill>
              <a:latin typeface="Baskerville Old Face" pitchFamily="18" charset="0"/>
            </a:endParaRPr>
          </a:p>
        </p:txBody>
      </p:sp>
      <p:sp>
        <p:nvSpPr>
          <p:cNvPr id="4" name="Footer Placeholder 3"/>
          <p:cNvSpPr>
            <a:spLocks noGrp="1"/>
          </p:cNvSpPr>
          <p:nvPr>
            <p:ph type="ftr" sz="quarter" idx="11"/>
          </p:nvPr>
        </p:nvSpPr>
        <p:spPr/>
        <p:txBody>
          <a:bodyPr/>
          <a:lstStyle/>
          <a:p>
            <a:r>
              <a:rPr lang="en-US" smtClean="0"/>
              <a:t>Bioplastics - Romania - April 2018</a:t>
            </a:r>
            <a:endParaRPr lang="en-US"/>
          </a:p>
        </p:txBody>
      </p:sp>
      <p:sp>
        <p:nvSpPr>
          <p:cNvPr id="5" name="Slide Number Placeholder 4"/>
          <p:cNvSpPr>
            <a:spLocks noGrp="1"/>
          </p:cNvSpPr>
          <p:nvPr>
            <p:ph type="sldNum" sz="quarter" idx="12"/>
          </p:nvPr>
        </p:nvSpPr>
        <p:spPr/>
        <p:txBody>
          <a:bodyPr/>
          <a:lstStyle/>
          <a:p>
            <a:fld id="{8C4E12DB-F333-4DE8-80E1-892439B8DBCD}" type="slidenum">
              <a:rPr lang="en-US" smtClean="0"/>
              <a:pPr/>
              <a:t>12</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GB" sz="2000" dirty="0" smtClean="0">
                <a:solidFill>
                  <a:schemeClr val="bg2">
                    <a:lumMod val="25000"/>
                  </a:schemeClr>
                </a:solidFill>
                <a:latin typeface="Baskerville Old Face" pitchFamily="18" charset="0"/>
              </a:rPr>
              <a:t>Unfortunately, Romania does not count among the first countries at recycling, with a waste collection rate under 20%. Sweden and Norway are top ranked, with a rate of 85%, followed by Germany (70%), Austria (60%) &amp; Belgium (55%). </a:t>
            </a:r>
          </a:p>
          <a:p>
            <a:pPr algn="just"/>
            <a:r>
              <a:rPr lang="en-GB" sz="2000" dirty="0" smtClean="0">
                <a:solidFill>
                  <a:schemeClr val="bg2">
                    <a:lumMod val="25000"/>
                  </a:schemeClr>
                </a:solidFill>
                <a:latin typeface="Baskerville Old Face" pitchFamily="18" charset="0"/>
              </a:rPr>
              <a:t>In spite of this controversial situation, it is said that it has got to this point due to the fact that each country has different opportunities, such as: the recycling technologies, infrastructure and awareness brought to the </a:t>
            </a:r>
            <a:r>
              <a:rPr lang="en-GB" sz="2000" dirty="0" err="1" smtClean="0">
                <a:solidFill>
                  <a:schemeClr val="bg2">
                    <a:lumMod val="25000"/>
                  </a:schemeClr>
                </a:solidFill>
                <a:latin typeface="Baskerville Old Face" pitchFamily="18" charset="0"/>
              </a:rPr>
              <a:t>citicenz</a:t>
            </a:r>
            <a:r>
              <a:rPr lang="en-GB" sz="2000" dirty="0" smtClean="0">
                <a:solidFill>
                  <a:schemeClr val="bg2">
                    <a:lumMod val="25000"/>
                  </a:schemeClr>
                </a:solidFill>
                <a:latin typeface="Baskerville Old Face" pitchFamily="18" charset="0"/>
              </a:rPr>
              <a:t>. </a:t>
            </a:r>
            <a:endParaRPr lang="en-GB" sz="2000" dirty="0">
              <a:solidFill>
                <a:schemeClr val="bg2">
                  <a:lumMod val="25000"/>
                </a:schemeClr>
              </a:solidFill>
              <a:latin typeface="Baskerville Old Face" pitchFamily="18" charset="0"/>
            </a:endParaRPr>
          </a:p>
        </p:txBody>
      </p:sp>
      <p:sp>
        <p:nvSpPr>
          <p:cNvPr id="4" name="Footer Placeholder 3"/>
          <p:cNvSpPr>
            <a:spLocks noGrp="1"/>
          </p:cNvSpPr>
          <p:nvPr>
            <p:ph type="ftr" sz="quarter" idx="11"/>
          </p:nvPr>
        </p:nvSpPr>
        <p:spPr/>
        <p:txBody>
          <a:bodyPr/>
          <a:lstStyle/>
          <a:p>
            <a:r>
              <a:rPr lang="en-US" smtClean="0"/>
              <a:t>Bioplastics - Romania - April 2018</a:t>
            </a:r>
            <a:endParaRPr lang="en-US"/>
          </a:p>
        </p:txBody>
      </p:sp>
      <p:sp>
        <p:nvSpPr>
          <p:cNvPr id="5" name="Slide Number Placeholder 4"/>
          <p:cNvSpPr>
            <a:spLocks noGrp="1"/>
          </p:cNvSpPr>
          <p:nvPr>
            <p:ph type="sldNum" sz="quarter" idx="12"/>
          </p:nvPr>
        </p:nvSpPr>
        <p:spPr/>
        <p:txBody>
          <a:bodyPr/>
          <a:lstStyle/>
          <a:p>
            <a:fld id="{8C4E12DB-F333-4DE8-80E1-892439B8DBCD}" type="slidenum">
              <a:rPr lang="en-US" smtClean="0"/>
              <a:pPr/>
              <a:t>2</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0032" y="4177335"/>
            <a:ext cx="1134223" cy="756149"/>
          </a:xfrm>
          <a:prstGeom prst="rect">
            <a:avLst/>
          </a:prstGeom>
          <a:ln>
            <a:noFill/>
          </a:ln>
          <a:effectLst>
            <a:softEdge rad="112500"/>
          </a:effec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392618" y="4077049"/>
            <a:ext cx="947134" cy="820691"/>
          </a:xfrm>
          <a:prstGeom prst="rect">
            <a:avLst/>
          </a:prstGeom>
          <a:ln>
            <a:noFill/>
          </a:ln>
          <a:effectLst>
            <a:softEdge rad="112500"/>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63025" y="4135298"/>
            <a:ext cx="1172871" cy="782588"/>
          </a:xfrm>
          <a:prstGeom prst="rect">
            <a:avLst/>
          </a:prstGeom>
          <a:ln>
            <a:noFill/>
          </a:ln>
          <a:effectLst>
            <a:softEdge rad="112500"/>
          </a:effec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51570" y="4135298"/>
            <a:ext cx="1075723" cy="782588"/>
          </a:xfrm>
          <a:prstGeom prst="rect">
            <a:avLst/>
          </a:prstGeom>
          <a:ln>
            <a:noFill/>
          </a:ln>
          <a:effectLst>
            <a:softEdge rad="112500"/>
          </a:effec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1520" y="4213081"/>
            <a:ext cx="1141098" cy="684659"/>
          </a:xfrm>
          <a:prstGeom prst="rect">
            <a:avLst/>
          </a:prstGeom>
          <a:ln>
            <a:noFill/>
          </a:ln>
          <a:effectLst>
            <a:softEdge rad="112500"/>
          </a:effectLst>
        </p:spPr>
      </p:pic>
      <p:pic>
        <p:nvPicPr>
          <p:cNvPr id="1027" name="Picture 3" descr="C:\Users\Andreea\AppData\Local\Microsoft\Windows\INetCache\IE\S9HHSP6W\eco-systemedic-leaf[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21530" y="3439283"/>
            <a:ext cx="773798" cy="7737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ndreea\AppData\Local\Microsoft\Windows\INetCache\IE\HTCGCKVU\eco-systemedic-leaf[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80312" y="3398064"/>
            <a:ext cx="1630033" cy="163003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ndreea\AppData\Local\Microsoft\Windows\INetCache\IE\HTCGCKVU\eco-systemedic-leaf[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61856" y="4251393"/>
            <a:ext cx="794517" cy="794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3402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0790" y="0"/>
            <a:ext cx="1723210" cy="1736887"/>
          </a:xfrm>
          <a:prstGeom prst="rect">
            <a:avLst/>
          </a:prstGeom>
        </p:spPr>
      </p:pic>
      <p:sp>
        <p:nvSpPr>
          <p:cNvPr id="3" name="Content Placeholder 2"/>
          <p:cNvSpPr>
            <a:spLocks noGrp="1"/>
          </p:cNvSpPr>
          <p:nvPr>
            <p:ph idx="1"/>
          </p:nvPr>
        </p:nvSpPr>
        <p:spPr>
          <a:xfrm>
            <a:off x="1475656" y="868443"/>
            <a:ext cx="7520940" cy="1617143"/>
          </a:xfrm>
        </p:spPr>
        <p:txBody>
          <a:bodyPr>
            <a:noAutofit/>
          </a:bodyPr>
          <a:lstStyle/>
          <a:p>
            <a:pPr algn="ctr"/>
            <a:endParaRPr lang="en-GB" sz="2400" dirty="0">
              <a:solidFill>
                <a:schemeClr val="bg2">
                  <a:lumMod val="25000"/>
                </a:schemeClr>
              </a:solidFill>
              <a:latin typeface="Bahnschrift SemiLight" pitchFamily="34" charset="0"/>
            </a:endParaRPr>
          </a:p>
          <a:p>
            <a:pPr algn="ctr"/>
            <a:r>
              <a:rPr lang="en-GB" sz="2600" dirty="0">
                <a:solidFill>
                  <a:schemeClr val="bg2">
                    <a:lumMod val="25000"/>
                  </a:schemeClr>
                </a:solidFill>
                <a:latin typeface="Baskerville Old Face" pitchFamily="18" charset="0"/>
              </a:rPr>
              <a:t>The most common types of </a:t>
            </a:r>
            <a:r>
              <a:rPr lang="en-GB" sz="2600" dirty="0" smtClean="0">
                <a:solidFill>
                  <a:schemeClr val="bg2">
                    <a:lumMod val="25000"/>
                  </a:schemeClr>
                </a:solidFill>
                <a:latin typeface="Baskerville Old Face" pitchFamily="18" charset="0"/>
              </a:rPr>
              <a:t>materials </a:t>
            </a:r>
            <a:r>
              <a:rPr lang="en-GB" sz="2600" dirty="0">
                <a:solidFill>
                  <a:schemeClr val="bg2">
                    <a:lumMod val="25000"/>
                  </a:schemeClr>
                </a:solidFill>
                <a:latin typeface="Baskerville Old Face" pitchFamily="18" charset="0"/>
              </a:rPr>
              <a:t>used for primary packaging are paper or pulp-based materials, glass, metals (e.g. aluminium and steels) and plastics. </a:t>
            </a:r>
            <a:endParaRPr lang="en-US" sz="2600" dirty="0">
              <a:solidFill>
                <a:schemeClr val="bg2">
                  <a:lumMod val="25000"/>
                </a:schemeClr>
              </a:solidFill>
              <a:latin typeface="Baskerville Old Face" pitchFamily="18" charset="0"/>
            </a:endParaRPr>
          </a:p>
          <a:p>
            <a:pPr algn="ctr"/>
            <a:r>
              <a:rPr lang="en-US" sz="2600" dirty="0" smtClean="0">
                <a:solidFill>
                  <a:schemeClr val="bg2">
                    <a:lumMod val="25000"/>
                  </a:schemeClr>
                </a:solidFill>
                <a:latin typeface="Baskerville Old Face" pitchFamily="18" charset="0"/>
              </a:rPr>
              <a:t>As </a:t>
            </a:r>
            <a:r>
              <a:rPr lang="en-US" sz="2600" dirty="0">
                <a:solidFill>
                  <a:schemeClr val="bg2">
                    <a:lumMod val="25000"/>
                  </a:schemeClr>
                </a:solidFill>
                <a:latin typeface="Baskerville Old Face" pitchFamily="18" charset="0"/>
              </a:rPr>
              <a:t>of 2014, </a:t>
            </a:r>
            <a:r>
              <a:rPr lang="en-US" sz="2600" dirty="0" err="1">
                <a:solidFill>
                  <a:schemeClr val="bg2">
                    <a:lumMod val="25000"/>
                  </a:schemeClr>
                </a:solidFill>
                <a:latin typeface="Baskerville Old Face" pitchFamily="18" charset="0"/>
              </a:rPr>
              <a:t>bioplastics</a:t>
            </a:r>
            <a:r>
              <a:rPr lang="en-US" sz="2600" dirty="0">
                <a:solidFill>
                  <a:schemeClr val="bg2">
                    <a:lumMod val="25000"/>
                  </a:schemeClr>
                </a:solidFill>
                <a:latin typeface="Baskerville Old Face" pitchFamily="18" charset="0"/>
              </a:rPr>
              <a:t> represented approximately 0.2% of the global polymer market (300 million tons</a:t>
            </a:r>
            <a:r>
              <a:rPr lang="en-US" sz="2600" dirty="0" smtClean="0">
                <a:solidFill>
                  <a:schemeClr val="bg2">
                    <a:lumMod val="25000"/>
                  </a:schemeClr>
                </a:solidFill>
                <a:latin typeface="Baskerville Old Face" pitchFamily="18" charset="0"/>
              </a:rPr>
              <a:t>).</a:t>
            </a:r>
          </a:p>
          <a:p>
            <a:pPr algn="ctr"/>
            <a:r>
              <a:rPr lang="en-US" sz="2600" dirty="0" smtClean="0">
                <a:solidFill>
                  <a:schemeClr val="bg2">
                    <a:lumMod val="25000"/>
                  </a:schemeClr>
                </a:solidFill>
                <a:latin typeface="Baskerville Old Face" pitchFamily="18" charset="0"/>
              </a:rPr>
              <a:t>For instance, </a:t>
            </a:r>
            <a:r>
              <a:rPr lang="en-US" sz="2600" dirty="0" err="1" smtClean="0">
                <a:solidFill>
                  <a:schemeClr val="bg2">
                    <a:lumMod val="25000"/>
                  </a:schemeClr>
                </a:solidFill>
                <a:latin typeface="Baskerville Old Face" pitchFamily="18" charset="0"/>
              </a:rPr>
              <a:t>Activia</a:t>
            </a:r>
            <a:r>
              <a:rPr lang="en-US" sz="2600" dirty="0" smtClean="0">
                <a:solidFill>
                  <a:schemeClr val="bg2">
                    <a:lumMod val="25000"/>
                  </a:schemeClr>
                </a:solidFill>
                <a:latin typeface="Baskerville Old Face" pitchFamily="18" charset="0"/>
              </a:rPr>
              <a:t> has introduced the </a:t>
            </a:r>
            <a:r>
              <a:rPr lang="en-US" sz="2600" dirty="0" err="1" smtClean="0">
                <a:solidFill>
                  <a:schemeClr val="bg2">
                    <a:lumMod val="25000"/>
                  </a:schemeClr>
                </a:solidFill>
                <a:latin typeface="Baskerville Old Face" pitchFamily="18" charset="0"/>
              </a:rPr>
              <a:t>bidegradable</a:t>
            </a:r>
            <a:r>
              <a:rPr lang="en-US" sz="2600" dirty="0" smtClean="0">
                <a:solidFill>
                  <a:schemeClr val="bg2">
                    <a:lumMod val="25000"/>
                  </a:schemeClr>
                </a:solidFill>
                <a:latin typeface="Baskerville Old Face" pitchFamily="18" charset="0"/>
              </a:rPr>
              <a:t> </a:t>
            </a:r>
            <a:r>
              <a:rPr lang="en-US" sz="2600" dirty="0" err="1" smtClean="0">
                <a:solidFill>
                  <a:schemeClr val="bg2">
                    <a:lumMod val="25000"/>
                  </a:schemeClr>
                </a:solidFill>
                <a:latin typeface="Baskerville Old Face" pitchFamily="18" charset="0"/>
              </a:rPr>
              <a:t>yougurt</a:t>
            </a:r>
            <a:r>
              <a:rPr lang="en-US" sz="2600" dirty="0" smtClean="0">
                <a:solidFill>
                  <a:schemeClr val="bg2">
                    <a:lumMod val="25000"/>
                  </a:schemeClr>
                </a:solidFill>
                <a:latin typeface="Baskerville Old Face" pitchFamily="18" charset="0"/>
              </a:rPr>
              <a:t> cups.</a:t>
            </a:r>
            <a:endParaRPr lang="en-US" sz="2600" dirty="0">
              <a:solidFill>
                <a:schemeClr val="bg2">
                  <a:lumMod val="25000"/>
                </a:schemeClr>
              </a:solidFill>
              <a:latin typeface="Baskerville Old Face" pitchFamily="18" charset="0"/>
            </a:endParaRPr>
          </a:p>
        </p:txBody>
      </p:sp>
      <p:sp>
        <p:nvSpPr>
          <p:cNvPr id="6" name="Footer Placeholder 5"/>
          <p:cNvSpPr>
            <a:spLocks noGrp="1"/>
          </p:cNvSpPr>
          <p:nvPr>
            <p:ph type="ftr" sz="quarter" idx="11"/>
          </p:nvPr>
        </p:nvSpPr>
        <p:spPr/>
        <p:txBody>
          <a:bodyPr/>
          <a:lstStyle/>
          <a:p>
            <a:r>
              <a:rPr lang="en-US" smtClean="0"/>
              <a:t>Bioplastics - Romania - April 2018</a:t>
            </a:r>
            <a:endParaRPr lang="en-US"/>
          </a:p>
        </p:txBody>
      </p:sp>
      <p:sp>
        <p:nvSpPr>
          <p:cNvPr id="7" name="Slide Number Placeholder 6"/>
          <p:cNvSpPr>
            <a:spLocks noGrp="1"/>
          </p:cNvSpPr>
          <p:nvPr>
            <p:ph type="sldNum" sz="quarter" idx="12"/>
          </p:nvPr>
        </p:nvSpPr>
        <p:spPr/>
        <p:txBody>
          <a:bodyPr/>
          <a:lstStyle/>
          <a:p>
            <a:fld id="{8C4E12DB-F333-4DE8-80E1-892439B8DBCD}" type="slidenum">
              <a:rPr lang="en-US" smtClean="0"/>
              <a:pPr/>
              <a:t>3</a:t>
            </a:fld>
            <a:endParaRPr lang="en-US"/>
          </a:p>
        </p:txBody>
      </p:sp>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27500" y1="11885" x2="27500" y2="11885"/>
                        <a14:foregroundMark x1="73500" y1="8197" x2="73500" y2="8197"/>
                      </a14:backgroundRemoval>
                    </a14:imgEffect>
                  </a14:imgLayer>
                </a14:imgProps>
              </a:ext>
              <a:ext uri="{28A0092B-C50C-407E-A947-70E740481C1C}">
                <a14:useLocalDpi xmlns:a14="http://schemas.microsoft.com/office/drawing/2010/main" val="0"/>
              </a:ext>
            </a:extLst>
          </a:blip>
          <a:stretch>
            <a:fillRect/>
          </a:stretch>
        </p:blipFill>
        <p:spPr>
          <a:xfrm>
            <a:off x="77846" y="2859488"/>
            <a:ext cx="1757850" cy="21445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0" b="99606" l="0" r="100000">
                        <a14:foregroundMark x1="7895" y1="71795" x2="7895" y2="71795"/>
                        <a14:foregroundMark x1="5526" y1="85010" x2="5526" y2="85010"/>
                        <a14:foregroundMark x1="29079" y1="60158" x2="29079" y2="60158"/>
                        <a14:foregroundMark x1="28158" y1="51677" x2="28158" y2="51677"/>
                        <a14:foregroundMark x1="23553" y1="48718" x2="23553" y2="48718"/>
                        <a14:foregroundMark x1="14211" y1="73767" x2="14211" y2="73767"/>
                        <a14:foregroundMark x1="21053" y1="91519" x2="21053" y2="91519"/>
                        <a14:foregroundMark x1="10395" y1="87771" x2="10395" y2="87771"/>
                        <a14:foregroundMark x1="5132" y1="93097" x2="5132" y2="93097"/>
                        <a14:foregroundMark x1="19868" y1="82051" x2="19868" y2="82051"/>
                        <a14:foregroundMark x1="16974" y1="70611" x2="16974" y2="70611"/>
                        <a14:foregroundMark x1="13947" y1="67456" x2="13026" y2="69428"/>
                        <a14:foregroundMark x1="1316" y1="73373" x2="1316" y2="73373"/>
                        <a14:foregroundMark x1="7763" y1="79093" x2="8684" y2="80473"/>
                        <a14:foregroundMark x1="12237" y1="80671" x2="15395" y2="84615"/>
                        <a14:foregroundMark x1="15526" y1="88363" x2="15526" y2="88363"/>
                        <a14:foregroundMark x1="25395" y1="58580" x2="25395" y2="58580"/>
                        <a14:foregroundMark x1="27500" y1="75937" x2="27500" y2="75937"/>
                        <a14:foregroundMark x1="36316" y1="98225" x2="36316" y2="98225"/>
                        <a14:foregroundMark x1="35132" y1="93688" x2="35132" y2="93688"/>
                        <a14:foregroundMark x1="30789" y1="90335" x2="30789" y2="89546"/>
                        <a14:foregroundMark x1="34079" y1="56805" x2="34079" y2="56805"/>
                        <a14:foregroundMark x1="36316" y1="56607" x2="36316" y2="56607"/>
                        <a14:foregroundMark x1="33421" y1="51085" x2="33421" y2="51085"/>
                        <a14:foregroundMark x1="19605" y1="56805" x2="19605" y2="56805"/>
                        <a14:foregroundMark x1="18553" y1="64103" x2="18553" y2="64103"/>
                        <a14:foregroundMark x1="21316" y1="65680" x2="22105" y2="65878"/>
                        <a14:foregroundMark x1="24211" y1="70611" x2="24211" y2="70611"/>
                        <a14:foregroundMark x1="31316" y1="81460" x2="31316" y2="81460"/>
                        <a14:foregroundMark x1="31316" y1="81460" x2="31316" y2="81460"/>
                        <a14:foregroundMark x1="3289" y1="90730" x2="3289" y2="90730"/>
                        <a14:foregroundMark x1="3158" y1="91124" x2="3158" y2="91124"/>
                        <a14:foregroundMark x1="44079" y1="75937" x2="44079" y2="75937"/>
                        <a14:foregroundMark x1="72105" y1="47732" x2="72105" y2="47732"/>
                        <a14:foregroundMark x1="71974" y1="47732" x2="71974" y2="47732"/>
                        <a14:foregroundMark x1="71842" y1="47929" x2="70921" y2="48323"/>
                        <a14:foregroundMark x1="70789" y1="48323" x2="70789" y2="48323"/>
                        <a14:foregroundMark x1="70526" y1="48323" x2="68553" y2="45168"/>
                        <a14:foregroundMark x1="63684" y1="41223" x2="63684" y2="41223"/>
                        <a14:foregroundMark x1="63816" y1="42209" x2="63816" y2="44379"/>
                        <a14:foregroundMark x1="69342" y1="67258" x2="69342" y2="67258"/>
                        <a14:foregroundMark x1="65921" y1="92702" x2="65921" y2="92702"/>
                        <a14:foregroundMark x1="68026" y1="96844" x2="68026" y2="96844"/>
                        <a14:foregroundMark x1="66974" y1="85602" x2="66974" y2="85602"/>
                        <a14:foregroundMark x1="65526" y1="93294" x2="66842" y2="85602"/>
                        <a14:foregroundMark x1="81711" y1="58383" x2="81711" y2="58383"/>
                        <a14:foregroundMark x1="95526" y1="95464" x2="95526" y2="95464"/>
                        <a14:foregroundMark x1="81316" y1="59566" x2="95789" y2="95464"/>
                        <a14:foregroundMark x1="81974" y1="58185" x2="77500" y2="46746"/>
                        <a14:foregroundMark x1="81842" y1="59172" x2="72895" y2="99014"/>
                        <a14:foregroundMark x1="76842" y1="79684" x2="69211" y2="74951"/>
                        <a14:foregroundMark x1="69079" y1="67258" x2="60395" y2="29389"/>
                        <a14:foregroundMark x1="81711" y1="59369" x2="96316" y2="60355"/>
                        <a14:foregroundMark x1="93553" y1="28008" x2="94868" y2="32939"/>
                        <a14:foregroundMark x1="94342" y1="31361" x2="99605" y2="66075"/>
                        <a14:foregroundMark x1="13158" y1="69034" x2="132" y2="99014"/>
                        <a14:foregroundMark x1="13684" y1="83235" x2="29605" y2="98619"/>
                        <a14:foregroundMark x1="23289" y1="49901" x2="36316" y2="97436"/>
                        <a14:backgroundMark x1="7632" y1="7101" x2="7632" y2="7101"/>
                      </a14:backgroundRemoval>
                    </a14:imgEffect>
                    <a14:imgEffect>
                      <a14:sharpenSoften amount="13000"/>
                    </a14:imgEffect>
                    <a14:imgEffect>
                      <a14:brightnessContrast bright="2000"/>
                    </a14:imgEffect>
                  </a14:imgLayer>
                </a14:imgProps>
              </a:ext>
              <a:ext uri="{28A0092B-C50C-407E-A947-70E740481C1C}">
                <a14:useLocalDpi xmlns:a14="http://schemas.microsoft.com/office/drawing/2010/main" val="0"/>
              </a:ext>
            </a:extLst>
          </a:blip>
          <a:stretch>
            <a:fillRect/>
          </a:stretch>
        </p:blipFill>
        <p:spPr>
          <a:xfrm>
            <a:off x="4283968" y="1786038"/>
            <a:ext cx="4860032" cy="3242153"/>
          </a:xfrm>
          <a:prstGeom prst="rect">
            <a:avLst/>
          </a:prstGeom>
          <a:effectLst>
            <a:glow rad="1905000">
              <a:schemeClr val="accent1">
                <a:alpha val="0"/>
              </a:schemeClr>
            </a:glow>
            <a:reflection blurRad="127000" stA="89000" endPos="50000" dir="5400000" sy="-100000" algn="bl" rotWithShape="0"/>
          </a:effectLst>
        </p:spPr>
      </p:pic>
      <p:sp>
        <p:nvSpPr>
          <p:cNvPr id="3" name="Content Placeholder 2"/>
          <p:cNvSpPr>
            <a:spLocks noGrp="1"/>
          </p:cNvSpPr>
          <p:nvPr>
            <p:ph idx="1"/>
          </p:nvPr>
        </p:nvSpPr>
        <p:spPr>
          <a:xfrm>
            <a:off x="-9378" y="476672"/>
            <a:ext cx="8785842" cy="3816424"/>
          </a:xfrm>
        </p:spPr>
        <p:txBody>
          <a:bodyPr numCol="2">
            <a:normAutofit/>
          </a:bodyPr>
          <a:lstStyle/>
          <a:p>
            <a:pPr algn="ctr"/>
            <a:r>
              <a:rPr lang="en-US" sz="2800" dirty="0" smtClean="0">
                <a:solidFill>
                  <a:schemeClr val="bg2">
                    <a:lumMod val="25000"/>
                  </a:schemeClr>
                </a:solidFill>
                <a:latin typeface="Baskerville Old Face" pitchFamily="18" charset="0"/>
              </a:rPr>
              <a:t>After being banned at an international level by the European </a:t>
            </a:r>
            <a:r>
              <a:rPr lang="en-US" sz="2800" dirty="0" err="1" smtClean="0">
                <a:solidFill>
                  <a:schemeClr val="bg2">
                    <a:lumMod val="25000"/>
                  </a:schemeClr>
                </a:solidFill>
                <a:latin typeface="Baskerville Old Face" pitchFamily="18" charset="0"/>
              </a:rPr>
              <a:t>Comission</a:t>
            </a:r>
            <a:r>
              <a:rPr lang="en-US" sz="2800" dirty="0" smtClean="0">
                <a:solidFill>
                  <a:schemeClr val="bg2">
                    <a:lumMod val="25000"/>
                  </a:schemeClr>
                </a:solidFill>
                <a:latin typeface="Baskerville Old Face" pitchFamily="18" charset="0"/>
              </a:rPr>
              <a:t>, plastic bags will finally be prohibited in Romania starting from </a:t>
            </a:r>
            <a:r>
              <a:rPr lang="en-US" sz="2800" dirty="0" err="1" smtClean="0">
                <a:solidFill>
                  <a:schemeClr val="bg2">
                    <a:lumMod val="25000"/>
                  </a:schemeClr>
                </a:solidFill>
                <a:latin typeface="Baskerville Old Face" pitchFamily="18" charset="0"/>
              </a:rPr>
              <a:t>january</a:t>
            </a:r>
            <a:r>
              <a:rPr lang="en-US" sz="2800" dirty="0" smtClean="0">
                <a:solidFill>
                  <a:schemeClr val="bg2">
                    <a:lumMod val="25000"/>
                  </a:schemeClr>
                </a:solidFill>
                <a:latin typeface="Baskerville Old Face" pitchFamily="18" charset="0"/>
              </a:rPr>
              <a:t> 2019. Even though the use of recyclable materials has been more encouraged since 2018, the new year will bring us a law regarding compulsory biodegradable bags.</a:t>
            </a:r>
            <a:endParaRPr lang="en-US" sz="2800" dirty="0">
              <a:solidFill>
                <a:schemeClr val="bg2">
                  <a:lumMod val="25000"/>
                </a:schemeClr>
              </a:solidFill>
              <a:latin typeface="Baskerville Old Face" pitchFamily="18" charset="0"/>
            </a:endParaRPr>
          </a:p>
        </p:txBody>
      </p:sp>
      <p:sp>
        <p:nvSpPr>
          <p:cNvPr id="5" name="Footer Placeholder 4"/>
          <p:cNvSpPr>
            <a:spLocks noGrp="1"/>
          </p:cNvSpPr>
          <p:nvPr>
            <p:ph type="ftr" sz="quarter" idx="11"/>
          </p:nvPr>
        </p:nvSpPr>
        <p:spPr/>
        <p:txBody>
          <a:bodyPr/>
          <a:lstStyle/>
          <a:p>
            <a:r>
              <a:rPr lang="en-US" smtClean="0"/>
              <a:t>Bioplastics - Romania - April 2018</a:t>
            </a:r>
            <a:endParaRPr lang="en-US"/>
          </a:p>
        </p:txBody>
      </p:sp>
      <p:sp>
        <p:nvSpPr>
          <p:cNvPr id="6" name="Slide Number Placeholder 5"/>
          <p:cNvSpPr>
            <a:spLocks noGrp="1"/>
          </p:cNvSpPr>
          <p:nvPr>
            <p:ph type="sldNum" sz="quarter" idx="12"/>
          </p:nvPr>
        </p:nvSpPr>
        <p:spPr/>
        <p:txBody>
          <a:bodyPr/>
          <a:lstStyle/>
          <a:p>
            <a:fld id="{8C4E12DB-F333-4DE8-80E1-892439B8DBCD}" type="slidenum">
              <a:rPr lang="en-US" smtClean="0"/>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63135"/>
            <a:ext cx="8229600" cy="4325112"/>
          </a:xfrm>
        </p:spPr>
        <p:txBody>
          <a:bodyPr numCol="2">
            <a:normAutofit/>
          </a:bodyPr>
          <a:lstStyle/>
          <a:p>
            <a:pPr algn="r"/>
            <a:r>
              <a:rPr lang="en-GB" sz="2400" dirty="0" smtClean="0">
                <a:solidFill>
                  <a:schemeClr val="bg2">
                    <a:lumMod val="25000"/>
                  </a:schemeClr>
                </a:solidFill>
                <a:latin typeface="Baskerville Old Face" pitchFamily="18" charset="0"/>
              </a:rPr>
              <a:t>The eco-packaging tends to be the next target of unprecedented interest in reducing consumption of raw material to protect food and other products. The packaging itself is responsible for about 10% of the environmental impact of any object purchased. In addition, almost 30% of the food sold in different stores gets untouched in the citizen garbage, and at the same time were recorded losses of money.</a:t>
            </a:r>
            <a:endParaRPr lang="en-US" sz="2400" dirty="0">
              <a:solidFill>
                <a:schemeClr val="bg2">
                  <a:lumMod val="25000"/>
                </a:schemeClr>
              </a:solidFill>
              <a:latin typeface="Baskerville Old Face" pitchFamily="18" charset="0"/>
            </a:endParaRPr>
          </a:p>
        </p:txBody>
      </p:sp>
      <p:sp>
        <p:nvSpPr>
          <p:cNvPr id="5" name="Footer Placeholder 4"/>
          <p:cNvSpPr>
            <a:spLocks noGrp="1"/>
          </p:cNvSpPr>
          <p:nvPr>
            <p:ph type="ftr" sz="quarter" idx="11"/>
          </p:nvPr>
        </p:nvSpPr>
        <p:spPr/>
        <p:txBody>
          <a:bodyPr/>
          <a:lstStyle/>
          <a:p>
            <a:r>
              <a:rPr lang="en-US" smtClean="0"/>
              <a:t>Bioplastics - Romania - April 2018</a:t>
            </a:r>
            <a:endParaRPr lang="en-US"/>
          </a:p>
        </p:txBody>
      </p:sp>
      <p:sp>
        <p:nvSpPr>
          <p:cNvPr id="6" name="Slide Number Placeholder 5"/>
          <p:cNvSpPr>
            <a:spLocks noGrp="1"/>
          </p:cNvSpPr>
          <p:nvPr>
            <p:ph type="sldNum" sz="quarter" idx="12"/>
          </p:nvPr>
        </p:nvSpPr>
        <p:spPr/>
        <p:txBody>
          <a:bodyPr/>
          <a:lstStyle/>
          <a:p>
            <a:fld id="{8C4E12DB-F333-4DE8-80E1-892439B8DBCD}" type="slidenum">
              <a:rPr lang="en-US" smtClean="0"/>
              <a:pPr/>
              <a:t>5</a:t>
            </a:fld>
            <a:endParaRPr lang="en-US"/>
          </a:p>
        </p:txBody>
      </p:sp>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backgroundRemoval t="5875" b="90000" l="10000" r="90000">
                        <a14:foregroundMark x1="12733" y1="7187" x2="12733" y2="7187"/>
                        <a14:foregroundMark x1="29733" y1="5875" x2="29733" y2="5875"/>
                        <a14:foregroundMark x1="44533" y1="7688" x2="44533" y2="7688"/>
                        <a14:foregroundMark x1="60667" y1="8438" x2="60667" y2="8438"/>
                        <a14:foregroundMark x1="52733" y1="8688" x2="52733" y2="8688"/>
                        <a14:foregroundMark x1="57133" y1="12063" x2="57133" y2="12063"/>
                        <a14:foregroundMark x1="28933" y1="9500" x2="28933" y2="9500"/>
                        <a14:foregroundMark x1="44533" y1="10750" x2="44533" y2="10750"/>
                        <a14:foregroundMark x1="44800" y1="13063" x2="44800" y2="13063"/>
                        <a14:foregroundMark x1="42600" y1="9250" x2="42600" y2="9250"/>
                        <a14:foregroundMark x1="14133" y1="8938" x2="14133" y2="8938"/>
                        <a14:foregroundMark x1="16333" y1="8188" x2="16333" y2="8188"/>
                        <a14:foregroundMark x1="14400" y1="13563" x2="14400" y2="13563"/>
                        <a14:foregroundMark x1="71400" y1="11250" x2="71400" y2="11250"/>
                        <a14:foregroundMark x1="84800" y1="11000" x2="84800" y2="11000"/>
                        <a14:foregroundMark x1="85067" y1="7438" x2="85067" y2="7438"/>
                        <a14:foregroundMark x1="88333" y1="7688" x2="88333" y2="7688"/>
                        <a14:foregroundMark x1="88333" y1="11250" x2="88333" y2="11250"/>
                        <a14:foregroundMark x1="86733" y1="28750" x2="86733" y2="28750"/>
                        <a14:foregroundMark x1="71933" y1="26687" x2="71933" y2="26687"/>
                        <a14:foregroundMark x1="59067" y1="26438" x2="59067" y2="26438"/>
                        <a14:foregroundMark x1="53267" y1="27688" x2="53267" y2="27688"/>
                        <a14:foregroundMark x1="44267" y1="26937" x2="44267" y2="26937"/>
                        <a14:foregroundMark x1="28067" y1="27187" x2="28067" y2="27187"/>
                        <a14:foregroundMark x1="18800" y1="26937" x2="18800" y2="26937"/>
                        <a14:foregroundMark x1="11667" y1="55437" x2="11667" y2="55437"/>
                        <a14:foregroundMark x1="63400" y1="54688" x2="63400" y2="54688"/>
                        <a14:foregroundMark x1="80667" y1="54438" x2="80667" y2="54438"/>
                        <a14:foregroundMark x1="87000" y1="80125" x2="87000" y2="80125"/>
                        <a14:foregroundMark x1="82867" y1="83938" x2="82867" y2="83938"/>
                        <a14:foregroundMark x1="84267" y1="86813" x2="84267" y2="86813"/>
                        <a14:foregroundMark x1="76333" y1="87563" x2="76333" y2="87563"/>
                        <a14:foregroundMark x1="74667" y1="79375" x2="74667" y2="79375"/>
                        <a14:foregroundMark x1="75733" y1="82438" x2="75733" y2="82438"/>
                        <a14:foregroundMark x1="67800" y1="81125" x2="67800" y2="81125"/>
                        <a14:foregroundMark x1="65867" y1="79063" x2="65867" y2="79063"/>
                        <a14:foregroundMark x1="66733" y1="87813" x2="66733" y2="87813"/>
                        <a14:foregroundMark x1="65600" y1="73688" x2="65600" y2="73688"/>
                        <a14:foregroundMark x1="63133" y1="62125" x2="63133" y2="62125"/>
                        <a14:foregroundMark x1="54400" y1="82188" x2="54400" y2="82188"/>
                        <a14:foregroundMark x1="44533" y1="78313" x2="44533" y2="78313"/>
                        <a14:foregroundMark x1="33267" y1="82188" x2="33267" y2="82188"/>
                        <a14:foregroundMark x1="36000" y1="86250" x2="36000" y2="86250"/>
                        <a14:foregroundMark x1="44000" y1="86000" x2="44000" y2="86000"/>
                        <a14:foregroundMark x1="45867" y1="87563" x2="45867" y2="87563"/>
                        <a14:foregroundMark x1="23400" y1="81375" x2="23400" y2="81375"/>
                        <a14:foregroundMark x1="23667" y1="88313" x2="23667" y2="88313"/>
                        <a14:foregroundMark x1="20933" y1="85500" x2="20933" y2="85500"/>
                        <a14:foregroundMark x1="22067" y1="84500" x2="22067" y2="84500"/>
                        <a14:foregroundMark x1="22333" y1="88063" x2="22333" y2="88063"/>
                        <a14:foregroundMark x1="21533" y1="86563" x2="21533" y2="86563"/>
                        <a14:foregroundMark x1="13000" y1="81375" x2="13000" y2="81375"/>
                        <a14:foregroundMark x1="12200" y1="84750" x2="12200" y2="84750"/>
                        <a14:foregroundMark x1="11400" y1="88313" x2="11400" y2="88313"/>
                        <a14:foregroundMark x1="11067" y1="82688" x2="11067" y2="82688"/>
                        <a14:foregroundMark x1="11067" y1="83938" x2="11067" y2="83938"/>
                        <a14:foregroundMark x1="10800" y1="85500" x2="10800" y2="85500"/>
                        <a14:foregroundMark x1="10800" y1="87313" x2="10800" y2="87313"/>
                      </a14:backgroundRemoval>
                    </a14:imgEffect>
                  </a14:imgLayer>
                </a14:imgProps>
              </a:ext>
              <a:ext uri="{28A0092B-C50C-407E-A947-70E740481C1C}">
                <a14:useLocalDpi xmlns:a14="http://schemas.microsoft.com/office/drawing/2010/main" val="0"/>
              </a:ext>
            </a:extLst>
          </a:blip>
          <a:stretch>
            <a:fillRect/>
          </a:stretch>
        </p:blipFill>
        <p:spPr>
          <a:xfrm>
            <a:off x="4355976" y="2070447"/>
            <a:ext cx="2952328" cy="31491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332656"/>
            <a:ext cx="8229600" cy="4325112"/>
          </a:xfrm>
        </p:spPr>
        <p:txBody>
          <a:bodyPr/>
          <a:lstStyle/>
          <a:p>
            <a:pPr algn="ctr"/>
            <a:r>
              <a:rPr lang="en-GB" sz="2400" dirty="0" smtClean="0">
                <a:solidFill>
                  <a:schemeClr val="bg2">
                    <a:lumMod val="25000"/>
                  </a:schemeClr>
                </a:solidFill>
                <a:latin typeface="Baskerville Old Face" pitchFamily="18" charset="0"/>
              </a:rPr>
              <a:t>Most Romanian organisations have implemented environmental management system (EMS) that allows them to comply with legislation and environmental requirements. One of these requirements is the selective waste management (plastics, paper and cardboard, electrical and electronic equipment, household, etc.)</a:t>
            </a:r>
            <a:endParaRPr lang="en-US" sz="2400" dirty="0" smtClean="0">
              <a:solidFill>
                <a:schemeClr val="bg2">
                  <a:lumMod val="25000"/>
                </a:schemeClr>
              </a:solidFill>
              <a:latin typeface="Baskerville Old Face" pitchFamily="18" charset="0"/>
            </a:endParaRPr>
          </a:p>
          <a:p>
            <a:endParaRPr lang="en-US" dirty="0"/>
          </a:p>
        </p:txBody>
      </p:sp>
      <p:sp>
        <p:nvSpPr>
          <p:cNvPr id="5" name="Footer Placeholder 4"/>
          <p:cNvSpPr>
            <a:spLocks noGrp="1"/>
          </p:cNvSpPr>
          <p:nvPr>
            <p:ph type="ftr" sz="quarter" idx="11"/>
          </p:nvPr>
        </p:nvSpPr>
        <p:spPr/>
        <p:txBody>
          <a:bodyPr/>
          <a:lstStyle/>
          <a:p>
            <a:r>
              <a:rPr lang="en-US" smtClean="0"/>
              <a:t>Bioplastics - Romania - April 2018</a:t>
            </a:r>
            <a:endParaRPr lang="en-US"/>
          </a:p>
        </p:txBody>
      </p:sp>
      <p:sp>
        <p:nvSpPr>
          <p:cNvPr id="6" name="Slide Number Placeholder 5"/>
          <p:cNvSpPr>
            <a:spLocks noGrp="1"/>
          </p:cNvSpPr>
          <p:nvPr>
            <p:ph type="sldNum" sz="quarter" idx="12"/>
          </p:nvPr>
        </p:nvSpPr>
        <p:spPr/>
        <p:txBody>
          <a:bodyPr/>
          <a:lstStyle/>
          <a:p>
            <a:fld id="{8C4E12DB-F333-4DE8-80E1-892439B8DBCD}" type="slidenum">
              <a:rPr lang="en-US" smtClean="0"/>
              <a:pPr/>
              <a:t>6</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2509569"/>
            <a:ext cx="3672408" cy="24482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40306" y1="48667" x2="40306" y2="48667"/>
                        <a14:foregroundMark x1="40102" y1="48667" x2="40000" y2="30000"/>
                        <a14:backgroundMark x1="35714" y1="36444" x2="35714" y2="36444"/>
                        <a14:backgroundMark x1="34694" y1="52667" x2="34694" y2="52667"/>
                        <a14:backgroundMark x1="34796" y1="45556" x2="34796" y2="45556"/>
                        <a14:backgroundMark x1="35204" y1="57556" x2="35204" y2="57556"/>
                        <a14:backgroundMark x1="35204" y1="57778" x2="35204" y2="57778"/>
                        <a14:backgroundMark x1="35102" y1="61111" x2="35102" y2="61111"/>
                      </a14:backgroundRemoval>
                    </a14:imgEffect>
                  </a14:imgLayer>
                </a14:imgProps>
              </a:ext>
              <a:ext uri="{28A0092B-C50C-407E-A947-70E740481C1C}">
                <a14:useLocalDpi xmlns:a14="http://schemas.microsoft.com/office/drawing/2010/main" val="0"/>
              </a:ext>
            </a:extLst>
          </a:blip>
          <a:stretch>
            <a:fillRect/>
          </a:stretch>
        </p:blipFill>
        <p:spPr>
          <a:xfrm>
            <a:off x="4139952" y="2431983"/>
            <a:ext cx="5669722" cy="2603444"/>
          </a:xfrm>
          <a:prstGeom prst="rect">
            <a:avLst/>
          </a:prstGeom>
          <a:effectLst>
            <a:outerShdw blurRad="50800" dist="50800" dir="5400000" algn="ctr" rotWithShape="0">
              <a:srgbClr val="000000"/>
            </a:outerShdw>
            <a:reflection blurRad="203200" stA="57000" endPos="65000" dist="508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31044780_1835229513195649_4657608195303276544_n.jpg"/>
          <p:cNvPicPr>
            <a:picLocks noGrp="1" noChangeAspect="1"/>
          </p:cNvPicPr>
          <p:nvPr>
            <p:ph idx="1"/>
          </p:nvPr>
        </p:nvPicPr>
        <p:blipFill>
          <a:blip r:embed="rId2"/>
          <a:stretch>
            <a:fillRect/>
          </a:stretch>
        </p:blipFill>
        <p:spPr>
          <a:xfrm>
            <a:off x="2106357" y="404664"/>
            <a:ext cx="5040559" cy="556199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1" name="Footer Placeholder 10"/>
          <p:cNvSpPr>
            <a:spLocks noGrp="1"/>
          </p:cNvSpPr>
          <p:nvPr>
            <p:ph type="ftr" sz="quarter" idx="11"/>
          </p:nvPr>
        </p:nvSpPr>
        <p:spPr/>
        <p:txBody>
          <a:bodyPr/>
          <a:lstStyle/>
          <a:p>
            <a:r>
              <a:rPr lang="en-US" smtClean="0"/>
              <a:t>Bioplastics - Romania - April 2018</a:t>
            </a:r>
            <a:endParaRPr lang="en-US"/>
          </a:p>
        </p:txBody>
      </p:sp>
      <p:sp>
        <p:nvSpPr>
          <p:cNvPr id="12" name="Slide Number Placeholder 11"/>
          <p:cNvSpPr>
            <a:spLocks noGrp="1"/>
          </p:cNvSpPr>
          <p:nvPr>
            <p:ph type="sldNum" sz="quarter" idx="12"/>
          </p:nvPr>
        </p:nvSpPr>
        <p:spPr/>
        <p:txBody>
          <a:bodyPr/>
          <a:lstStyle/>
          <a:p>
            <a:fld id="{8C4E12DB-F333-4DE8-80E1-892439B8DBCD}"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31081609_1835229536528980_6818156420853137408_n.jpg"/>
          <p:cNvPicPr>
            <a:picLocks noGrp="1" noChangeAspect="1"/>
          </p:cNvPicPr>
          <p:nvPr>
            <p:ph idx="1"/>
          </p:nvPr>
        </p:nvPicPr>
        <p:blipFill>
          <a:blip r:embed="rId2"/>
          <a:stretch>
            <a:fillRect/>
          </a:stretch>
        </p:blipFill>
        <p:spPr>
          <a:xfrm>
            <a:off x="2051720" y="548680"/>
            <a:ext cx="4747481" cy="543744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6" name="Footer Placeholder 5"/>
          <p:cNvSpPr>
            <a:spLocks noGrp="1"/>
          </p:cNvSpPr>
          <p:nvPr>
            <p:ph type="ftr" sz="quarter" idx="11"/>
          </p:nvPr>
        </p:nvSpPr>
        <p:spPr/>
        <p:txBody>
          <a:bodyPr/>
          <a:lstStyle/>
          <a:p>
            <a:r>
              <a:rPr lang="en-US" smtClean="0"/>
              <a:t>Bioplastics - Romania - April 2018</a:t>
            </a:r>
            <a:endParaRPr lang="en-US"/>
          </a:p>
        </p:txBody>
      </p:sp>
      <p:sp>
        <p:nvSpPr>
          <p:cNvPr id="7" name="Slide Number Placeholder 6"/>
          <p:cNvSpPr>
            <a:spLocks noGrp="1"/>
          </p:cNvSpPr>
          <p:nvPr>
            <p:ph type="sldNum" sz="quarter" idx="12"/>
          </p:nvPr>
        </p:nvSpPr>
        <p:spPr/>
        <p:txBody>
          <a:bodyPr/>
          <a:lstStyle/>
          <a:p>
            <a:fld id="{8C4E12DB-F333-4DE8-80E1-892439B8DBCD}"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31103342_1835229506528983_8936343658840457216_n.jpg"/>
          <p:cNvPicPr>
            <a:picLocks noGrp="1" noChangeAspect="1"/>
          </p:cNvPicPr>
          <p:nvPr>
            <p:ph idx="1"/>
          </p:nvPr>
        </p:nvPicPr>
        <p:blipFill>
          <a:blip r:embed="rId2"/>
          <a:stretch>
            <a:fillRect/>
          </a:stretch>
        </p:blipFill>
        <p:spPr>
          <a:xfrm>
            <a:off x="2051721" y="700311"/>
            <a:ext cx="5076740" cy="537457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6" name="Footer Placeholder 5"/>
          <p:cNvSpPr>
            <a:spLocks noGrp="1"/>
          </p:cNvSpPr>
          <p:nvPr>
            <p:ph type="ftr" sz="quarter" idx="11"/>
          </p:nvPr>
        </p:nvSpPr>
        <p:spPr/>
        <p:txBody>
          <a:bodyPr/>
          <a:lstStyle/>
          <a:p>
            <a:r>
              <a:rPr lang="en-US" smtClean="0"/>
              <a:t>Bioplastics - Romania - April 2018</a:t>
            </a:r>
            <a:endParaRPr lang="en-US"/>
          </a:p>
        </p:txBody>
      </p:sp>
      <p:sp>
        <p:nvSpPr>
          <p:cNvPr id="7" name="Slide Number Placeholder 6"/>
          <p:cNvSpPr>
            <a:spLocks noGrp="1"/>
          </p:cNvSpPr>
          <p:nvPr>
            <p:ph type="sldNum" sz="quarter" idx="12"/>
          </p:nvPr>
        </p:nvSpPr>
        <p:spPr/>
        <p:txBody>
          <a:bodyPr/>
          <a:lstStyle/>
          <a:p>
            <a:fld id="{8C4E12DB-F333-4DE8-80E1-892439B8DBCD}" type="slidenum">
              <a:rPr lang="en-US" smtClean="0"/>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1616</TotalTime>
  <Words>458</Words>
  <Application>Microsoft Office PowerPoint</Application>
  <PresentationFormat>On-screen Show (4:3)</PresentationFormat>
  <Paragraphs>37</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Angles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Bioplasctics</dc:title>
  <dc:creator>User</dc:creator>
  <cp:lastModifiedBy>Andreea</cp:lastModifiedBy>
  <cp:revision>37</cp:revision>
  <dcterms:created xsi:type="dcterms:W3CDTF">2018-04-20T16:42:55Z</dcterms:created>
  <dcterms:modified xsi:type="dcterms:W3CDTF">2018-04-23T22:00:11Z</dcterms:modified>
</cp:coreProperties>
</file>