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90" r:id="rId1"/>
  </p:sldMasterIdLst>
  <p:sldIdLst>
    <p:sldId id="257" r:id="rId2"/>
    <p:sldId id="258" r:id="rId3"/>
    <p:sldId id="259" r:id="rId4"/>
    <p:sldId id="260" r:id="rId5"/>
    <p:sldId id="261" r:id="rId6"/>
    <p:sldId id="262" r:id="rId7"/>
    <p:sldId id="263" r:id="rId8"/>
    <p:sldId id="264" r:id="rId9"/>
    <p:sldId id="278" r:id="rId10"/>
    <p:sldId id="279" r:id="rId11"/>
    <p:sldId id="265" r:id="rId12"/>
    <p:sldId id="266" r:id="rId13"/>
    <p:sldId id="267" r:id="rId14"/>
    <p:sldId id="268" r:id="rId15"/>
    <p:sldId id="270" r:id="rId16"/>
    <p:sldId id="273" r:id="rId17"/>
    <p:sldId id="275" r:id="rId18"/>
    <p:sldId id="277"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3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 mediu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il mediu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Stil tematic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snapToGrid="0">
      <p:cViewPr varScale="1">
        <p:scale>
          <a:sx n="65" d="100"/>
          <a:sy n="65" d="100"/>
        </p:scale>
        <p:origin x="-86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u diapozitiv">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o-RO" smtClean="0"/>
              <a:t>Clic pentru editare stil titlu</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smtClean="0"/>
              <a:t>Clic pentru a edita stilul de subtitlu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C33460-7938-4567-AE0F-0C0C06EF8CD8}" type="datetimeFigureOut">
              <a:rPr lang="en-US" smtClean="0"/>
              <a:t>6/18/2018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C7FB1C1-E18C-42A9-9B70-D23A5A24AFD4}"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581851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9C33460-7938-4567-AE0F-0C0C06EF8CD8}"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FB1C1-E18C-42A9-9B70-D23A5A24AFD4}" type="slidenum">
              <a:rPr lang="en-US" smtClean="0"/>
              <a:t>‹#›</a:t>
            </a:fld>
            <a:endParaRPr lang="en-US"/>
          </a:p>
        </p:txBody>
      </p:sp>
    </p:spTree>
    <p:extLst>
      <p:ext uri="{BB962C8B-B14F-4D97-AF65-F5344CB8AC3E}">
        <p14:creationId xmlns:p14="http://schemas.microsoft.com/office/powerpoint/2010/main" val="76440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o-RO" smtClean="0"/>
              <a:t>Clic pentru editare stil titlu</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9C33460-7938-4567-AE0F-0C0C06EF8CD8}"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FB1C1-E18C-42A9-9B70-D23A5A24AFD4}" type="slidenum">
              <a:rPr lang="en-US" smtClean="0"/>
              <a:t>‹#›</a:t>
            </a:fld>
            <a:endParaRPr lang="en-US"/>
          </a:p>
        </p:txBody>
      </p:sp>
    </p:spTree>
    <p:extLst>
      <p:ext uri="{BB962C8B-B14F-4D97-AF65-F5344CB8AC3E}">
        <p14:creationId xmlns:p14="http://schemas.microsoft.com/office/powerpoint/2010/main" val="264764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9C33460-7938-4567-AE0F-0C0C06EF8CD8}"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FB1C1-E18C-42A9-9B70-D23A5A24AFD4}" type="slidenum">
              <a:rPr lang="en-US" smtClean="0"/>
              <a:t>‹#›</a:t>
            </a:fld>
            <a:endParaRPr lang="en-US"/>
          </a:p>
        </p:txBody>
      </p:sp>
    </p:spTree>
    <p:extLst>
      <p:ext uri="{BB962C8B-B14F-4D97-AF65-F5344CB8AC3E}">
        <p14:creationId xmlns:p14="http://schemas.microsoft.com/office/powerpoint/2010/main" val="312368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o-RO" smtClean="0"/>
              <a:t>Clic pentru editare stil titlu</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C33460-7938-4567-AE0F-0C0C06EF8CD8}" type="datetimeFigureOut">
              <a:rPr lang="en-US" smtClean="0"/>
              <a:t>6/18/2018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C7FB1C1-E18C-42A9-9B70-D23A5A24AFD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543263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o-RO" smtClean="0"/>
              <a:t>Clic pentru editare stil titlu</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Date Placeholder 4"/>
          <p:cNvSpPr>
            <a:spLocks noGrp="1"/>
          </p:cNvSpPr>
          <p:nvPr>
            <p:ph type="dt" sz="half" idx="10"/>
          </p:nvPr>
        </p:nvSpPr>
        <p:spPr/>
        <p:txBody>
          <a:bodyPr/>
          <a:lstStyle/>
          <a:p>
            <a:fld id="{79C33460-7938-4567-AE0F-0C0C06EF8CD8}"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FB1C1-E18C-42A9-9B70-D23A5A24AFD4}" type="slidenum">
              <a:rPr lang="en-US" smtClean="0"/>
              <a:t>‹#›</a:t>
            </a:fld>
            <a:endParaRPr lang="en-US"/>
          </a:p>
        </p:txBody>
      </p:sp>
    </p:spTree>
    <p:extLst>
      <p:ext uri="{BB962C8B-B14F-4D97-AF65-F5344CB8AC3E}">
        <p14:creationId xmlns:p14="http://schemas.microsoft.com/office/powerpoint/2010/main" val="90231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o-RO" smtClean="0"/>
              <a:t>Clic pentru editare stil titlu</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6"/>
          <p:cNvSpPr>
            <a:spLocks noGrp="1"/>
          </p:cNvSpPr>
          <p:nvPr>
            <p:ph type="dt" sz="half" idx="10"/>
          </p:nvPr>
        </p:nvSpPr>
        <p:spPr/>
        <p:txBody>
          <a:bodyPr/>
          <a:lstStyle/>
          <a:p>
            <a:fld id="{79C33460-7938-4567-AE0F-0C0C06EF8CD8}" type="datetimeFigureOut">
              <a:rPr lang="en-US" smtClean="0"/>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FB1C1-E18C-42A9-9B70-D23A5A24AFD4}" type="slidenum">
              <a:rPr lang="en-US" smtClean="0"/>
              <a:t>‹#›</a:t>
            </a:fld>
            <a:endParaRPr lang="en-US"/>
          </a:p>
        </p:txBody>
      </p:sp>
    </p:spTree>
    <p:extLst>
      <p:ext uri="{BB962C8B-B14F-4D97-AF65-F5344CB8AC3E}">
        <p14:creationId xmlns:p14="http://schemas.microsoft.com/office/powerpoint/2010/main" val="370054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Date Placeholder 2"/>
          <p:cNvSpPr>
            <a:spLocks noGrp="1"/>
          </p:cNvSpPr>
          <p:nvPr>
            <p:ph type="dt" sz="half" idx="10"/>
          </p:nvPr>
        </p:nvSpPr>
        <p:spPr/>
        <p:txBody>
          <a:bodyPr/>
          <a:lstStyle/>
          <a:p>
            <a:fld id="{79C33460-7938-4567-AE0F-0C0C06EF8CD8}" type="datetimeFigureOut">
              <a:rPr lang="en-US" smtClean="0"/>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FB1C1-E18C-42A9-9B70-D23A5A24AFD4}" type="slidenum">
              <a:rPr lang="en-US" smtClean="0"/>
              <a:t>‹#›</a:t>
            </a:fld>
            <a:endParaRPr lang="en-US"/>
          </a:p>
        </p:txBody>
      </p:sp>
    </p:spTree>
    <p:extLst>
      <p:ext uri="{BB962C8B-B14F-4D97-AF65-F5344CB8AC3E}">
        <p14:creationId xmlns:p14="http://schemas.microsoft.com/office/powerpoint/2010/main" val="73789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33460-7938-4567-AE0F-0C0C06EF8CD8}" type="datetimeFigureOut">
              <a:rPr lang="en-US" smtClean="0"/>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FB1C1-E18C-42A9-9B70-D23A5A24AFD4}" type="slidenum">
              <a:rPr lang="en-US" smtClean="0"/>
              <a:t>‹#›</a:t>
            </a:fld>
            <a:endParaRPr lang="en-US"/>
          </a:p>
        </p:txBody>
      </p:sp>
    </p:spTree>
    <p:extLst>
      <p:ext uri="{BB962C8B-B14F-4D97-AF65-F5344CB8AC3E}">
        <p14:creationId xmlns:p14="http://schemas.microsoft.com/office/powerpoint/2010/main" val="347845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o-RO" smtClean="0"/>
              <a:t>Clic pentru editare stil titlu</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C33460-7938-4567-AE0F-0C0C06EF8CD8}" type="datetimeFigureOut">
              <a:rPr lang="en-US" smtClean="0"/>
              <a:t>6/18/2018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C7FB1C1-E18C-42A9-9B70-D23A5A24AFD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504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o-RO" smtClean="0"/>
              <a:t>Clic pentru editare stil titlu</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C33460-7938-4567-AE0F-0C0C06EF8CD8}" type="datetimeFigureOut">
              <a:rPr lang="en-US" smtClean="0"/>
              <a:t>6/18/2018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C7FB1C1-E18C-42A9-9B70-D23A5A24AFD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573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o-RO" smtClean="0"/>
              <a:t>Clic pentru editare stil titlu</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C33460-7938-4567-AE0F-0C0C06EF8CD8}" type="datetimeFigureOut">
              <a:rPr lang="en-US" smtClean="0"/>
              <a:t>6/18/2018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C7FB1C1-E18C-42A9-9B70-D23A5A24AFD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427185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lstStyle/>
          <a:p>
            <a:r>
              <a:rPr lang="en-US" dirty="0" err="1" smtClean="0">
                <a:latin typeface="Arial Black" panose="020B0A04020102020204" pitchFamily="34" charset="0"/>
              </a:rPr>
              <a:t>Bionited</a:t>
            </a:r>
            <a:endParaRPr lang="en-US" dirty="0">
              <a:latin typeface="Arial Black" panose="020B0A04020102020204" pitchFamily="34" charset="0"/>
            </a:endParaRPr>
          </a:p>
        </p:txBody>
      </p:sp>
      <p:sp>
        <p:nvSpPr>
          <p:cNvPr id="3" name="Subtitlu 2"/>
          <p:cNvSpPr>
            <a:spLocks noGrp="1"/>
          </p:cNvSpPr>
          <p:nvPr>
            <p:ph type="subTitle" idx="1"/>
          </p:nvPr>
        </p:nvSpPr>
        <p:spPr/>
        <p:txBody>
          <a:bodyPr/>
          <a:lstStyle/>
          <a:p>
            <a:r>
              <a:rPr lang="en-US" dirty="0" smtClean="0">
                <a:latin typeface="Arial Black" panose="020B0A04020102020204" pitchFamily="34" charset="0"/>
              </a:rPr>
              <a:t>Erasmus + Project: The future of food packaging?</a:t>
            </a:r>
            <a:endParaRPr lang="en-US" dirty="0">
              <a:latin typeface="Arial Black" panose="020B0A04020102020204" pitchFamily="34" charset="0"/>
            </a:endParaRPr>
          </a:p>
        </p:txBody>
      </p:sp>
      <p:pic>
        <p:nvPicPr>
          <p:cNvPr id="5" name="I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875" y="1932009"/>
            <a:ext cx="4562125" cy="2567388"/>
          </a:xfrm>
          <a:prstGeom prst="rect">
            <a:avLst/>
          </a:prstGeom>
        </p:spPr>
      </p:pic>
      <p:pic>
        <p:nvPicPr>
          <p:cNvPr id="7" name="Imagine 6"/>
          <p:cNvPicPr>
            <a:picLocks noChangeAspect="1"/>
          </p:cNvPicPr>
          <p:nvPr/>
        </p:nvPicPr>
        <p:blipFill rotWithShape="1">
          <a:blip r:embed="rId3" cstate="print">
            <a:extLst>
              <a:ext uri="{28A0092B-C50C-407E-A947-70E740481C1C}">
                <a14:useLocalDpi xmlns:a14="http://schemas.microsoft.com/office/drawing/2010/main" val="0"/>
              </a:ext>
            </a:extLst>
          </a:blip>
          <a:srcRect l="1" t="1791" r="3962"/>
          <a:stretch/>
        </p:blipFill>
        <p:spPr>
          <a:xfrm>
            <a:off x="1304130" y="1047878"/>
            <a:ext cx="3063699" cy="2167825"/>
          </a:xfrm>
          <a:prstGeom prst="rect">
            <a:avLst/>
          </a:prstGeom>
        </p:spPr>
      </p:pic>
    </p:spTree>
    <p:extLst>
      <p:ext uri="{BB962C8B-B14F-4D97-AF65-F5344CB8AC3E}">
        <p14:creationId xmlns:p14="http://schemas.microsoft.com/office/powerpoint/2010/main" val="2109720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371600" y="395785"/>
            <a:ext cx="9601200" cy="5471615"/>
          </a:xfrm>
        </p:spPr>
        <p:txBody>
          <a:bodyPr/>
          <a:lstStyle/>
          <a:p>
            <a:pPr marL="0" indent="0">
              <a:buNone/>
            </a:pPr>
            <a:r>
              <a:rPr lang="ro-RO" dirty="0" err="1">
                <a:latin typeface="Arial Black" panose="020B0A04020102020204" pitchFamily="34" charset="0"/>
              </a:rPr>
              <a:t>Short-term</a:t>
            </a:r>
            <a:r>
              <a:rPr lang="ro-RO" dirty="0">
                <a:latin typeface="Arial Black" panose="020B0A04020102020204" pitchFamily="34" charset="0"/>
              </a:rPr>
              <a:t> plan(The </a:t>
            </a:r>
            <a:r>
              <a:rPr lang="ro-RO" dirty="0" err="1">
                <a:latin typeface="Arial Black" panose="020B0A04020102020204" pitchFamily="34" charset="0"/>
              </a:rPr>
              <a:t>first</a:t>
            </a:r>
            <a:r>
              <a:rPr lang="ro-RO" dirty="0">
                <a:latin typeface="Arial Black" panose="020B0A04020102020204" pitchFamily="34" charset="0"/>
              </a:rPr>
              <a:t> </a:t>
            </a:r>
            <a:r>
              <a:rPr lang="ro-RO" dirty="0" err="1">
                <a:latin typeface="Arial Black" panose="020B0A04020102020204" pitchFamily="34" charset="0"/>
              </a:rPr>
              <a:t>year</a:t>
            </a:r>
            <a:r>
              <a:rPr lang="ro-RO" dirty="0">
                <a:latin typeface="Arial Black" panose="020B0A04020102020204" pitchFamily="34" charset="0"/>
              </a:rPr>
              <a:t>):</a:t>
            </a:r>
            <a:endParaRPr lang="en-US" dirty="0">
              <a:latin typeface="Arial Black" panose="020B0A04020102020204" pitchFamily="34" charset="0"/>
            </a:endParaRPr>
          </a:p>
          <a:p>
            <a:r>
              <a:rPr lang="ro-RO" sz="2400" dirty="0" err="1">
                <a:latin typeface="Baskerville Old Face" panose="02020602080505020303" pitchFamily="18" charset="0"/>
              </a:rPr>
              <a:t>Have</a:t>
            </a:r>
            <a:r>
              <a:rPr lang="ro-RO" sz="2400" dirty="0">
                <a:latin typeface="Baskerville Old Face" panose="02020602080505020303" pitchFamily="18" charset="0"/>
              </a:rPr>
              <a:t> </a:t>
            </a:r>
            <a:r>
              <a:rPr lang="ro-RO" sz="2400" dirty="0" err="1">
                <a:latin typeface="Baskerville Old Face" panose="02020602080505020303" pitchFamily="18" charset="0"/>
              </a:rPr>
              <a:t>our</a:t>
            </a:r>
            <a:r>
              <a:rPr lang="ro-RO" sz="2400" dirty="0">
                <a:latin typeface="Baskerville Old Face" panose="02020602080505020303" pitchFamily="18" charset="0"/>
              </a:rPr>
              <a:t> </a:t>
            </a:r>
            <a:r>
              <a:rPr lang="ro-RO" sz="2400" dirty="0" err="1">
                <a:latin typeface="Baskerville Old Face" panose="02020602080505020303" pitchFamily="18" charset="0"/>
              </a:rPr>
              <a:t>products</a:t>
            </a:r>
            <a:r>
              <a:rPr lang="ro-RO" sz="2400" dirty="0">
                <a:latin typeface="Baskerville Old Face" panose="02020602080505020303" pitchFamily="18" charset="0"/>
              </a:rPr>
              <a:t> </a:t>
            </a:r>
            <a:r>
              <a:rPr lang="ro-RO" sz="2400" dirty="0" err="1">
                <a:latin typeface="Baskerville Old Face" panose="02020602080505020303" pitchFamily="18" charset="0"/>
              </a:rPr>
              <a:t>sell</a:t>
            </a:r>
            <a:r>
              <a:rPr lang="ro-RO" sz="2400" dirty="0">
                <a:latin typeface="Baskerville Old Face" panose="02020602080505020303" pitchFamily="18" charset="0"/>
              </a:rPr>
              <a:t>, </a:t>
            </a:r>
            <a:r>
              <a:rPr lang="ro-RO" sz="2400" dirty="0" err="1">
                <a:latin typeface="Baskerville Old Face" panose="02020602080505020303" pitchFamily="18" charset="0"/>
              </a:rPr>
              <a:t>and</a:t>
            </a:r>
            <a:r>
              <a:rPr lang="ro-RO" sz="2400" dirty="0">
                <a:latin typeface="Baskerville Old Face" panose="02020602080505020303" pitchFamily="18" charset="0"/>
              </a:rPr>
              <a:t> </a:t>
            </a:r>
            <a:r>
              <a:rPr lang="ro-RO" sz="2400" dirty="0" err="1">
                <a:latin typeface="Baskerville Old Face" panose="02020602080505020303" pitchFamily="18" charset="0"/>
              </a:rPr>
              <a:t>possible</a:t>
            </a:r>
            <a:r>
              <a:rPr lang="ro-RO" sz="2400" dirty="0">
                <a:latin typeface="Baskerville Old Face" panose="02020602080505020303" pitchFamily="18" charset="0"/>
              </a:rPr>
              <a:t> </a:t>
            </a:r>
            <a:r>
              <a:rPr lang="ro-RO" sz="2400" dirty="0" err="1">
                <a:latin typeface="Baskerville Old Face" panose="02020602080505020303" pitchFamily="18" charset="0"/>
              </a:rPr>
              <a:t>improve</a:t>
            </a:r>
            <a:r>
              <a:rPr lang="ro-RO" sz="2400" dirty="0">
                <a:latin typeface="Baskerville Old Face" panose="02020602080505020303" pitchFamily="18" charset="0"/>
              </a:rPr>
              <a:t> </a:t>
            </a:r>
            <a:r>
              <a:rPr lang="ro-RO" sz="2400" dirty="0" err="1">
                <a:latin typeface="Baskerville Old Face" panose="02020602080505020303" pitchFamily="18" charset="0"/>
              </a:rPr>
              <a:t>the</a:t>
            </a:r>
            <a:r>
              <a:rPr lang="ro-RO" sz="2400" dirty="0">
                <a:latin typeface="Baskerville Old Face" panose="02020602080505020303" pitchFamily="18" charset="0"/>
              </a:rPr>
              <a:t> design </a:t>
            </a:r>
            <a:r>
              <a:rPr lang="ro-RO" sz="2400" dirty="0" err="1">
                <a:latin typeface="Baskerville Old Face" panose="02020602080505020303" pitchFamily="18" charset="0"/>
              </a:rPr>
              <a:t>if</a:t>
            </a:r>
            <a:r>
              <a:rPr lang="ro-RO" sz="2400" dirty="0">
                <a:latin typeface="Baskerville Old Face" panose="02020602080505020303" pitchFamily="18" charset="0"/>
              </a:rPr>
              <a:t> </a:t>
            </a:r>
            <a:r>
              <a:rPr lang="ro-RO" sz="2400" dirty="0" err="1">
                <a:latin typeface="Baskerville Old Face" panose="02020602080505020303" pitchFamily="18" charset="0"/>
              </a:rPr>
              <a:t>suggested</a:t>
            </a:r>
            <a:r>
              <a:rPr lang="ro-RO" sz="2400" dirty="0">
                <a:latin typeface="Baskerville Old Face" panose="02020602080505020303" pitchFamily="18" charset="0"/>
              </a:rPr>
              <a:t> or </a:t>
            </a:r>
            <a:r>
              <a:rPr lang="ro-RO" sz="2400" dirty="0" err="1">
                <a:latin typeface="Baskerville Old Face" panose="02020602080505020303" pitchFamily="18" charset="0"/>
              </a:rPr>
              <a:t>needed</a:t>
            </a:r>
            <a:r>
              <a:rPr lang="ro-RO" sz="2400" dirty="0">
                <a:latin typeface="Baskerville Old Face" panose="02020602080505020303" pitchFamily="18" charset="0"/>
              </a:rPr>
              <a:t>.</a:t>
            </a:r>
            <a:endParaRPr lang="en-US" sz="2400" dirty="0">
              <a:latin typeface="Baskerville Old Face" panose="02020602080505020303" pitchFamily="18" charset="0"/>
            </a:endParaRPr>
          </a:p>
          <a:p>
            <a:pPr marL="0" indent="0">
              <a:buNone/>
            </a:pPr>
            <a:r>
              <a:rPr lang="ro-RO" dirty="0" err="1">
                <a:latin typeface="Arial Black" panose="020B0A04020102020204" pitchFamily="34" charset="0"/>
              </a:rPr>
              <a:t>Long-term</a:t>
            </a:r>
            <a:r>
              <a:rPr lang="ro-RO" dirty="0">
                <a:latin typeface="Arial Black" panose="020B0A04020102020204" pitchFamily="34" charset="0"/>
              </a:rPr>
              <a:t> plan(The </a:t>
            </a:r>
            <a:r>
              <a:rPr lang="ro-RO" dirty="0" err="1">
                <a:latin typeface="Arial Black" panose="020B0A04020102020204" pitchFamily="34" charset="0"/>
              </a:rPr>
              <a:t>first</a:t>
            </a:r>
            <a:r>
              <a:rPr lang="ro-RO" dirty="0">
                <a:latin typeface="Arial Black" panose="020B0A04020102020204" pitchFamily="34" charset="0"/>
              </a:rPr>
              <a:t> 2 </a:t>
            </a:r>
            <a:r>
              <a:rPr lang="ro-RO" dirty="0" err="1">
                <a:latin typeface="Arial Black" panose="020B0A04020102020204" pitchFamily="34" charset="0"/>
              </a:rPr>
              <a:t>years</a:t>
            </a:r>
            <a:r>
              <a:rPr lang="ro-RO" dirty="0">
                <a:latin typeface="Arial Black" panose="020B0A04020102020204" pitchFamily="34" charset="0"/>
              </a:rPr>
              <a:t>):</a:t>
            </a:r>
            <a:endParaRPr lang="en-US" dirty="0">
              <a:latin typeface="Arial Black" panose="020B0A04020102020204" pitchFamily="34" charset="0"/>
            </a:endParaRPr>
          </a:p>
          <a:p>
            <a:r>
              <a:rPr lang="ro-RO" sz="2400" dirty="0" err="1">
                <a:latin typeface="Baskerville Old Face" panose="02020602080505020303" pitchFamily="18" charset="0"/>
              </a:rPr>
              <a:t>Branch</a:t>
            </a:r>
            <a:r>
              <a:rPr lang="ro-RO" sz="2400" dirty="0">
                <a:latin typeface="Baskerville Old Face" panose="02020602080505020303" pitchFamily="18" charset="0"/>
              </a:rPr>
              <a:t> out </a:t>
            </a:r>
            <a:r>
              <a:rPr lang="ro-RO" sz="2400" dirty="0" err="1">
                <a:latin typeface="Baskerville Old Face" panose="02020602080505020303" pitchFamily="18" charset="0"/>
              </a:rPr>
              <a:t>into</a:t>
            </a:r>
            <a:r>
              <a:rPr lang="ro-RO" sz="2400" dirty="0">
                <a:latin typeface="Baskerville Old Face" panose="02020602080505020303" pitchFamily="18" charset="0"/>
              </a:rPr>
              <a:t> </a:t>
            </a:r>
            <a:r>
              <a:rPr lang="ro-RO" sz="2400" dirty="0" err="1">
                <a:latin typeface="Baskerville Old Face" panose="02020602080505020303" pitchFamily="18" charset="0"/>
              </a:rPr>
              <a:t>different</a:t>
            </a:r>
            <a:r>
              <a:rPr lang="ro-RO" sz="2400" dirty="0">
                <a:latin typeface="Baskerville Old Face" panose="02020602080505020303" pitchFamily="18" charset="0"/>
              </a:rPr>
              <a:t> </a:t>
            </a:r>
            <a:r>
              <a:rPr lang="ro-RO" sz="2400" dirty="0" err="1">
                <a:latin typeface="Baskerville Old Face" panose="02020602080505020303" pitchFamily="18" charset="0"/>
              </a:rPr>
              <a:t>food</a:t>
            </a:r>
            <a:r>
              <a:rPr lang="ro-RO" sz="2400" dirty="0">
                <a:latin typeface="Baskerville Old Face" panose="02020602080505020303" pitchFamily="18" charset="0"/>
              </a:rPr>
              <a:t> </a:t>
            </a:r>
            <a:r>
              <a:rPr lang="ro-RO" sz="2400" dirty="0" err="1">
                <a:latin typeface="Baskerville Old Face" panose="02020602080505020303" pitchFamily="18" charset="0"/>
              </a:rPr>
              <a:t>markets</a:t>
            </a:r>
            <a:r>
              <a:rPr lang="ro-RO" sz="2400" dirty="0">
                <a:latin typeface="Baskerville Old Face" panose="02020602080505020303" pitchFamily="18" charset="0"/>
              </a:rPr>
              <a:t> </a:t>
            </a:r>
            <a:r>
              <a:rPr lang="ro-RO" sz="2400" dirty="0" err="1">
                <a:latin typeface="Baskerville Old Face" panose="02020602080505020303" pitchFamily="18" charset="0"/>
              </a:rPr>
              <a:t>to</a:t>
            </a:r>
            <a:r>
              <a:rPr lang="ro-RO" sz="2400" dirty="0">
                <a:latin typeface="Baskerville Old Face" panose="02020602080505020303" pitchFamily="18" charset="0"/>
              </a:rPr>
              <a:t> </a:t>
            </a:r>
            <a:r>
              <a:rPr lang="ro-RO" sz="2400" dirty="0" err="1">
                <a:latin typeface="Baskerville Old Face" panose="02020602080505020303" pitchFamily="18" charset="0"/>
              </a:rPr>
              <a:t>expand</a:t>
            </a:r>
            <a:r>
              <a:rPr lang="ro-RO" sz="2400" dirty="0">
                <a:latin typeface="Baskerville Old Face" panose="02020602080505020303" pitchFamily="18" charset="0"/>
              </a:rPr>
              <a:t> </a:t>
            </a:r>
            <a:r>
              <a:rPr lang="ro-RO" sz="2400" dirty="0" err="1">
                <a:latin typeface="Baskerville Old Face" panose="02020602080505020303" pitchFamily="18" charset="0"/>
              </a:rPr>
              <a:t>the</a:t>
            </a:r>
            <a:r>
              <a:rPr lang="ro-RO" sz="2400" dirty="0">
                <a:latin typeface="Baskerville Old Face" panose="02020602080505020303" pitchFamily="18" charset="0"/>
              </a:rPr>
              <a:t> </a:t>
            </a:r>
            <a:r>
              <a:rPr lang="ro-RO" sz="2400" dirty="0" err="1">
                <a:latin typeface="Baskerville Old Face" panose="02020602080505020303" pitchFamily="18" charset="0"/>
              </a:rPr>
              <a:t>customer</a:t>
            </a:r>
            <a:r>
              <a:rPr lang="ro-RO" sz="2400" dirty="0">
                <a:latin typeface="Baskerville Old Face" panose="02020602080505020303" pitchFamily="18" charset="0"/>
              </a:rPr>
              <a:t> </a:t>
            </a:r>
            <a:r>
              <a:rPr lang="ro-RO" sz="2400" dirty="0" err="1">
                <a:latin typeface="Baskerville Old Face" panose="02020602080505020303" pitchFamily="18" charset="0"/>
              </a:rPr>
              <a:t>base</a:t>
            </a:r>
            <a:r>
              <a:rPr lang="ro-RO" sz="2400" dirty="0">
                <a:latin typeface="Baskerville Old Face" panose="02020602080505020303" pitchFamily="18" charset="0"/>
              </a:rPr>
              <a:t>.</a:t>
            </a:r>
            <a:endParaRPr lang="en-US" sz="2400" dirty="0">
              <a:latin typeface="Baskerville Old Face" panose="02020602080505020303" pitchFamily="18" charset="0"/>
            </a:endParaRPr>
          </a:p>
          <a:p>
            <a:pPr marL="0" indent="0">
              <a:buNone/>
            </a:pPr>
            <a:r>
              <a:rPr lang="ro-RO" dirty="0"/>
              <a:t> </a:t>
            </a:r>
            <a:endParaRPr lang="en-US" dirty="0"/>
          </a:p>
          <a:p>
            <a:pPr marL="0" indent="0">
              <a:buNone/>
            </a:pPr>
            <a:r>
              <a:rPr lang="ro-RO" sz="2400" dirty="0">
                <a:latin typeface="Arial Black" panose="020B0A04020102020204" pitchFamily="34" charset="0"/>
              </a:rPr>
              <a:t>Plan B:</a:t>
            </a:r>
            <a:endParaRPr lang="en-US" sz="2400" dirty="0">
              <a:latin typeface="Arial Black" panose="020B0A04020102020204" pitchFamily="34" charset="0"/>
            </a:endParaRPr>
          </a:p>
          <a:p>
            <a:pPr lvl="0"/>
            <a:r>
              <a:rPr lang="ro-RO" sz="2400" dirty="0" err="1">
                <a:latin typeface="Baskerville Old Face" panose="02020602080505020303" pitchFamily="18" charset="0"/>
              </a:rPr>
              <a:t>We’ve</a:t>
            </a:r>
            <a:r>
              <a:rPr lang="ro-RO" sz="2400" dirty="0">
                <a:latin typeface="Baskerville Old Face" panose="02020602080505020303" pitchFamily="18" charset="0"/>
              </a:rPr>
              <a:t> </a:t>
            </a:r>
            <a:r>
              <a:rPr lang="ro-RO" sz="2400" dirty="0" err="1">
                <a:latin typeface="Baskerville Old Face" panose="02020602080505020303" pitchFamily="18" charset="0"/>
              </a:rPr>
              <a:t>already</a:t>
            </a:r>
            <a:r>
              <a:rPr lang="ro-RO" sz="2400" dirty="0">
                <a:latin typeface="Baskerville Old Face" panose="02020602080505020303" pitchFamily="18" charset="0"/>
              </a:rPr>
              <a:t> </a:t>
            </a:r>
            <a:r>
              <a:rPr lang="ro-RO" sz="2400" dirty="0" err="1">
                <a:latin typeface="Baskerville Old Face" panose="02020602080505020303" pitchFamily="18" charset="0"/>
              </a:rPr>
              <a:t>changed</a:t>
            </a:r>
            <a:r>
              <a:rPr lang="ro-RO" sz="2400" dirty="0">
                <a:latin typeface="Baskerville Old Face" panose="02020602080505020303" pitchFamily="18" charset="0"/>
              </a:rPr>
              <a:t> </a:t>
            </a:r>
            <a:r>
              <a:rPr lang="ro-RO" sz="2400" dirty="0" err="1">
                <a:latin typeface="Baskerville Old Face" panose="02020602080505020303" pitchFamily="18" charset="0"/>
              </a:rPr>
              <a:t>our</a:t>
            </a:r>
            <a:r>
              <a:rPr lang="ro-RO" sz="2400" dirty="0">
                <a:latin typeface="Baskerville Old Face" panose="02020602080505020303" pitchFamily="18" charset="0"/>
              </a:rPr>
              <a:t> </a:t>
            </a:r>
            <a:r>
              <a:rPr lang="ro-RO" sz="2400" dirty="0" err="1">
                <a:latin typeface="Baskerville Old Face" panose="02020602080505020303" pitchFamily="18" charset="0"/>
              </a:rPr>
              <a:t>products</a:t>
            </a:r>
            <a:r>
              <a:rPr lang="ro-RO" sz="2400" dirty="0">
                <a:latin typeface="Baskerville Old Face" panose="02020602080505020303" pitchFamily="18" charset="0"/>
              </a:rPr>
              <a:t> </a:t>
            </a:r>
            <a:r>
              <a:rPr lang="ro-RO" sz="2400" dirty="0" err="1">
                <a:latin typeface="Baskerville Old Face" panose="02020602080505020303" pitchFamily="18" charset="0"/>
              </a:rPr>
              <a:t>so</a:t>
            </a:r>
            <a:r>
              <a:rPr lang="ro-RO" sz="2400" dirty="0">
                <a:latin typeface="Baskerville Old Face" panose="02020602080505020303" pitchFamily="18" charset="0"/>
              </a:rPr>
              <a:t> </a:t>
            </a:r>
            <a:r>
              <a:rPr lang="ro-RO" sz="2400" dirty="0" err="1">
                <a:latin typeface="Baskerville Old Face" panose="02020602080505020303" pitchFamily="18" charset="0"/>
              </a:rPr>
              <a:t>we</a:t>
            </a:r>
            <a:r>
              <a:rPr lang="ro-RO" sz="2400" dirty="0">
                <a:latin typeface="Baskerville Old Face" panose="02020602080505020303" pitchFamily="18" charset="0"/>
              </a:rPr>
              <a:t> </a:t>
            </a:r>
            <a:r>
              <a:rPr lang="ro-RO" sz="2400" dirty="0" err="1">
                <a:latin typeface="Baskerville Old Face" panose="02020602080505020303" pitchFamily="18" charset="0"/>
              </a:rPr>
              <a:t>would</a:t>
            </a:r>
            <a:r>
              <a:rPr lang="ro-RO" sz="2400" dirty="0">
                <a:latin typeface="Baskerville Old Face" panose="02020602080505020303" pitchFamily="18" charset="0"/>
              </a:rPr>
              <a:t> </a:t>
            </a:r>
            <a:r>
              <a:rPr lang="ro-RO" sz="2400" dirty="0" err="1">
                <a:latin typeface="Baskerville Old Face" panose="02020602080505020303" pitchFamily="18" charset="0"/>
              </a:rPr>
              <a:t>be</a:t>
            </a:r>
            <a:r>
              <a:rPr lang="ro-RO" sz="2400" dirty="0">
                <a:latin typeface="Baskerville Old Face" panose="02020602080505020303" pitchFamily="18" charset="0"/>
              </a:rPr>
              <a:t> </a:t>
            </a:r>
            <a:r>
              <a:rPr lang="ro-RO" sz="2400" dirty="0" err="1">
                <a:latin typeface="Baskerville Old Face" panose="02020602080505020303" pitchFamily="18" charset="0"/>
              </a:rPr>
              <a:t>able</a:t>
            </a:r>
            <a:r>
              <a:rPr lang="ro-RO" sz="2400" dirty="0">
                <a:latin typeface="Baskerville Old Face" panose="02020602080505020303" pitchFamily="18" charset="0"/>
              </a:rPr>
              <a:t> </a:t>
            </a:r>
            <a:r>
              <a:rPr lang="ro-RO" sz="2400" dirty="0" err="1">
                <a:latin typeface="Baskerville Old Face" panose="02020602080505020303" pitchFamily="18" charset="0"/>
              </a:rPr>
              <a:t>to</a:t>
            </a:r>
            <a:r>
              <a:rPr lang="ro-RO" sz="2400" dirty="0">
                <a:latin typeface="Baskerville Old Face" panose="02020602080505020303" pitchFamily="18" charset="0"/>
              </a:rPr>
              <a:t> </a:t>
            </a:r>
            <a:r>
              <a:rPr lang="ro-RO" sz="2400" dirty="0" err="1">
                <a:latin typeface="Baskerville Old Face" panose="02020602080505020303" pitchFamily="18" charset="0"/>
              </a:rPr>
              <a:t>adapt</a:t>
            </a:r>
            <a:r>
              <a:rPr lang="ro-RO" sz="2400" dirty="0">
                <a:latin typeface="Baskerville Old Face" panose="02020602080505020303" pitchFamily="18" charset="0"/>
              </a:rPr>
              <a:t> </a:t>
            </a:r>
            <a:r>
              <a:rPr lang="ro-RO" sz="2400" dirty="0" err="1">
                <a:latin typeface="Baskerville Old Face" panose="02020602080505020303" pitchFamily="18" charset="0"/>
              </a:rPr>
              <a:t>and</a:t>
            </a:r>
            <a:r>
              <a:rPr lang="ro-RO" sz="2400" dirty="0">
                <a:latin typeface="Baskerville Old Face" panose="02020602080505020303" pitchFamily="18" charset="0"/>
              </a:rPr>
              <a:t> alter </a:t>
            </a:r>
            <a:r>
              <a:rPr lang="ro-RO" sz="2400" dirty="0" err="1">
                <a:latin typeface="Baskerville Old Face" panose="02020602080505020303" pitchFamily="18" charset="0"/>
              </a:rPr>
              <a:t>our</a:t>
            </a:r>
            <a:r>
              <a:rPr lang="ro-RO" sz="2400" dirty="0">
                <a:latin typeface="Baskerville Old Face" panose="02020602080505020303" pitchFamily="18" charset="0"/>
              </a:rPr>
              <a:t> product </a:t>
            </a:r>
            <a:r>
              <a:rPr lang="ro-RO" sz="2400" dirty="0" err="1">
                <a:latin typeface="Baskerville Old Face" panose="02020602080505020303" pitchFamily="18" charset="0"/>
              </a:rPr>
              <a:t>to</a:t>
            </a:r>
            <a:r>
              <a:rPr lang="ro-RO" sz="2400" dirty="0">
                <a:latin typeface="Baskerville Old Face" panose="02020602080505020303" pitchFamily="18" charset="0"/>
              </a:rPr>
              <a:t> suit </a:t>
            </a:r>
            <a:r>
              <a:rPr lang="ro-RO" sz="2400" dirty="0" err="1">
                <a:latin typeface="Baskerville Old Face" panose="02020602080505020303" pitchFamily="18" charset="0"/>
              </a:rPr>
              <a:t>the</a:t>
            </a:r>
            <a:r>
              <a:rPr lang="ro-RO" sz="2400" dirty="0">
                <a:latin typeface="Baskerville Old Face" panose="02020602080505020303" pitchFamily="18" charset="0"/>
              </a:rPr>
              <a:t> </a:t>
            </a:r>
            <a:r>
              <a:rPr lang="ro-RO" sz="2400" dirty="0" err="1">
                <a:latin typeface="Baskerville Old Face" panose="02020602080505020303" pitchFamily="18" charset="0"/>
              </a:rPr>
              <a:t>situation</a:t>
            </a:r>
            <a:r>
              <a:rPr lang="ro-RO" sz="2400" dirty="0">
                <a:latin typeface="Baskerville Old Face" panose="02020602080505020303" pitchFamily="18" charset="0"/>
              </a:rPr>
              <a:t>.</a:t>
            </a:r>
            <a:endParaRPr lang="en-US" sz="2400" dirty="0">
              <a:latin typeface="Baskerville Old Face" panose="02020602080505020303" pitchFamily="18" charset="0"/>
            </a:endParaRPr>
          </a:p>
          <a:p>
            <a:pPr lvl="0"/>
            <a:r>
              <a:rPr lang="ro-RO" sz="2400" dirty="0" err="1">
                <a:latin typeface="Baskerville Old Face" panose="02020602080505020303" pitchFamily="18" charset="0"/>
              </a:rPr>
              <a:t>We</a:t>
            </a:r>
            <a:r>
              <a:rPr lang="ro-RO" sz="2400" dirty="0">
                <a:latin typeface="Baskerville Old Face" panose="02020602080505020303" pitchFamily="18" charset="0"/>
              </a:rPr>
              <a:t> </a:t>
            </a:r>
            <a:r>
              <a:rPr lang="ro-RO" sz="2400" dirty="0" err="1">
                <a:latin typeface="Baskerville Old Face" panose="02020602080505020303" pitchFamily="18" charset="0"/>
              </a:rPr>
              <a:t>could</a:t>
            </a:r>
            <a:r>
              <a:rPr lang="ro-RO" sz="2400" dirty="0">
                <a:latin typeface="Baskerville Old Face" panose="02020602080505020303" pitchFamily="18" charset="0"/>
              </a:rPr>
              <a:t> </a:t>
            </a:r>
            <a:r>
              <a:rPr lang="ro-RO" sz="2400" dirty="0" err="1">
                <a:latin typeface="Baskerville Old Face" panose="02020602080505020303" pitchFamily="18" charset="0"/>
              </a:rPr>
              <a:t>possible</a:t>
            </a:r>
            <a:r>
              <a:rPr lang="ro-RO" sz="2400" dirty="0">
                <a:latin typeface="Baskerville Old Face" panose="02020602080505020303" pitchFamily="18" charset="0"/>
              </a:rPr>
              <a:t> alter </a:t>
            </a:r>
            <a:r>
              <a:rPr lang="ro-RO" sz="2400" dirty="0" err="1">
                <a:latin typeface="Baskerville Old Face" panose="02020602080505020303" pitchFamily="18" charset="0"/>
              </a:rPr>
              <a:t>the</a:t>
            </a:r>
            <a:r>
              <a:rPr lang="ro-RO" sz="2400" dirty="0">
                <a:latin typeface="Baskerville Old Face" panose="02020602080505020303" pitchFamily="18" charset="0"/>
              </a:rPr>
              <a:t> design or </a:t>
            </a:r>
            <a:r>
              <a:rPr lang="ro-RO" sz="2400" dirty="0" err="1">
                <a:latin typeface="Baskerville Old Face" panose="02020602080505020303" pitchFamily="18" charset="0"/>
              </a:rPr>
              <a:t>change</a:t>
            </a:r>
            <a:r>
              <a:rPr lang="ro-RO" sz="2400" dirty="0">
                <a:latin typeface="Baskerville Old Face" panose="02020602080505020303" pitchFamily="18" charset="0"/>
              </a:rPr>
              <a:t> </a:t>
            </a:r>
            <a:r>
              <a:rPr lang="ro-RO" sz="2400" dirty="0" err="1">
                <a:latin typeface="Baskerville Old Face" panose="02020602080505020303" pitchFamily="18" charset="0"/>
              </a:rPr>
              <a:t>the</a:t>
            </a:r>
            <a:r>
              <a:rPr lang="ro-RO" sz="2400" dirty="0">
                <a:latin typeface="Baskerville Old Face" panose="02020602080505020303" pitchFamily="18" charset="0"/>
              </a:rPr>
              <a:t> product c</a:t>
            </a:r>
            <a:r>
              <a:rPr lang="en-US" sz="2400" dirty="0" err="1">
                <a:latin typeface="Baskerville Old Face" panose="02020602080505020303" pitchFamily="18" charset="0"/>
              </a:rPr>
              <a:t>ompletely</a:t>
            </a:r>
            <a:r>
              <a:rPr lang="en-US" sz="2400" dirty="0">
                <a:latin typeface="Baskerville Old Face" panose="02020602080505020303" pitchFamily="18" charset="0"/>
              </a:rPr>
              <a:t> depending on the severity of the failure. </a:t>
            </a:r>
          </a:p>
          <a:p>
            <a:endParaRPr lang="en-US" dirty="0"/>
          </a:p>
        </p:txBody>
      </p:sp>
    </p:spTree>
    <p:extLst>
      <p:ext uri="{BB962C8B-B14F-4D97-AF65-F5344CB8AC3E}">
        <p14:creationId xmlns:p14="http://schemas.microsoft.com/office/powerpoint/2010/main" val="2465688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ubstituent conținut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6670" y="341195"/>
            <a:ext cx="4733187" cy="5862725"/>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pic>
        <p:nvPicPr>
          <p:cNvPr id="13" name="I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401" y="339060"/>
            <a:ext cx="5163760" cy="5864860"/>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9160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371600" y="163773"/>
            <a:ext cx="9601200" cy="5703627"/>
          </a:xfrm>
        </p:spPr>
        <p:txBody>
          <a:bodyPr numCol="2"/>
          <a:lstStyle/>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pPr marL="0" indent="0">
              <a:buNone/>
            </a:pPr>
            <a:endParaRPr lang="en-US" b="1" dirty="0" smtClean="0"/>
          </a:p>
          <a:p>
            <a:endParaRPr lang="en-US" dirty="0"/>
          </a:p>
        </p:txBody>
      </p:sp>
      <p:pic>
        <p:nvPicPr>
          <p:cNvPr id="6" name="I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561" y="238491"/>
            <a:ext cx="4908671" cy="6358658"/>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pic>
        <p:nvPicPr>
          <p:cNvPr id="8" name="I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706" y="267002"/>
            <a:ext cx="4918494" cy="6330147"/>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710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ubstituent conținut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3260" y="163773"/>
            <a:ext cx="5184836" cy="6114196"/>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pic>
        <p:nvPicPr>
          <p:cNvPr id="9" name="I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721" y="163773"/>
            <a:ext cx="5108891" cy="6020011"/>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7407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ubstituent conținut 6"/>
          <p:cNvPicPr>
            <a:picLocks noGrp="1" noChangeAspect="1"/>
          </p:cNvPicPr>
          <p:nvPr>
            <p:ph idx="1"/>
          </p:nvPr>
        </p:nvPicPr>
        <p:blipFill rotWithShape="1">
          <a:blip r:embed="rId2">
            <a:extLst>
              <a:ext uri="{28A0092B-C50C-407E-A947-70E740481C1C}">
                <a14:useLocalDpi xmlns:a14="http://schemas.microsoft.com/office/drawing/2010/main" val="0"/>
              </a:ext>
            </a:extLst>
          </a:blip>
          <a:srcRect r="-598" b="28487"/>
          <a:stretch/>
        </p:blipFill>
        <p:spPr>
          <a:xfrm>
            <a:off x="1199831" y="490726"/>
            <a:ext cx="4423047" cy="5438633"/>
          </a:xfrm>
          <a:prstGeom prst="rect">
            <a:avLst/>
          </a:prstGeom>
          <a:ln>
            <a:noFill/>
          </a:ln>
          <a:effectLst>
            <a:outerShdw blurRad="190500" algn="tl" rotWithShape="0">
              <a:srgbClr val="000000">
                <a:alpha val="70000"/>
              </a:srgbClr>
            </a:outerShdw>
          </a:effectLst>
        </p:spPr>
      </p:pic>
      <p:pic>
        <p:nvPicPr>
          <p:cNvPr id="8" name="Imagine 7"/>
          <p:cNvPicPr>
            <a:picLocks noChangeAspect="1"/>
          </p:cNvPicPr>
          <p:nvPr/>
        </p:nvPicPr>
        <p:blipFill rotWithShape="1">
          <a:blip r:embed="rId3">
            <a:extLst>
              <a:ext uri="{28A0092B-C50C-407E-A947-70E740481C1C}">
                <a14:useLocalDpi xmlns:a14="http://schemas.microsoft.com/office/drawing/2010/main" val="0"/>
              </a:ext>
            </a:extLst>
          </a:blip>
          <a:srcRect l="-1" t="20697" r="-26"/>
          <a:stretch/>
        </p:blipFill>
        <p:spPr>
          <a:xfrm>
            <a:off x="7233314" y="490726"/>
            <a:ext cx="4148920" cy="54386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57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113" y="640901"/>
            <a:ext cx="5227636" cy="5227636"/>
          </a:xfrm>
          <a:prstGeom prst="rect">
            <a:avLst/>
          </a:prstGeom>
          <a:ln>
            <a:noFill/>
          </a:ln>
          <a:effectLst>
            <a:outerShdw blurRad="190500" algn="tl" rotWithShape="0">
              <a:srgbClr val="000000">
                <a:alpha val="70000"/>
              </a:srgbClr>
            </a:outerShdw>
          </a:effectLst>
        </p:spPr>
      </p:pic>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248" y="640901"/>
            <a:ext cx="5227636" cy="52276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9410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772" b="45963"/>
          <a:stretch/>
        </p:blipFill>
        <p:spPr>
          <a:xfrm>
            <a:off x="4778560" y="210124"/>
            <a:ext cx="3214062" cy="6477279"/>
          </a:xfrm>
          <a:prstGeom prst="rect">
            <a:avLst/>
          </a:prstGeom>
          <a:ln w="88900" cap="sq" cmpd="thickThin">
            <a:solidFill>
              <a:srgbClr val="000000"/>
            </a:solidFill>
            <a:prstDash val="solid"/>
            <a:miter lim="800000"/>
          </a:ln>
          <a:effectLst>
            <a:innerShdw blurRad="76200">
              <a:srgbClr val="000000"/>
            </a:innerShdw>
          </a:effectLst>
        </p:spPr>
      </p:pic>
      <p:pic>
        <p:nvPicPr>
          <p:cNvPr id="5" name="Imagine 4"/>
          <p:cNvPicPr>
            <a:picLocks noChangeAspect="1"/>
          </p:cNvPicPr>
          <p:nvPr/>
        </p:nvPicPr>
        <p:blipFill rotWithShape="1">
          <a:blip r:embed="rId3" cstate="print">
            <a:extLst>
              <a:ext uri="{28A0092B-C50C-407E-A947-70E740481C1C}">
                <a14:useLocalDpi xmlns:a14="http://schemas.microsoft.com/office/drawing/2010/main" val="0"/>
              </a:ext>
            </a:extLst>
          </a:blip>
          <a:srcRect t="53732" r="-766"/>
          <a:stretch/>
        </p:blipFill>
        <p:spPr>
          <a:xfrm>
            <a:off x="8270947" y="210124"/>
            <a:ext cx="3466128" cy="6513379"/>
          </a:xfrm>
          <a:prstGeom prst="rect">
            <a:avLst/>
          </a:prstGeom>
          <a:ln w="88900" cap="sq" cmpd="thickThin">
            <a:solidFill>
              <a:srgbClr val="000000"/>
            </a:solidFill>
            <a:prstDash val="solid"/>
            <a:miter lim="800000"/>
          </a:ln>
          <a:effectLst>
            <a:innerShdw blurRad="76200">
              <a:srgbClr val="000000"/>
            </a:innerShdw>
          </a:effectLst>
        </p:spPr>
      </p:pic>
      <p:sp>
        <p:nvSpPr>
          <p:cNvPr id="7" name="Dreptunghi 6"/>
          <p:cNvSpPr/>
          <p:nvPr/>
        </p:nvSpPr>
        <p:spPr>
          <a:xfrm>
            <a:off x="868686" y="2407776"/>
            <a:ext cx="3770712" cy="923330"/>
          </a:xfrm>
          <a:prstGeom prst="rect">
            <a:avLst/>
          </a:prstGeom>
          <a:noFill/>
        </p:spPr>
        <p:txBody>
          <a:bodyPr wrap="none" lIns="91440" tIns="45720" rIns="91440" bIns="45720">
            <a:prstTxWarp prst="textWave4">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rPr>
              <a:t>Infographics</a:t>
            </a:r>
            <a:endParaRPr lang="ro-RO" sz="5400" b="1" dirty="0">
              <a:ln/>
              <a:solidFill>
                <a:schemeClr val="accent3"/>
              </a:solidFill>
            </a:endParaRPr>
          </a:p>
        </p:txBody>
      </p:sp>
    </p:spTree>
    <p:extLst>
      <p:ext uri="{BB962C8B-B14F-4D97-AF65-F5344CB8AC3E}">
        <p14:creationId xmlns:p14="http://schemas.microsoft.com/office/powerpoint/2010/main" val="18144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rotWithShape="1">
          <a:blip r:embed="rId2">
            <a:extLst>
              <a:ext uri="{28A0092B-C50C-407E-A947-70E740481C1C}">
                <a14:useLocalDpi xmlns:a14="http://schemas.microsoft.com/office/drawing/2010/main" val="0"/>
              </a:ext>
            </a:extLst>
          </a:blip>
          <a:srcRect l="5166" t="6107" r="7975" b="1143"/>
          <a:stretch/>
        </p:blipFill>
        <p:spPr>
          <a:xfrm rot="16200000">
            <a:off x="6863396" y="-592834"/>
            <a:ext cx="4115382" cy="58594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Imagine 4"/>
          <p:cNvPicPr>
            <a:picLocks noChangeAspect="1"/>
          </p:cNvPicPr>
          <p:nvPr/>
        </p:nvPicPr>
        <p:blipFill rotWithShape="1">
          <a:blip r:embed="rId3">
            <a:extLst>
              <a:ext uri="{28A0092B-C50C-407E-A947-70E740481C1C}">
                <a14:useLocalDpi xmlns:a14="http://schemas.microsoft.com/office/drawing/2010/main" val="0"/>
              </a:ext>
            </a:extLst>
          </a:blip>
          <a:srcRect l="4586" t="-1" r="5187" b="-201"/>
          <a:stretch/>
        </p:blipFill>
        <p:spPr>
          <a:xfrm rot="16200000">
            <a:off x="2176144" y="1780361"/>
            <a:ext cx="3890162" cy="57601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6847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1590" y="161768"/>
            <a:ext cx="4090562" cy="3067922"/>
          </a:xfrm>
          <a:prstGeom prst="rect">
            <a:avLst/>
          </a:prstGeom>
          <a:ln>
            <a:noFill/>
          </a:ln>
          <a:effectLst>
            <a:outerShdw blurRad="190500" algn="tl" rotWithShape="0">
              <a:srgbClr val="000000">
                <a:alpha val="70000"/>
              </a:srgbClr>
            </a:outerShdw>
          </a:effectLst>
        </p:spPr>
      </p:pic>
      <p:pic>
        <p:nvPicPr>
          <p:cNvPr id="5" name="I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3876" y="3510881"/>
            <a:ext cx="3725844" cy="2794383"/>
          </a:xfrm>
          <a:prstGeom prst="rect">
            <a:avLst/>
          </a:prstGeom>
          <a:ln>
            <a:noFill/>
          </a:ln>
          <a:effectLst>
            <a:outerShdw blurRad="190500" algn="tl" rotWithShape="0">
              <a:srgbClr val="000000">
                <a:alpha val="70000"/>
              </a:srgbClr>
            </a:outerShdw>
          </a:effectLst>
        </p:spPr>
      </p:pic>
      <p:pic>
        <p:nvPicPr>
          <p:cNvPr id="8" name="Imagine 7"/>
          <p:cNvPicPr>
            <a:picLocks noChangeAspect="1"/>
          </p:cNvPicPr>
          <p:nvPr/>
        </p:nvPicPr>
        <p:blipFill rotWithShape="1">
          <a:blip r:embed="rId4" cstate="print">
            <a:duotone>
              <a:prstClr val="black"/>
              <a:schemeClr val="tx1">
                <a:lumMod val="65000"/>
                <a:lumOff val="35000"/>
                <a:tint val="45000"/>
                <a:satMod val="400000"/>
              </a:schemeClr>
            </a:duotone>
            <a:extLst>
              <a:ext uri="{28A0092B-C50C-407E-A947-70E740481C1C}">
                <a14:useLocalDpi xmlns:a14="http://schemas.microsoft.com/office/drawing/2010/main" val="0"/>
              </a:ext>
            </a:extLst>
          </a:blip>
          <a:srcRect t="18773" r="1179"/>
          <a:stretch/>
        </p:blipFill>
        <p:spPr>
          <a:xfrm>
            <a:off x="5323416" y="477670"/>
            <a:ext cx="3430529" cy="2114811"/>
          </a:xfrm>
          <a:prstGeom prst="rect">
            <a:avLst/>
          </a:prstGeom>
        </p:spPr>
      </p:pic>
      <p:pic>
        <p:nvPicPr>
          <p:cNvPr id="6" name="Imagine 5"/>
          <p:cNvPicPr>
            <a:picLocks noChangeAspect="1"/>
          </p:cNvPicPr>
          <p:nvPr/>
        </p:nvPicPr>
        <p:blipFill rotWithShape="1">
          <a:blip r:embed="rId5" cstate="print">
            <a:extLst>
              <a:ext uri="{28A0092B-C50C-407E-A947-70E740481C1C}">
                <a14:useLocalDpi xmlns:a14="http://schemas.microsoft.com/office/drawing/2010/main" val="0"/>
              </a:ext>
            </a:extLst>
          </a:blip>
          <a:srcRect r="8069" b="8645"/>
          <a:stretch/>
        </p:blipFill>
        <p:spPr>
          <a:xfrm>
            <a:off x="8419775" y="1137000"/>
            <a:ext cx="3649396" cy="2719894"/>
          </a:xfrm>
          <a:prstGeom prst="rect">
            <a:avLst/>
          </a:prstGeom>
          <a:ln>
            <a:noFill/>
          </a:ln>
          <a:effectLst>
            <a:outerShdw blurRad="190500" algn="tl" rotWithShape="0">
              <a:srgbClr val="000000">
                <a:alpha val="70000"/>
              </a:srgbClr>
            </a:outerShdw>
          </a:effectLst>
        </p:spPr>
      </p:pic>
      <p:pic>
        <p:nvPicPr>
          <p:cNvPr id="7" name="Imagin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3416" y="3040629"/>
            <a:ext cx="4352847" cy="32646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068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49" t="3527" r="3626" b="3449"/>
          <a:stretch/>
        </p:blipFill>
        <p:spPr>
          <a:xfrm rot="16200000">
            <a:off x="4361772" y="-107399"/>
            <a:ext cx="4566990" cy="7877364"/>
          </a:xfrm>
          <a:prstGeom prst="rect">
            <a:avLst/>
          </a:prstGeom>
          <a:ln w="228600" cap="sq" cmpd="thickThin">
            <a:solidFill>
              <a:srgbClr val="000000"/>
            </a:solidFill>
            <a:prstDash val="solid"/>
            <a:miter lim="800000"/>
          </a:ln>
          <a:effectLst>
            <a:innerShdw blurRad="76200">
              <a:srgbClr val="000000"/>
            </a:innerShdw>
          </a:effectLst>
        </p:spPr>
      </p:pic>
      <p:sp>
        <p:nvSpPr>
          <p:cNvPr id="5" name="Dreptunghi 4"/>
          <p:cNvSpPr/>
          <p:nvPr/>
        </p:nvSpPr>
        <p:spPr>
          <a:xfrm>
            <a:off x="1321447" y="196839"/>
            <a:ext cx="10647640" cy="1107996"/>
          </a:xfrm>
          <a:prstGeom prst="rect">
            <a:avLst/>
          </a:prstGeom>
          <a:noFill/>
        </p:spPr>
        <p:txBody>
          <a:bodyPr wrap="square" lIns="91440" tIns="45720" rIns="91440" bIns="45720">
            <a:spAutoFit/>
          </a:bodyPr>
          <a:lstStyle/>
          <a:p>
            <a:pPr algn="ctr"/>
            <a:r>
              <a:rPr lang="en-US" sz="6600" b="1" cap="none" spc="0" dirty="0" smtClean="0">
                <a:ln w="9525">
                  <a:solidFill>
                    <a:schemeClr val="bg1"/>
                  </a:solidFill>
                  <a:prstDash val="solid"/>
                </a:ln>
                <a:solidFill>
                  <a:schemeClr val="accent1">
                    <a:lumMod val="50000"/>
                  </a:schemeClr>
                </a:solidFill>
                <a:effectLst>
                  <a:outerShdw blurRad="12700" dist="38100" dir="2700000" algn="tl" rotWithShape="0">
                    <a:schemeClr val="bg1">
                      <a:lumMod val="50000"/>
                    </a:schemeClr>
                  </a:outerShdw>
                </a:effectLst>
              </a:rPr>
              <a:t>Thank you for your attention!</a:t>
            </a:r>
            <a:endParaRPr lang="ro-RO" sz="6600" b="1" cap="none" spc="0" dirty="0">
              <a:ln w="9525">
                <a:solidFill>
                  <a:schemeClr val="bg1"/>
                </a:solidFill>
                <a:prstDash val="solid"/>
              </a:ln>
              <a:solidFill>
                <a:schemeClr val="accent1">
                  <a:lumMod val="50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2676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371600" y="685800"/>
            <a:ext cx="9601200" cy="651681"/>
          </a:xfrm>
        </p:spPr>
        <p:txBody>
          <a:bodyPr>
            <a:normAutofit fontScale="90000"/>
          </a:bodyPr>
          <a:lstStyle/>
          <a:p>
            <a:pPr algn="ctr"/>
            <a:r>
              <a:rPr lang="en-US" dirty="0" smtClean="0">
                <a:solidFill>
                  <a:schemeClr val="accent1">
                    <a:lumMod val="50000"/>
                  </a:schemeClr>
                </a:solidFill>
                <a:latin typeface="Arial Black" panose="020B0A04020102020204" pitchFamily="34" charset="0"/>
              </a:rPr>
              <a:t>Who are we?</a:t>
            </a:r>
            <a:endParaRPr lang="en-US" dirty="0">
              <a:solidFill>
                <a:schemeClr val="accent1">
                  <a:lumMod val="50000"/>
                </a:schemeClr>
              </a:solidFill>
              <a:latin typeface="Arial Black" panose="020B0A04020102020204" pitchFamily="34" charset="0"/>
            </a:endParaRPr>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310186240"/>
              </p:ext>
            </p:extLst>
          </p:nvPr>
        </p:nvGraphicFramePr>
        <p:xfrm>
          <a:off x="1890215" y="1337481"/>
          <a:ext cx="9396484" cy="5036022"/>
        </p:xfrm>
        <a:graphic>
          <a:graphicData uri="http://schemas.openxmlformats.org/drawingml/2006/table">
            <a:tbl>
              <a:tblPr firstRow="1" lastCol="1" bandRow="1">
                <a:tableStyleId>{F5AB1C69-6EDB-4FF4-983F-18BD219EF322}</a:tableStyleId>
              </a:tblPr>
              <a:tblGrid>
                <a:gridCol w="4671435"/>
                <a:gridCol w="4725049"/>
              </a:tblGrid>
              <a:tr h="549014">
                <a:tc>
                  <a:txBody>
                    <a:bodyPr/>
                    <a:lstStyle/>
                    <a:p>
                      <a:pPr algn="ctr"/>
                      <a:r>
                        <a:rPr lang="en-US" sz="2000" dirty="0" smtClean="0">
                          <a:latin typeface="Arial Black" panose="020B0A04020102020204" pitchFamily="34" charset="0"/>
                        </a:rPr>
                        <a:t>Position</a:t>
                      </a:r>
                      <a:endParaRPr lang="en-US" sz="2000" dirty="0">
                        <a:latin typeface="Arial Black" panose="020B0A04020102020204" pitchFamily="34" charset="0"/>
                      </a:endParaRPr>
                    </a:p>
                  </a:txBody>
                  <a:tcPr/>
                </a:tc>
                <a:tc>
                  <a:txBody>
                    <a:bodyPr/>
                    <a:lstStyle/>
                    <a:p>
                      <a:pPr algn="ctr"/>
                      <a:r>
                        <a:rPr lang="en-US" sz="2000" dirty="0" smtClean="0">
                          <a:latin typeface="Arial Black" panose="020B0A04020102020204" pitchFamily="34" charset="0"/>
                        </a:rPr>
                        <a:t>Names</a:t>
                      </a:r>
                      <a:endParaRPr lang="en-US" sz="2000" dirty="0">
                        <a:latin typeface="Arial Black" panose="020B0A04020102020204" pitchFamily="34" charset="0"/>
                      </a:endParaRPr>
                    </a:p>
                  </a:txBody>
                  <a:tcPr/>
                </a:tc>
              </a:tr>
              <a:tr h="549014">
                <a:tc>
                  <a:txBody>
                    <a:bodyPr/>
                    <a:lstStyle/>
                    <a:p>
                      <a:pPr algn="ctr"/>
                      <a:r>
                        <a:rPr lang="en-US" sz="2000" dirty="0" smtClean="0">
                          <a:latin typeface="Bahnschrift SemiBold" panose="020B0502040204020203" pitchFamily="34" charset="0"/>
                        </a:rPr>
                        <a:t>Group Leader</a:t>
                      </a:r>
                      <a:endParaRPr lang="en-US" sz="2000" dirty="0">
                        <a:latin typeface="Bahnschrift SemiBold"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2000" kern="1200" dirty="0" smtClean="0">
                          <a:solidFill>
                            <a:schemeClr val="tx1">
                              <a:lumMod val="95000"/>
                              <a:lumOff val="5000"/>
                            </a:schemeClr>
                          </a:solidFill>
                          <a:latin typeface="Baskerville Old Face" panose="02020602080505020303" pitchFamily="18" charset="0"/>
                        </a:rPr>
                        <a:t>Mike </a:t>
                      </a:r>
                      <a:r>
                        <a:rPr lang="ro-RO" sz="2000" kern="1200" dirty="0" err="1" smtClean="0">
                          <a:solidFill>
                            <a:schemeClr val="tx1">
                              <a:lumMod val="95000"/>
                              <a:lumOff val="5000"/>
                            </a:schemeClr>
                          </a:solidFill>
                          <a:latin typeface="Baskerville Old Face" panose="02020602080505020303" pitchFamily="18" charset="0"/>
                        </a:rPr>
                        <a:t>Stavrakopoulos</a:t>
                      </a:r>
                      <a:endParaRPr lang="ro-RO" sz="2000" kern="1200" dirty="0" smtClean="0">
                        <a:solidFill>
                          <a:schemeClr val="tx1">
                            <a:lumMod val="95000"/>
                            <a:lumOff val="5000"/>
                          </a:schemeClr>
                        </a:solidFill>
                        <a:latin typeface="Baskerville Old Face" panose="02020602080505020303" pitchFamily="18" charset="0"/>
                        <a:ea typeface="+mn-ea"/>
                        <a:cs typeface="Arial" panose="020B0604020202020204" pitchFamily="34" charset="0"/>
                      </a:endParaRPr>
                    </a:p>
                  </a:txBody>
                  <a:tcPr>
                    <a:solidFill>
                      <a:schemeClr val="accent3">
                        <a:lumMod val="60000"/>
                        <a:lumOff val="40000"/>
                      </a:schemeClr>
                    </a:solidFill>
                  </a:tcPr>
                </a:tc>
              </a:tr>
              <a:tr h="549014">
                <a:tc>
                  <a:txBody>
                    <a:bodyPr/>
                    <a:lstStyle/>
                    <a:p>
                      <a:pPr algn="ctr"/>
                      <a:r>
                        <a:rPr lang="en-US" sz="2000" dirty="0" smtClean="0">
                          <a:latin typeface="Bahnschrift SemiBold" panose="020B0502040204020203" pitchFamily="34" charset="0"/>
                        </a:rPr>
                        <a:t>Vice-president</a:t>
                      </a:r>
                      <a:endParaRPr lang="en-US" sz="2000" dirty="0">
                        <a:latin typeface="Bahnschrift SemiBold" panose="020B0502040204020203" pitchFamily="34"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smtClean="0">
                          <a:solidFill>
                            <a:schemeClr val="tx1">
                              <a:lumMod val="95000"/>
                              <a:lumOff val="5000"/>
                            </a:schemeClr>
                          </a:solidFill>
                          <a:latin typeface="Baskerville Old Face" panose="02020602080505020303" pitchFamily="18" charset="0"/>
                        </a:rPr>
                        <a:t>Lena Schadt</a:t>
                      </a:r>
                      <a:endParaRPr lang="de-DE" sz="2000" b="1" dirty="0" smtClean="0">
                        <a:solidFill>
                          <a:schemeClr val="tx1">
                            <a:lumMod val="95000"/>
                            <a:lumOff val="5000"/>
                          </a:schemeClr>
                        </a:solidFill>
                        <a:latin typeface="Baskerville Old Face" panose="02020602080505020303" pitchFamily="18" charset="0"/>
                      </a:endParaRPr>
                    </a:p>
                  </a:txBody>
                  <a:tcPr>
                    <a:solidFill>
                      <a:schemeClr val="accent3">
                        <a:lumMod val="60000"/>
                        <a:lumOff val="40000"/>
                      </a:schemeClr>
                    </a:solidFill>
                  </a:tcPr>
                </a:tc>
              </a:tr>
              <a:tr h="549014">
                <a:tc>
                  <a:txBody>
                    <a:bodyPr/>
                    <a:lstStyle/>
                    <a:p>
                      <a:pPr algn="ctr"/>
                      <a:r>
                        <a:rPr lang="en-US" sz="2000" dirty="0" smtClean="0">
                          <a:latin typeface="Bahnschrift SemiBold" panose="020B0502040204020203" pitchFamily="34" charset="0"/>
                        </a:rPr>
                        <a:t>Press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smtClean="0">
                          <a:solidFill>
                            <a:schemeClr val="tx1">
                              <a:lumMod val="95000"/>
                              <a:lumOff val="5000"/>
                            </a:schemeClr>
                          </a:solidFill>
                          <a:latin typeface="Baskerville Old Face" panose="02020602080505020303" pitchFamily="18" charset="0"/>
                        </a:rPr>
                        <a:t>Madeleine Jerzabek</a:t>
                      </a:r>
                      <a:endParaRPr lang="de-DE" sz="2000" b="1" dirty="0" smtClean="0">
                        <a:solidFill>
                          <a:schemeClr val="tx1">
                            <a:lumMod val="95000"/>
                            <a:lumOff val="5000"/>
                          </a:schemeClr>
                        </a:solidFill>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solidFill>
                      <a:schemeClr val="accent3">
                        <a:lumMod val="60000"/>
                        <a:lumOff val="40000"/>
                      </a:schemeClr>
                    </a:solidFill>
                  </a:tcPr>
                </a:tc>
              </a:tr>
              <a:tr h="643910">
                <a:tc>
                  <a:txBody>
                    <a:bodyPr/>
                    <a:lstStyle/>
                    <a:p>
                      <a:pPr algn="ctr"/>
                      <a:r>
                        <a:rPr lang="en-US" sz="2000" dirty="0" smtClean="0">
                          <a:latin typeface="Bahnschrift SemiBold" panose="020B0502040204020203" pitchFamily="34" charset="0"/>
                        </a:rPr>
                        <a:t>Press</a:t>
                      </a:r>
                      <a:endParaRPr lang="en-US" sz="2000" dirty="0">
                        <a:latin typeface="Bahnschrift SemiBold" panose="020B0502040204020203" pitchFamily="34" charset="0"/>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lumMod val="95000"/>
                              <a:lumOff val="5000"/>
                            </a:schemeClr>
                          </a:solidFill>
                          <a:latin typeface="Baskerville Old Face" panose="02020602080505020303" pitchFamily="18" charset="0"/>
                          <a:ea typeface="+mn-ea"/>
                          <a:cs typeface="Arial" panose="020B0604020202020204" pitchFamily="34" charset="0"/>
                        </a:rPr>
                        <a:t>Thierry </a:t>
                      </a:r>
                      <a:r>
                        <a:rPr lang="en-GB" sz="2000" b="1" kern="1200" dirty="0" err="1" smtClean="0">
                          <a:solidFill>
                            <a:schemeClr val="tx1">
                              <a:lumMod val="95000"/>
                              <a:lumOff val="5000"/>
                            </a:schemeClr>
                          </a:solidFill>
                          <a:latin typeface="Baskerville Old Face" panose="02020602080505020303" pitchFamily="18" charset="0"/>
                          <a:ea typeface="+mn-ea"/>
                          <a:cs typeface="Arial" panose="020B0604020202020204" pitchFamily="34" charset="0"/>
                        </a:rPr>
                        <a:t>LeMasonry</a:t>
                      </a:r>
                      <a:r>
                        <a:rPr lang="ro-RO" sz="2000" b="1" kern="1200" dirty="0" smtClean="0">
                          <a:solidFill>
                            <a:schemeClr val="tx1">
                              <a:lumMod val="95000"/>
                              <a:lumOff val="5000"/>
                            </a:schemeClr>
                          </a:solidFill>
                          <a:latin typeface="Baskerville Old Face" panose="02020602080505020303" pitchFamily="18" charset="0"/>
                          <a:ea typeface="+mn-ea"/>
                          <a:cs typeface="Arial" panose="020B0604020202020204" pitchFamily="34" charset="0"/>
                        </a:rPr>
                        <a:t> – Bennet</a:t>
                      </a:r>
                    </a:p>
                  </a:txBody>
                  <a:tcPr>
                    <a:solidFill>
                      <a:schemeClr val="accent3">
                        <a:lumMod val="60000"/>
                        <a:lumOff val="40000"/>
                      </a:schemeClr>
                    </a:solidFill>
                  </a:tcPr>
                </a:tc>
              </a:tr>
              <a:tr h="549014">
                <a:tc>
                  <a:txBody>
                    <a:bodyPr/>
                    <a:lstStyle/>
                    <a:p>
                      <a:pPr algn="ctr"/>
                      <a:r>
                        <a:rPr lang="en-US" sz="2000" dirty="0" smtClean="0">
                          <a:latin typeface="Bahnschrift SemiBold" panose="020B0502040204020203" pitchFamily="34" charset="0"/>
                        </a:rPr>
                        <a:t>Minutes</a:t>
                      </a:r>
                      <a:endParaRPr lang="en-US" sz="2000" dirty="0">
                        <a:latin typeface="Bahnschrift SemiBold"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smtClean="0">
                          <a:solidFill>
                            <a:schemeClr val="tx1">
                              <a:lumMod val="95000"/>
                              <a:lumOff val="5000"/>
                            </a:schemeClr>
                          </a:solidFill>
                          <a:latin typeface="Baskerville Old Face" panose="02020602080505020303" pitchFamily="18" charset="0"/>
                        </a:rPr>
                        <a:t>Gavriluta Iustina</a:t>
                      </a:r>
                      <a:endParaRPr lang="de-DE" sz="2000" b="1" dirty="0" smtClean="0">
                        <a:solidFill>
                          <a:schemeClr val="tx1">
                            <a:lumMod val="95000"/>
                            <a:lumOff val="5000"/>
                          </a:schemeClr>
                        </a:solidFill>
                        <a:latin typeface="Baskerville Old Face" panose="02020602080505020303" pitchFamily="18" charset="0"/>
                      </a:endParaRPr>
                    </a:p>
                  </a:txBody>
                  <a:tcPr>
                    <a:solidFill>
                      <a:schemeClr val="accent3">
                        <a:lumMod val="60000"/>
                        <a:lumOff val="40000"/>
                      </a:schemeClr>
                    </a:solidFill>
                  </a:tcPr>
                </a:tc>
              </a:tr>
              <a:tr h="549014">
                <a:tc>
                  <a:txBody>
                    <a:bodyPr/>
                    <a:lstStyle/>
                    <a:p>
                      <a:pPr algn="ctr"/>
                      <a:r>
                        <a:rPr lang="en-US" sz="2000" dirty="0" smtClean="0">
                          <a:latin typeface="Bahnschrift SemiBold" panose="020B0502040204020203" pitchFamily="34" charset="0"/>
                        </a:rPr>
                        <a:t>Minutes</a:t>
                      </a:r>
                      <a:endParaRPr lang="en-US" sz="2000" dirty="0">
                        <a:latin typeface="Bahnschrift SemiBold"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smtClean="0">
                          <a:solidFill>
                            <a:schemeClr val="tx1">
                              <a:lumMod val="95000"/>
                              <a:lumOff val="5000"/>
                            </a:schemeClr>
                          </a:solidFill>
                          <a:latin typeface="Baskerville Old Face" panose="02020602080505020303" pitchFamily="18" charset="0"/>
                        </a:rPr>
                        <a:t>Malina Cojocaru</a:t>
                      </a:r>
                      <a:endParaRPr lang="de-DE" sz="2000" b="1" dirty="0" smtClean="0">
                        <a:solidFill>
                          <a:schemeClr val="tx1">
                            <a:lumMod val="95000"/>
                            <a:lumOff val="5000"/>
                          </a:schemeClr>
                        </a:solidFill>
                        <a:latin typeface="Baskerville Old Face" panose="02020602080505020303" pitchFamily="18" charset="0"/>
                      </a:endParaRPr>
                    </a:p>
                  </a:txBody>
                  <a:tcPr>
                    <a:solidFill>
                      <a:schemeClr val="accent3">
                        <a:lumMod val="60000"/>
                        <a:lumOff val="40000"/>
                      </a:schemeClr>
                    </a:solidFill>
                  </a:tcPr>
                </a:tc>
              </a:tr>
              <a:tr h="549014">
                <a:tc>
                  <a:txBody>
                    <a:bodyPr/>
                    <a:lstStyle/>
                    <a:p>
                      <a:pPr algn="ctr"/>
                      <a:r>
                        <a:rPr lang="en-US" sz="2000" dirty="0" err="1" smtClean="0">
                          <a:latin typeface="Bahnschrift SemiBold" panose="020B0502040204020203" pitchFamily="34" charset="0"/>
                        </a:rPr>
                        <a:t>ChemSketch</a:t>
                      </a:r>
                      <a:endParaRPr lang="en-US" sz="2000" dirty="0">
                        <a:latin typeface="Bahnschrift SemiBold"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smtClean="0">
                          <a:solidFill>
                            <a:schemeClr val="tx1">
                              <a:lumMod val="95000"/>
                              <a:lumOff val="5000"/>
                            </a:schemeClr>
                          </a:solidFill>
                          <a:latin typeface="Baskerville Old Face" panose="02020602080505020303" pitchFamily="18" charset="0"/>
                        </a:rPr>
                        <a:t>Lily Wicketts</a:t>
                      </a:r>
                      <a:endParaRPr lang="de-DE" sz="2000" b="1" dirty="0" smtClean="0">
                        <a:solidFill>
                          <a:schemeClr val="tx1">
                            <a:lumMod val="95000"/>
                            <a:lumOff val="5000"/>
                          </a:schemeClr>
                        </a:solidFill>
                        <a:latin typeface="Baskerville Old Face" panose="02020602080505020303" pitchFamily="18" charset="0"/>
                      </a:endParaRPr>
                    </a:p>
                  </a:txBody>
                  <a:tcPr>
                    <a:solidFill>
                      <a:schemeClr val="accent3">
                        <a:lumMod val="60000"/>
                        <a:lumOff val="40000"/>
                      </a:schemeClr>
                    </a:solidFill>
                  </a:tcPr>
                </a:tc>
              </a:tr>
              <a:tr h="549014">
                <a:tc>
                  <a:txBody>
                    <a:bodyPr/>
                    <a:lstStyle/>
                    <a:p>
                      <a:pPr algn="ctr"/>
                      <a:r>
                        <a:rPr lang="en-US" sz="2000" dirty="0" err="1" smtClean="0">
                          <a:latin typeface="Bahnschrift SemiBold" panose="020B0502040204020203" pitchFamily="34" charset="0"/>
                        </a:rPr>
                        <a:t>ChemSketch</a:t>
                      </a:r>
                      <a:endParaRPr lang="en-US" sz="2000" dirty="0">
                        <a:latin typeface="Bahnschrift SemiBold" panose="020B0502040204020203" pitchFamily="34" charset="0"/>
                      </a:endParaRPr>
                    </a:p>
                  </a:txBody>
                  <a:tcPr/>
                </a:tc>
                <a:tc>
                  <a:txBody>
                    <a:bodyPr/>
                    <a:lstStyle/>
                    <a:p>
                      <a:pPr algn="ctr"/>
                      <a:r>
                        <a:rPr lang="en-US" sz="2000" dirty="0" err="1" smtClean="0">
                          <a:solidFill>
                            <a:schemeClr val="tx1">
                              <a:lumMod val="95000"/>
                              <a:lumOff val="5000"/>
                            </a:schemeClr>
                          </a:solidFill>
                          <a:latin typeface="Baskerville Old Face" panose="02020602080505020303" pitchFamily="18" charset="0"/>
                        </a:rPr>
                        <a:t>Andreea</a:t>
                      </a:r>
                      <a:r>
                        <a:rPr lang="en-US" sz="2000" dirty="0" smtClean="0">
                          <a:solidFill>
                            <a:schemeClr val="tx1">
                              <a:lumMod val="95000"/>
                              <a:lumOff val="5000"/>
                            </a:schemeClr>
                          </a:solidFill>
                          <a:latin typeface="Baskerville Old Face" panose="02020602080505020303" pitchFamily="18" charset="0"/>
                        </a:rPr>
                        <a:t> </a:t>
                      </a:r>
                      <a:r>
                        <a:rPr lang="en-US" sz="2000" dirty="0" err="1" smtClean="0">
                          <a:solidFill>
                            <a:schemeClr val="tx1">
                              <a:lumMod val="95000"/>
                              <a:lumOff val="5000"/>
                            </a:schemeClr>
                          </a:solidFill>
                          <a:latin typeface="Baskerville Old Face" panose="02020602080505020303" pitchFamily="18" charset="0"/>
                        </a:rPr>
                        <a:t>Mitroi</a:t>
                      </a:r>
                      <a:endParaRPr lang="en-US" sz="2000" dirty="0">
                        <a:solidFill>
                          <a:schemeClr val="tx1">
                            <a:lumMod val="95000"/>
                            <a:lumOff val="5000"/>
                          </a:schemeClr>
                        </a:solidFill>
                        <a:latin typeface="Baskerville Old Face" panose="02020602080505020303" pitchFamily="18" charset="0"/>
                      </a:endParaRPr>
                    </a:p>
                  </a:txBody>
                  <a:tcPr>
                    <a:solidFill>
                      <a:schemeClr val="accent3">
                        <a:lumMod val="60000"/>
                        <a:lumOff val="40000"/>
                      </a:schemeClr>
                    </a:solidFill>
                  </a:tcPr>
                </a:tc>
              </a:tr>
            </a:tbl>
          </a:graphicData>
        </a:graphic>
      </p:graphicFrame>
    </p:spTree>
    <p:extLst>
      <p:ext uri="{BB962C8B-B14F-4D97-AF65-F5344CB8AC3E}">
        <p14:creationId xmlns:p14="http://schemas.microsoft.com/office/powerpoint/2010/main" val="4175263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371600" y="586854"/>
            <a:ext cx="9601200" cy="5280546"/>
          </a:xfrm>
        </p:spPr>
        <p:txBody>
          <a:bodyPr>
            <a:normAutofit fontScale="92500" lnSpcReduction="20000"/>
          </a:bodyPr>
          <a:lstStyle/>
          <a:p>
            <a:pPr marL="0" indent="0">
              <a:buNone/>
            </a:pPr>
            <a:r>
              <a:rPr lang="en-US" dirty="0">
                <a:latin typeface="Arial Black" panose="020B0A04020102020204" pitchFamily="34" charset="0"/>
              </a:rPr>
              <a:t>A brief description of what our business will do:</a:t>
            </a:r>
            <a:r>
              <a:rPr lang="en-US" dirty="0"/>
              <a:t/>
            </a:r>
            <a:br>
              <a:rPr lang="en-US" dirty="0"/>
            </a:br>
            <a:endParaRPr lang="en-US" dirty="0"/>
          </a:p>
          <a:p>
            <a:pPr>
              <a:buFont typeface="Wingdings" panose="05000000000000000000" pitchFamily="2" charset="2"/>
              <a:buChar char="v"/>
            </a:pPr>
            <a:r>
              <a:rPr lang="en-US" b="1" dirty="0" smtClean="0">
                <a:latin typeface="Baskerville Old Face" panose="02020602080505020303" pitchFamily="18" charset="0"/>
              </a:rPr>
              <a:t>-we produce </a:t>
            </a:r>
            <a:r>
              <a:rPr lang="en-US" b="1" dirty="0">
                <a:latin typeface="Baskerville Old Face" panose="02020602080505020303" pitchFamily="18" charset="0"/>
              </a:rPr>
              <a:t>a bioplastic packaging</a:t>
            </a:r>
            <a:br>
              <a:rPr lang="en-US" b="1" dirty="0">
                <a:latin typeface="Baskerville Old Face" panose="02020602080505020303" pitchFamily="18" charset="0"/>
              </a:rPr>
            </a:br>
            <a:endParaRPr lang="en-US" b="1" dirty="0">
              <a:latin typeface="Baskerville Old Face" panose="02020602080505020303" pitchFamily="18" charset="0"/>
            </a:endParaRPr>
          </a:p>
          <a:p>
            <a:pPr>
              <a:buFont typeface="Wingdings" panose="05000000000000000000" pitchFamily="2" charset="2"/>
              <a:buChar char="v"/>
            </a:pPr>
            <a:r>
              <a:rPr lang="en-US" b="1" dirty="0" smtClean="0">
                <a:latin typeface="Baskerville Old Face" panose="02020602080505020303" pitchFamily="18" charset="0"/>
              </a:rPr>
              <a:t>-we produce </a:t>
            </a:r>
            <a:r>
              <a:rPr lang="en-US" b="1" dirty="0">
                <a:latin typeface="Baskerville Old Face" panose="02020602080505020303" pitchFamily="18" charset="0"/>
              </a:rPr>
              <a:t>a sustainable product for future </a:t>
            </a:r>
            <a:r>
              <a:rPr lang="en-US" b="1" dirty="0" smtClean="0">
                <a:latin typeface="Baskerville Old Face" panose="02020602080505020303" pitchFamily="18" charset="0"/>
              </a:rPr>
              <a:t>use</a:t>
            </a:r>
            <a:endParaRPr lang="en-US" b="1" dirty="0">
              <a:latin typeface="Baskerville Old Face" panose="02020602080505020303" pitchFamily="18" charset="0"/>
            </a:endParaRPr>
          </a:p>
          <a:p>
            <a:pPr>
              <a:buFont typeface="Wingdings" panose="05000000000000000000" pitchFamily="2" charset="2"/>
              <a:buChar char="v"/>
            </a:pPr>
            <a:r>
              <a:rPr lang="en-US" b="1" dirty="0" smtClean="0">
                <a:latin typeface="Baskerville Old Face" panose="02020602080505020303" pitchFamily="18" charset="0"/>
              </a:rPr>
              <a:t>- we </a:t>
            </a:r>
            <a:r>
              <a:rPr lang="en-US" b="1" dirty="0" err="1" smtClean="0">
                <a:latin typeface="Baskerville Old Face" panose="02020602080505020303" pitchFamily="18" charset="0"/>
              </a:rPr>
              <a:t>imporve</a:t>
            </a:r>
            <a:r>
              <a:rPr lang="en-US" b="1" dirty="0" smtClean="0">
                <a:latin typeface="Baskerville Old Face" panose="02020602080505020303" pitchFamily="18" charset="0"/>
              </a:rPr>
              <a:t> </a:t>
            </a:r>
            <a:r>
              <a:rPr lang="en-US" b="1" dirty="0">
                <a:latin typeface="Baskerville Old Face" panose="02020602080505020303" pitchFamily="18" charset="0"/>
              </a:rPr>
              <a:t>the idea that nature is very important</a:t>
            </a:r>
            <a:br>
              <a:rPr lang="en-US" b="1" dirty="0">
                <a:latin typeface="Baskerville Old Face" panose="02020602080505020303" pitchFamily="18" charset="0"/>
              </a:rPr>
            </a:br>
            <a:endParaRPr lang="en-US" b="1" dirty="0">
              <a:latin typeface="Baskerville Old Face" panose="02020602080505020303" pitchFamily="18" charset="0"/>
            </a:endParaRPr>
          </a:p>
          <a:p>
            <a:pPr>
              <a:buFont typeface="Wingdings" panose="05000000000000000000" pitchFamily="2" charset="2"/>
              <a:buChar char="v"/>
            </a:pPr>
            <a:r>
              <a:rPr lang="en-US" b="1" dirty="0" smtClean="0">
                <a:latin typeface="Baskerville Old Face" panose="02020602080505020303" pitchFamily="18" charset="0"/>
              </a:rPr>
              <a:t>-it reminds </a:t>
            </a:r>
            <a:r>
              <a:rPr lang="en-US" b="1" dirty="0">
                <a:latin typeface="Baskerville Old Face" panose="02020602080505020303" pitchFamily="18" charset="0"/>
              </a:rPr>
              <a:t>you that YOU are part of NATURE and you </a:t>
            </a:r>
            <a:r>
              <a:rPr lang="en-US" b="1" dirty="0" smtClean="0">
                <a:latin typeface="Baskerville Old Face" panose="02020602080505020303" pitchFamily="18" charset="0"/>
              </a:rPr>
              <a:t>should </a:t>
            </a:r>
            <a:r>
              <a:rPr lang="en-US" b="1" dirty="0">
                <a:latin typeface="Baskerville Old Face" panose="02020602080505020303" pitchFamily="18" charset="0"/>
              </a:rPr>
              <a:t>take care of </a:t>
            </a:r>
            <a:r>
              <a:rPr lang="en-US" b="1" dirty="0" smtClean="0">
                <a:latin typeface="Baskerville Old Face" panose="02020602080505020303" pitchFamily="18" charset="0"/>
              </a:rPr>
              <a:t>yourself</a:t>
            </a:r>
          </a:p>
          <a:p>
            <a:pPr marL="0" indent="0">
              <a:buNone/>
            </a:pPr>
            <a:r>
              <a:rPr lang="en-US" dirty="0" smtClean="0">
                <a:latin typeface="Arial Black" panose="020B0A04020102020204" pitchFamily="34" charset="0"/>
              </a:rPr>
              <a:t>Business aims?</a:t>
            </a:r>
            <a:endParaRPr lang="en-US" dirty="0">
              <a:latin typeface="Arial Black" panose="020B0A04020102020204" pitchFamily="34" charset="0"/>
            </a:endParaRPr>
          </a:p>
          <a:p>
            <a:pPr>
              <a:buFont typeface="Wingdings" panose="05000000000000000000" pitchFamily="2" charset="2"/>
              <a:buChar char="v"/>
            </a:pPr>
            <a:r>
              <a:rPr lang="en-US" b="1" dirty="0">
                <a:latin typeface="Baskerville Old Face" panose="02020602080505020303" pitchFamily="18" charset="0"/>
              </a:rPr>
              <a:t>- Save nature in the oceans - Save the </a:t>
            </a:r>
            <a:r>
              <a:rPr lang="en-US" b="1" dirty="0" err="1">
                <a:latin typeface="Baskerville Old Face" panose="02020602080505020303" pitchFamily="18" charset="0"/>
              </a:rPr>
              <a:t>enviroment</a:t>
            </a:r>
            <a:r>
              <a:rPr lang="en-US" b="1" dirty="0">
                <a:latin typeface="Baskerville Old Face" panose="02020602080505020303" pitchFamily="18" charset="0"/>
              </a:rPr>
              <a:t/>
            </a:r>
            <a:br>
              <a:rPr lang="en-US" b="1" dirty="0">
                <a:latin typeface="Baskerville Old Face" panose="02020602080505020303" pitchFamily="18" charset="0"/>
              </a:rPr>
            </a:br>
            <a:endParaRPr lang="en-US" b="1" dirty="0">
              <a:latin typeface="Baskerville Old Face" panose="02020602080505020303" pitchFamily="18" charset="0"/>
            </a:endParaRPr>
          </a:p>
          <a:p>
            <a:pPr>
              <a:buFont typeface="Wingdings" panose="05000000000000000000" pitchFamily="2" charset="2"/>
              <a:buChar char="v"/>
            </a:pPr>
            <a:r>
              <a:rPr lang="en-US" b="1" dirty="0">
                <a:latin typeface="Baskerville Old Face" panose="02020602080505020303" pitchFamily="18" charset="0"/>
              </a:rPr>
              <a:t> - Beneficial to the </a:t>
            </a:r>
            <a:r>
              <a:rPr lang="en-US" b="1" dirty="0" err="1">
                <a:latin typeface="Baskerville Old Face" panose="02020602080505020303" pitchFamily="18" charset="0"/>
              </a:rPr>
              <a:t>enviroment</a:t>
            </a:r>
            <a:r>
              <a:rPr lang="en-US" b="1" dirty="0">
                <a:latin typeface="Baskerville Old Face" panose="02020602080505020303" pitchFamily="18" charset="0"/>
              </a:rPr>
              <a:t/>
            </a:r>
            <a:br>
              <a:rPr lang="en-US" b="1" dirty="0">
                <a:latin typeface="Baskerville Old Face" panose="02020602080505020303" pitchFamily="18" charset="0"/>
              </a:rPr>
            </a:br>
            <a:endParaRPr lang="en-US" b="1" dirty="0">
              <a:latin typeface="Baskerville Old Face" panose="02020602080505020303" pitchFamily="18" charset="0"/>
            </a:endParaRPr>
          </a:p>
          <a:p>
            <a:pPr>
              <a:buFont typeface="Wingdings" panose="05000000000000000000" pitchFamily="2" charset="2"/>
              <a:buChar char="v"/>
            </a:pPr>
            <a:r>
              <a:rPr lang="en-US" b="1" dirty="0">
                <a:latin typeface="Baskerville Old Face" panose="02020602080505020303" pitchFamily="18" charset="0"/>
              </a:rPr>
              <a:t> - Reduce pollution</a:t>
            </a:r>
            <a:br>
              <a:rPr lang="en-US" b="1" dirty="0">
                <a:latin typeface="Baskerville Old Face" panose="02020602080505020303" pitchFamily="18" charset="0"/>
              </a:rPr>
            </a:br>
            <a:endParaRPr lang="en-US" b="1" dirty="0">
              <a:latin typeface="Baskerville Old Face" panose="02020602080505020303" pitchFamily="18" charset="0"/>
            </a:endParaRPr>
          </a:p>
          <a:p>
            <a:pPr>
              <a:buFont typeface="Wingdings" panose="05000000000000000000" pitchFamily="2" charset="2"/>
              <a:buChar char="v"/>
            </a:pPr>
            <a:r>
              <a:rPr lang="en-US" b="1" dirty="0">
                <a:latin typeface="Baskerville Old Face" panose="02020602080505020303" pitchFamily="18" charset="0"/>
              </a:rPr>
              <a:t> - Create a better world</a:t>
            </a:r>
          </a:p>
          <a:p>
            <a:endParaRPr lang="en-US" dirty="0"/>
          </a:p>
        </p:txBody>
      </p:sp>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535" y="479905"/>
            <a:ext cx="9728775" cy="11359528"/>
          </a:xfrm>
          <a:prstGeom prst="rect">
            <a:avLst/>
          </a:prstGeom>
        </p:spPr>
      </p:pic>
    </p:spTree>
    <p:extLst>
      <p:ext uri="{BB962C8B-B14F-4D97-AF65-F5344CB8AC3E}">
        <p14:creationId xmlns:p14="http://schemas.microsoft.com/office/powerpoint/2010/main" val="678596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371600" y="685800"/>
            <a:ext cx="9601200" cy="1443251"/>
          </a:xfrm>
        </p:spPr>
        <p:txBody>
          <a:bodyPr>
            <a:normAutofit/>
          </a:bodyPr>
          <a:lstStyle/>
          <a:p>
            <a:r>
              <a:rPr lang="en-US" sz="2000" dirty="0" smtClean="0">
                <a:latin typeface="Arial Black" panose="020B0A04020102020204" pitchFamily="34" charset="0"/>
              </a:rPr>
              <a:t>Business summary:</a:t>
            </a:r>
            <a:endParaRPr lang="en-US" sz="2000" dirty="0">
              <a:latin typeface="Arial Black" panose="020B0A04020102020204" pitchFamily="34" charset="0"/>
            </a:endParaRPr>
          </a:p>
        </p:txBody>
      </p:sp>
      <p:sp>
        <p:nvSpPr>
          <p:cNvPr id="3" name="Substituent conținut 2"/>
          <p:cNvSpPr>
            <a:spLocks noGrp="1"/>
          </p:cNvSpPr>
          <p:nvPr>
            <p:ph idx="1"/>
          </p:nvPr>
        </p:nvSpPr>
        <p:spPr>
          <a:xfrm>
            <a:off x="1371600" y="1323833"/>
            <a:ext cx="9601200" cy="4967785"/>
          </a:xfrm>
        </p:spPr>
        <p:txBody>
          <a:bodyPr>
            <a:normAutofit fontScale="92500"/>
          </a:bodyPr>
          <a:lstStyle/>
          <a:p>
            <a:r>
              <a:rPr lang="en-GB" b="1" dirty="0">
                <a:latin typeface="Baskerville Old Face" panose="02020602080505020303" pitchFamily="18" charset="0"/>
              </a:rPr>
              <a:t>We want to produce eco-friendly bioplastic for everyday use. We also want to improve the idea that nature and our environment are very important and that we have to protect it. The future is for everyone!</a:t>
            </a:r>
            <a:endParaRPr lang="en-US" b="1" dirty="0">
              <a:latin typeface="Baskerville Old Face" panose="02020602080505020303" pitchFamily="18" charset="0"/>
            </a:endParaRPr>
          </a:p>
          <a:p>
            <a:pPr marL="0" indent="0">
              <a:buNone/>
            </a:pPr>
            <a:r>
              <a:rPr lang="en-GB" u="sng" dirty="0">
                <a:latin typeface="Arial Black" panose="020B0A04020102020204" pitchFamily="34" charset="0"/>
              </a:rPr>
              <a:t>Business aims</a:t>
            </a:r>
            <a:r>
              <a:rPr lang="en-GB" dirty="0">
                <a:latin typeface="Arial Black" panose="020B0A04020102020204" pitchFamily="34" charset="0"/>
              </a:rPr>
              <a:t> (what does your business aim to achieve</a:t>
            </a:r>
            <a:r>
              <a:rPr lang="en-GB" dirty="0" smtClean="0">
                <a:latin typeface="Arial Black" panose="020B0A04020102020204" pitchFamily="34" charset="0"/>
              </a:rPr>
              <a:t>?):</a:t>
            </a:r>
            <a:r>
              <a:rPr lang="en-GB" dirty="0">
                <a:latin typeface="Arial Black" panose="020B0A04020102020204" pitchFamily="34" charset="0"/>
              </a:rPr>
              <a:t> </a:t>
            </a:r>
            <a:endParaRPr lang="en-US" dirty="0">
              <a:latin typeface="Arial Black" panose="020B0A04020102020204" pitchFamily="34" charset="0"/>
            </a:endParaRPr>
          </a:p>
          <a:p>
            <a:r>
              <a:rPr lang="en-GB" b="1" dirty="0">
                <a:latin typeface="Baskerville Old Face" panose="02020602080505020303" pitchFamily="18" charset="0"/>
              </a:rPr>
              <a:t>We want to stop polluting our environment and preserve nature. We also want to produce sustainable and affordable bioplastics to save to future of upcoming generations</a:t>
            </a:r>
            <a:r>
              <a:rPr lang="en-GB" dirty="0"/>
              <a:t>. </a:t>
            </a:r>
            <a:endParaRPr lang="en-US" dirty="0"/>
          </a:p>
          <a:p>
            <a:pPr marL="0" indent="0">
              <a:buNone/>
            </a:pPr>
            <a:r>
              <a:rPr lang="en-GB" u="sng" dirty="0">
                <a:latin typeface="Arial Black" panose="020B0A04020102020204" pitchFamily="34" charset="0"/>
              </a:rPr>
              <a:t>Elevator Pitch</a:t>
            </a:r>
            <a:endParaRPr lang="en-US" dirty="0">
              <a:latin typeface="Arial Black" panose="020B0A04020102020204" pitchFamily="34" charset="0"/>
            </a:endParaRPr>
          </a:p>
          <a:p>
            <a:pPr marL="0" indent="0">
              <a:buNone/>
            </a:pPr>
            <a:r>
              <a:rPr lang="en-GB" b="1" dirty="0">
                <a:latin typeface="Baskerville Old Face" panose="02020602080505020303" pitchFamily="18" charset="0"/>
              </a:rPr>
              <a:t>If you found yourself in a lift with Bill Gates, what would you tell him about your business? Remember, he has lots of money he might want to invest, so it is important to impress him</a:t>
            </a:r>
            <a:r>
              <a:rPr lang="en-GB" b="1" dirty="0" smtClean="0">
                <a:latin typeface="Baskerville Old Face" panose="02020602080505020303" pitchFamily="18" charset="0"/>
              </a:rPr>
              <a:t>!</a:t>
            </a:r>
            <a:r>
              <a:rPr lang="en-GB" b="1" dirty="0">
                <a:latin typeface="Baskerville Old Face" panose="02020602080505020303" pitchFamily="18" charset="0"/>
              </a:rPr>
              <a:t> </a:t>
            </a:r>
            <a:endParaRPr lang="en-US" b="1" dirty="0">
              <a:latin typeface="Baskerville Old Face" panose="02020602080505020303" pitchFamily="18" charset="0"/>
            </a:endParaRPr>
          </a:p>
          <a:p>
            <a:pPr marL="0" indent="0">
              <a:buNone/>
            </a:pPr>
            <a:r>
              <a:rPr lang="en-GB" b="1" dirty="0" smtClean="0">
                <a:latin typeface="Baskerville Old Face" panose="02020602080505020303" pitchFamily="18" charset="0"/>
              </a:rPr>
              <a:t>We </a:t>
            </a:r>
            <a:r>
              <a:rPr lang="en-GB" b="1" dirty="0">
                <a:latin typeface="Baskerville Old Face" panose="02020602080505020303" pitchFamily="18" charset="0"/>
              </a:rPr>
              <a:t>would say:” We want to save the environment and the future of upcoming generations with our bioplastic products, because the future is for everyone! We want to start selling our products in continents like America and Asia, as we believe it will create the biggest impact, due to their large populations. 50% of the plastic Americans use are thrown away after one use. This means the average American throws away approximately 185 pounds of plastic per year. We aim to change this and reduce the pollution that is caused by the consumption and production of regular plastic.” </a:t>
            </a:r>
            <a:endParaRPr lang="en-US" b="1" dirty="0">
              <a:latin typeface="Baskerville Old Face" panose="02020602080505020303" pitchFamily="18" charset="0"/>
            </a:endParaRPr>
          </a:p>
          <a:p>
            <a:endParaRPr lang="en-US" dirty="0"/>
          </a:p>
        </p:txBody>
      </p:sp>
    </p:spTree>
    <p:extLst>
      <p:ext uri="{BB962C8B-B14F-4D97-AF65-F5344CB8AC3E}">
        <p14:creationId xmlns:p14="http://schemas.microsoft.com/office/powerpoint/2010/main" val="20971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1"/>
          <p:cNvSpPr>
            <a:spLocks noGrp="1"/>
          </p:cNvSpPr>
          <p:nvPr>
            <p:ph idx="1"/>
          </p:nvPr>
        </p:nvSpPr>
        <p:spPr>
          <a:xfrm>
            <a:off x="1371600" y="314325"/>
            <a:ext cx="9601200" cy="5553075"/>
          </a:xfrm>
        </p:spPr>
        <p:txBody>
          <a:bodyPr/>
          <a:lstStyle/>
          <a:p>
            <a:pPr marL="0" indent="0">
              <a:buNone/>
            </a:pPr>
            <a:r>
              <a:rPr lang="en-GB" u="sng" dirty="0">
                <a:latin typeface="Arial Black" panose="020B0A04020102020204" pitchFamily="34" charset="0"/>
              </a:rPr>
              <a:t>Vision Statement</a:t>
            </a:r>
            <a:r>
              <a:rPr lang="en-GB" dirty="0">
                <a:latin typeface="Arial Black" panose="020B0A04020102020204" pitchFamily="34" charset="0"/>
              </a:rPr>
              <a:t> (What is the perfect end goal, e.g. product? The elevator pitch can help you to define your goal</a:t>
            </a:r>
            <a:r>
              <a:rPr lang="en-GB" dirty="0" smtClean="0">
                <a:latin typeface="Arial Black" panose="020B0A04020102020204" pitchFamily="34" charset="0"/>
              </a:rPr>
              <a:t>.)</a:t>
            </a:r>
            <a:r>
              <a:rPr lang="en-GB" dirty="0">
                <a:latin typeface="Arial Black" panose="020B0A04020102020204" pitchFamily="34" charset="0"/>
              </a:rPr>
              <a:t> </a:t>
            </a:r>
            <a:endParaRPr lang="en-US" dirty="0">
              <a:latin typeface="Arial Black" panose="020B0A04020102020204" pitchFamily="34" charset="0"/>
            </a:endParaRPr>
          </a:p>
          <a:p>
            <a:r>
              <a:rPr lang="en-GB" b="1" dirty="0">
                <a:latin typeface="Baskerville Old Face" panose="02020602080505020303" pitchFamily="18" charset="0"/>
              </a:rPr>
              <a:t>We want to create a product that is affordable, sustainable and available to all, in order to reach our goal. We aim to preserve and protect the environment, as well as influencing a movement, which enforces mandatory use of bioplastics in everyday life. </a:t>
            </a:r>
            <a:endParaRPr lang="en-US" b="1" dirty="0">
              <a:latin typeface="Baskerville Old Face" panose="02020602080505020303" pitchFamily="18" charset="0"/>
            </a:endParaRPr>
          </a:p>
          <a:p>
            <a:pPr marL="0" indent="0">
              <a:buNone/>
            </a:pPr>
            <a:r>
              <a:rPr lang="en-GB" dirty="0">
                <a:latin typeface="Arial Black" panose="020B0A04020102020204" pitchFamily="34" charset="0"/>
              </a:rPr>
              <a:t>What makes your customers buy your product/service</a:t>
            </a:r>
            <a:r>
              <a:rPr lang="en-GB" dirty="0" smtClean="0">
                <a:latin typeface="Arial Black" panose="020B0A04020102020204" pitchFamily="34" charset="0"/>
              </a:rPr>
              <a:t>?</a:t>
            </a:r>
            <a:r>
              <a:rPr lang="en-GB" dirty="0">
                <a:latin typeface="Arial Black" panose="020B0A04020102020204" pitchFamily="34" charset="0"/>
              </a:rPr>
              <a:t> </a:t>
            </a:r>
            <a:endParaRPr lang="en-US" dirty="0">
              <a:latin typeface="Arial Black" panose="020B0A04020102020204" pitchFamily="34" charset="0"/>
            </a:endParaRPr>
          </a:p>
          <a:p>
            <a:r>
              <a:rPr lang="en-GB" b="1" dirty="0">
                <a:latin typeface="Baskerville Old Face" panose="02020602080505020303" pitchFamily="18" charset="0"/>
              </a:rPr>
              <a:t>The use of the bioplastics and the reasoning behind our products would be one of the selling points, as well as the environmental benefits. We also aim to create affordable products, which people can easily obtain and use for a reasonable price. </a:t>
            </a:r>
            <a:endParaRPr lang="en-GB" b="1" dirty="0" smtClean="0">
              <a:latin typeface="Baskerville Old Face" panose="02020602080505020303" pitchFamily="18" charset="0"/>
            </a:endParaRPr>
          </a:p>
          <a:p>
            <a:pPr marL="0" indent="0">
              <a:buNone/>
            </a:pPr>
            <a:r>
              <a:rPr lang="en-GB" dirty="0" smtClean="0">
                <a:latin typeface="Arial Black" panose="020B0A04020102020204" pitchFamily="34" charset="0"/>
              </a:rPr>
              <a:t>Recipe used to make bioplastic:</a:t>
            </a:r>
            <a:endParaRPr lang="en-US" dirty="0">
              <a:latin typeface="Arial Black" panose="020B0A04020102020204" pitchFamily="34" charset="0"/>
            </a:endParaRPr>
          </a:p>
          <a:p>
            <a:r>
              <a:rPr lang="en-US" b="1" dirty="0" smtClean="0">
                <a:latin typeface="Baskerville Old Face" panose="02020602080505020303" pitchFamily="18" charset="0"/>
              </a:rPr>
              <a:t>310 mL of water</a:t>
            </a:r>
          </a:p>
          <a:p>
            <a:r>
              <a:rPr lang="en-US" b="1" dirty="0" smtClean="0">
                <a:latin typeface="Baskerville Old Face" panose="02020602080505020303" pitchFamily="18" charset="0"/>
              </a:rPr>
              <a:t>1 ½ tsp of Na-Alginate</a:t>
            </a:r>
          </a:p>
          <a:p>
            <a:r>
              <a:rPr lang="en-US" b="1" dirty="0" smtClean="0">
                <a:latin typeface="Baskerville Old Face" panose="02020602080505020303" pitchFamily="18" charset="0"/>
              </a:rPr>
              <a:t>5-7 drops of </a:t>
            </a:r>
            <a:r>
              <a:rPr lang="en-US" b="1" dirty="0" err="1" smtClean="0">
                <a:latin typeface="Baskerville Old Face" panose="02020602080505020303" pitchFamily="18" charset="0"/>
              </a:rPr>
              <a:t>glycerine</a:t>
            </a:r>
            <a:endParaRPr lang="en-US" b="1" dirty="0">
              <a:latin typeface="Baskerville Old Face" panose="02020602080505020303" pitchFamily="18" charset="0"/>
            </a:endParaRPr>
          </a:p>
        </p:txBody>
      </p:sp>
    </p:spTree>
    <p:extLst>
      <p:ext uri="{BB962C8B-B14F-4D97-AF65-F5344CB8AC3E}">
        <p14:creationId xmlns:p14="http://schemas.microsoft.com/office/powerpoint/2010/main" val="3554239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bwMode="auto">
          <a:xfrm>
            <a:off x="1371600" y="-131051"/>
            <a:ext cx="10447361" cy="633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Calibri" panose="020F0502020204030204" pitchFamily="34" charset="0"/>
              </a:rPr>
              <a:t>3. Products and services</a:t>
            </a:r>
            <a:endParaRPr kumimoji="0" lang="en-US" altLang="en-US" sz="24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2">
                    <a:lumMod val="75000"/>
                  </a:schemeClr>
                </a:solidFill>
                <a:effectLst/>
                <a:latin typeface="Baskerville Old Face" panose="02020602080505020303" pitchFamily="18" charset="0"/>
                <a:ea typeface="Times New Roman" panose="02020603050405020304" pitchFamily="18" charset="0"/>
                <a:cs typeface="Calibri" panose="020F0502020204030204" pitchFamily="34" charset="0"/>
              </a:rPr>
              <a:t>What are you going to sell?</a:t>
            </a:r>
            <a:endParaRPr kumimoji="0" lang="en-US" altLang="en-US" b="1" i="0" u="none" strike="noStrike" cap="none" normalizeH="0" baseline="0" dirty="0" smtClean="0">
              <a:ln>
                <a:noFill/>
              </a:ln>
              <a:solidFill>
                <a:schemeClr val="tx2">
                  <a:lumMod val="75000"/>
                </a:schemeClr>
              </a:solidFill>
              <a:effectLst/>
              <a:latin typeface="Baskerville Old Face" panose="02020602080505020303" pitchFamily="18" charset="0"/>
            </a:endParaRP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1" i="0" u="none" strike="noStrike" cap="none" normalizeH="0" baseline="0" dirty="0" smtClean="0">
                <a:ln>
                  <a:noFill/>
                </a:ln>
                <a:solidFill>
                  <a:schemeClr val="tx2">
                    <a:lumMod val="75000"/>
                  </a:schemeClr>
                </a:solidFill>
                <a:effectLst/>
                <a:latin typeface="Baskerville Old Face" panose="02020602080505020303" pitchFamily="18" charset="0"/>
                <a:ea typeface="Times New Roman" panose="02020603050405020304" pitchFamily="18" charset="0"/>
                <a:cs typeface="Calibri" panose="020F0502020204030204" pitchFamily="34" charset="0"/>
              </a:rPr>
              <a:t> a product</a:t>
            </a:r>
            <a:endParaRPr kumimoji="0" lang="en-US" altLang="en-US" b="1" i="0" u="none" strike="noStrike" cap="none" normalizeH="0" baseline="0" dirty="0" smtClean="0">
              <a:ln>
                <a:noFill/>
              </a:ln>
              <a:solidFill>
                <a:schemeClr val="tx2">
                  <a:lumMod val="75000"/>
                </a:schemeClr>
              </a:solidFill>
              <a:effectLst/>
              <a:latin typeface="Baskerville Old Face" panose="020206020805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Calibri" panose="020F0502020204030204" pitchFamily="34" charset="0"/>
              </a:rPr>
              <a:t>Describe the basic product/service you are going to sell:</a:t>
            </a:r>
            <a:endParaRPr kumimoji="0" lang="en-US" altLang="en-US" sz="24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1" i="0" u="none" strike="noStrike" cap="none" normalizeH="0" baseline="0" dirty="0" smtClean="0">
                <a:ln>
                  <a:noFill/>
                </a:ln>
                <a:solidFill>
                  <a:schemeClr val="tx2">
                    <a:lumMod val="75000"/>
                  </a:schemeClr>
                </a:solidFill>
                <a:effectLst/>
                <a:latin typeface="Baskerville Old Face" panose="02020602080505020303" pitchFamily="18" charset="0"/>
                <a:ea typeface="Times New Roman" panose="02020603050405020304" pitchFamily="18" charset="0"/>
                <a:cs typeface="Calibri" panose="020F0502020204030204" pitchFamily="34" charset="0"/>
              </a:rPr>
              <a:t>Chinese boxes/ oyster pails </a:t>
            </a:r>
            <a:endParaRPr kumimoji="0" lang="en-US" altLang="en-US" b="1" i="0" u="none" strike="noStrike" cap="none" normalizeH="0" baseline="0" dirty="0" smtClean="0">
              <a:ln>
                <a:noFill/>
              </a:ln>
              <a:solidFill>
                <a:schemeClr val="tx2">
                  <a:lumMod val="75000"/>
                </a:schemeClr>
              </a:solidFill>
              <a:effectLst/>
              <a:latin typeface="Baskerville Old Face" panose="020206020805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Calibri" panose="020F0502020204030204" pitchFamily="34" charset="0"/>
              </a:rPr>
              <a:t>4. The market</a:t>
            </a:r>
            <a:endParaRPr kumimoji="0" lang="en-US" altLang="en-US" sz="28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2">
                    <a:lumMod val="75000"/>
                  </a:schemeClr>
                </a:solidFill>
                <a:effectLst/>
                <a:latin typeface="Baskerville Old Face" panose="02020602080505020303" pitchFamily="18" charset="0"/>
                <a:ea typeface="Times New Roman" panose="02020603050405020304" pitchFamily="18" charset="0"/>
                <a:cs typeface="Calibri" panose="020F0502020204030204" pitchFamily="34" charset="0"/>
              </a:rPr>
              <a:t>Our</a:t>
            </a:r>
            <a:r>
              <a:rPr kumimoji="0" lang="en-GB" altLang="en-US" b="1" i="0" u="none" strike="noStrike" cap="none" normalizeH="0" dirty="0" smtClean="0">
                <a:ln>
                  <a:noFill/>
                </a:ln>
                <a:solidFill>
                  <a:schemeClr val="tx2">
                    <a:lumMod val="75000"/>
                  </a:schemeClr>
                </a:solidFill>
                <a:effectLst/>
                <a:latin typeface="Baskerville Old Face" panose="02020602080505020303" pitchFamily="18" charset="0"/>
                <a:ea typeface="Times New Roman" panose="02020603050405020304" pitchFamily="18" charset="0"/>
                <a:cs typeface="Calibri" panose="020F0502020204030204" pitchFamily="34" charset="0"/>
              </a:rPr>
              <a:t> customers are both individuals and companies.</a:t>
            </a:r>
          </a:p>
          <a:p>
            <a:pPr marL="0" indent="0">
              <a:buNone/>
            </a:pPr>
            <a:endParaRPr lang="en-GB" sz="2400" dirty="0" smtClean="0">
              <a:solidFill>
                <a:schemeClr val="tx2">
                  <a:lumMod val="75000"/>
                </a:schemeClr>
              </a:solidFill>
              <a:effectLst>
                <a:outerShdw blurRad="38100" dist="38100" dir="2700000" algn="tl">
                  <a:srgbClr val="000000">
                    <a:alpha val="43137"/>
                  </a:srgbClr>
                </a:outerShdw>
              </a:effectLst>
              <a:latin typeface="Arial Black" panose="020B0A04020102020204" pitchFamily="34" charset="0"/>
            </a:endParaRPr>
          </a:p>
          <a:p>
            <a:pPr marL="0" indent="0">
              <a:buNone/>
            </a:pPr>
            <a:endParaRPr lang="en-GB" sz="2400" dirty="0">
              <a:solidFill>
                <a:schemeClr val="tx2">
                  <a:lumMod val="75000"/>
                </a:schemeClr>
              </a:solidFill>
              <a:effectLst>
                <a:outerShdw blurRad="38100" dist="38100" dir="2700000" algn="tl">
                  <a:srgbClr val="000000">
                    <a:alpha val="43137"/>
                  </a:srgbClr>
                </a:outerShdw>
              </a:effectLst>
              <a:latin typeface="Arial Black" panose="020B0A04020102020204" pitchFamily="34" charset="0"/>
            </a:endParaRPr>
          </a:p>
          <a:p>
            <a:pPr marL="0" indent="0">
              <a:buNone/>
            </a:pPr>
            <a:r>
              <a:rPr lang="en-GB" sz="2400" dirty="0" smtClean="0">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Describe </a:t>
            </a:r>
            <a:r>
              <a:rPr lang="en-GB" sz="2400" dirty="0">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your typical customer:</a:t>
            </a:r>
            <a:endParaRPr lang="en-US" sz="2400" dirty="0">
              <a:solidFill>
                <a:schemeClr val="tx2">
                  <a:lumMod val="75000"/>
                </a:schemeClr>
              </a:solidFill>
              <a:effectLst>
                <a:outerShdw blurRad="38100" dist="38100" dir="2700000" algn="tl">
                  <a:srgbClr val="000000">
                    <a:alpha val="43137"/>
                  </a:srgbClr>
                </a:outerShdw>
              </a:effectLst>
              <a:latin typeface="Arial Black" panose="020B0A04020102020204" pitchFamily="34" charset="0"/>
            </a:endParaRPr>
          </a:p>
          <a:p>
            <a:pPr marL="0" indent="0">
              <a:buNone/>
            </a:pPr>
            <a:r>
              <a:rPr lang="en-GB" sz="1100" dirty="0">
                <a:solidFill>
                  <a:schemeClr val="tx2">
                    <a:lumMod val="75000"/>
                  </a:schemeClr>
                </a:solidFill>
              </a:rPr>
              <a:t> </a:t>
            </a:r>
            <a:endParaRPr lang="en-US" sz="1100" dirty="0">
              <a:solidFill>
                <a:schemeClr val="tx2">
                  <a:lumMod val="75000"/>
                </a:schemeClr>
              </a:solidFill>
              <a:latin typeface="Baskerville Old Face" panose="02020602080505020303" pitchFamily="18" charset="0"/>
            </a:endParaRPr>
          </a:p>
          <a:p>
            <a:pPr marL="0" indent="0">
              <a:buNone/>
            </a:pPr>
            <a:r>
              <a:rPr lang="en-GB" b="1" dirty="0">
                <a:solidFill>
                  <a:schemeClr val="tx2">
                    <a:lumMod val="75000"/>
                  </a:schemeClr>
                </a:solidFill>
                <a:latin typeface="Baskerville Old Face" panose="02020602080505020303" pitchFamily="18" charset="0"/>
              </a:rPr>
              <a:t>Our typical customer would be someone who has an interest in environmental preservation, but we hope in the future that everyone will use bioplastics as a mandatory product in their everyday life. </a:t>
            </a:r>
            <a:endParaRPr lang="en-US" b="1" dirty="0">
              <a:solidFill>
                <a:schemeClr val="tx2">
                  <a:lumMod val="75000"/>
                </a:schemeClr>
              </a:solidFill>
              <a:latin typeface="Baskerville Old Face" panose="02020602080505020303" pitchFamily="18" charset="0"/>
            </a:endParaRPr>
          </a:p>
          <a:p>
            <a:pPr marL="0" indent="0">
              <a:buNone/>
            </a:pPr>
            <a:r>
              <a:rPr lang="en-GB" b="1" dirty="0">
                <a:solidFill>
                  <a:schemeClr val="tx2">
                    <a:lumMod val="75000"/>
                  </a:schemeClr>
                </a:solidFill>
                <a:latin typeface="Baskerville Old Face" panose="02020602080505020303" pitchFamily="18" charset="0"/>
              </a:rPr>
              <a:t> </a:t>
            </a:r>
            <a:endParaRPr lang="en-US" b="1" dirty="0">
              <a:solidFill>
                <a:schemeClr val="tx2">
                  <a:lumMod val="75000"/>
                </a:schemeClr>
              </a:solidFill>
              <a:latin typeface="Baskerville Old Face" panose="02020602080505020303" pitchFamily="18" charset="0"/>
            </a:endParaRPr>
          </a:p>
          <a:p>
            <a:pPr marL="0" indent="0">
              <a:buNone/>
            </a:pPr>
            <a:r>
              <a:rPr lang="en-GB" b="1" dirty="0">
                <a:solidFill>
                  <a:schemeClr val="tx2">
                    <a:lumMod val="75000"/>
                  </a:schemeClr>
                </a:solidFill>
                <a:latin typeface="Arial Black" panose="020B0A04020102020204" pitchFamily="34" charset="0"/>
              </a:rPr>
              <a:t>Where are your customers based?</a:t>
            </a:r>
            <a:endParaRPr lang="en-US" b="1" dirty="0">
              <a:solidFill>
                <a:schemeClr val="tx2">
                  <a:lumMod val="75000"/>
                </a:schemeClr>
              </a:solidFill>
              <a:latin typeface="Arial Black" panose="020B0A04020102020204" pitchFamily="34" charset="0"/>
            </a:endParaRPr>
          </a:p>
          <a:p>
            <a:pPr marL="0" indent="0">
              <a:buNone/>
            </a:pPr>
            <a:r>
              <a:rPr lang="en-GB" b="1" dirty="0">
                <a:solidFill>
                  <a:schemeClr val="tx2">
                    <a:lumMod val="75000"/>
                  </a:schemeClr>
                </a:solidFill>
                <a:latin typeface="Baskerville Old Face" panose="02020602080505020303" pitchFamily="18" charset="0"/>
              </a:rPr>
              <a:t> </a:t>
            </a:r>
            <a:endParaRPr lang="en-US" b="1" dirty="0">
              <a:solidFill>
                <a:schemeClr val="tx2">
                  <a:lumMod val="75000"/>
                </a:schemeClr>
              </a:solidFill>
              <a:latin typeface="Baskerville Old Face" panose="02020602080505020303" pitchFamily="18" charset="0"/>
            </a:endParaRPr>
          </a:p>
          <a:p>
            <a:pPr marL="0" indent="0">
              <a:buNone/>
            </a:pPr>
            <a:r>
              <a:rPr lang="en-GB" b="1" dirty="0">
                <a:solidFill>
                  <a:schemeClr val="tx2">
                    <a:lumMod val="75000"/>
                  </a:schemeClr>
                </a:solidFill>
                <a:latin typeface="Baskerville Old Face" panose="02020602080505020303" pitchFamily="18" charset="0"/>
              </a:rPr>
              <a:t>We hope that our product will be consumed worldwide, but ideally, North America and Asia, as they have very large populations. </a:t>
            </a:r>
            <a:endParaRPr lang="en-US" b="1" dirty="0">
              <a:solidFill>
                <a:schemeClr val="tx2">
                  <a:lumMod val="75000"/>
                </a:schemeClr>
              </a:solidFill>
              <a:latin typeface="Baskerville Old Face" panose="02020602080505020303"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smtClean="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1278141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p:cNvSpPr>
            <a:spLocks noGrp="1"/>
          </p:cNvSpPr>
          <p:nvPr>
            <p:ph idx="1"/>
          </p:nvPr>
        </p:nvSpPr>
        <p:spPr>
          <a:xfrm>
            <a:off x="1535373" y="218128"/>
            <a:ext cx="9601200" cy="5635625"/>
          </a:xfrm>
        </p:spPr>
        <p:txBody>
          <a:bodyPr>
            <a:normAutofit fontScale="92500" lnSpcReduction="10000"/>
          </a:bodyPr>
          <a:lstStyle/>
          <a:p>
            <a:pPr marL="0" indent="0">
              <a:buNone/>
            </a:pPr>
            <a:r>
              <a:rPr lang="en-GB" sz="2600" b="1" dirty="0">
                <a:latin typeface="Arial Black" panose="020B0A04020102020204" pitchFamily="34" charset="0"/>
              </a:rPr>
              <a:t>5. Market research</a:t>
            </a:r>
            <a:endParaRPr lang="en-US" sz="2600" dirty="0">
              <a:latin typeface="Arial Black" panose="020B0A04020102020204" pitchFamily="34" charset="0"/>
            </a:endParaRPr>
          </a:p>
          <a:p>
            <a:pPr marL="0" indent="0">
              <a:buNone/>
            </a:pPr>
            <a:r>
              <a:rPr lang="en-GB" b="1" dirty="0">
                <a:latin typeface="Baskerville Old Face" panose="02020602080505020303" pitchFamily="18" charset="0"/>
              </a:rPr>
              <a:t>Go online and look for information concerning your product (material, shape, possible target group, customer awareness, materials that you can use, promotion techniques, etc.)</a:t>
            </a:r>
            <a:endParaRPr lang="en-US" b="1" dirty="0">
              <a:latin typeface="Baskerville Old Face" panose="02020602080505020303" pitchFamily="18" charset="0"/>
            </a:endParaRPr>
          </a:p>
          <a:p>
            <a:pPr marL="0" indent="0">
              <a:buNone/>
            </a:pPr>
            <a:r>
              <a:rPr lang="en-GB" b="1" dirty="0">
                <a:latin typeface="Baskerville Old Face" panose="02020602080505020303" pitchFamily="18" charset="0"/>
              </a:rPr>
              <a:t> </a:t>
            </a:r>
            <a:endParaRPr lang="en-US" b="1" dirty="0">
              <a:latin typeface="Baskerville Old Face" panose="02020602080505020303" pitchFamily="18" charset="0"/>
            </a:endParaRPr>
          </a:p>
          <a:p>
            <a:pPr marL="0" indent="0">
              <a:buNone/>
            </a:pPr>
            <a:r>
              <a:rPr lang="en-GB" dirty="0">
                <a:latin typeface="Arial Black" panose="020B0A04020102020204" pitchFamily="34" charset="0"/>
              </a:rPr>
              <a:t>Key findings from internet research:</a:t>
            </a:r>
            <a:endParaRPr lang="en-US" dirty="0">
              <a:latin typeface="Arial Black" panose="020B0A04020102020204" pitchFamily="34" charset="0"/>
            </a:endParaRPr>
          </a:p>
          <a:p>
            <a:pPr marL="0" indent="0">
              <a:buNone/>
            </a:pPr>
            <a:r>
              <a:rPr lang="en-GB" dirty="0"/>
              <a:t> </a:t>
            </a:r>
            <a:endParaRPr lang="en-US" dirty="0"/>
          </a:p>
          <a:p>
            <a:pPr marL="0" lvl="0" indent="0">
              <a:buNone/>
            </a:pPr>
            <a:r>
              <a:rPr lang="en-GB" b="1" dirty="0">
                <a:latin typeface="Baskerville Old Face" panose="02020602080505020303" pitchFamily="18" charset="0"/>
              </a:rPr>
              <a:t>Folded, wax or plastic covered paperboard containers </a:t>
            </a:r>
            <a:endParaRPr lang="en-US" b="1" dirty="0">
              <a:latin typeface="Baskerville Old Face" panose="02020602080505020303" pitchFamily="18" charset="0"/>
            </a:endParaRPr>
          </a:p>
          <a:p>
            <a:pPr marL="0" lvl="0" indent="0">
              <a:buNone/>
            </a:pPr>
            <a:r>
              <a:rPr lang="en-GB" b="1" dirty="0">
                <a:latin typeface="Baskerville Old Face" panose="02020602080505020303" pitchFamily="18" charset="0"/>
              </a:rPr>
              <a:t>Found primarily in American Chinese culture, but has recently been seen in European countries like Germany and the UK</a:t>
            </a:r>
            <a:endParaRPr lang="en-US" b="1" dirty="0">
              <a:latin typeface="Baskerville Old Face" panose="02020602080505020303" pitchFamily="18" charset="0"/>
            </a:endParaRPr>
          </a:p>
          <a:p>
            <a:pPr marL="0" lvl="0" indent="0">
              <a:buNone/>
            </a:pPr>
            <a:r>
              <a:rPr lang="en-GB" b="1" dirty="0">
                <a:latin typeface="Baskerville Old Face" panose="02020602080505020303" pitchFamily="18" charset="0"/>
              </a:rPr>
              <a:t>The younger generation is more likely to consume our product but anyone can have the opportunity to try it</a:t>
            </a:r>
            <a:endParaRPr lang="en-US" b="1" dirty="0">
              <a:latin typeface="Baskerville Old Face" panose="02020602080505020303" pitchFamily="18" charset="0"/>
            </a:endParaRPr>
          </a:p>
          <a:p>
            <a:pPr marL="0" indent="0">
              <a:buNone/>
            </a:pPr>
            <a:r>
              <a:rPr lang="en-GB" b="1" dirty="0">
                <a:latin typeface="Baskerville Old Face" panose="02020602080505020303" pitchFamily="18" charset="0"/>
              </a:rPr>
              <a:t>Promoting Techniques:</a:t>
            </a:r>
            <a:endParaRPr lang="en-US" b="1" dirty="0">
              <a:latin typeface="Baskerville Old Face" panose="02020602080505020303" pitchFamily="18" charset="0"/>
            </a:endParaRPr>
          </a:p>
          <a:p>
            <a:pPr marL="0" indent="0">
              <a:buNone/>
            </a:pPr>
            <a:r>
              <a:rPr lang="en-GB" b="1" dirty="0">
                <a:latin typeface="Baskerville Old Face" panose="02020602080505020303" pitchFamily="18" charset="0"/>
              </a:rPr>
              <a:t>    Internet promotion – Advertise our products on websites or social media since it is being used almost all over the world.</a:t>
            </a:r>
            <a:endParaRPr lang="en-US" b="1" dirty="0">
              <a:latin typeface="Baskerville Old Face" panose="02020602080505020303" pitchFamily="18" charset="0"/>
            </a:endParaRPr>
          </a:p>
          <a:p>
            <a:pPr marL="0" indent="0">
              <a:buNone/>
            </a:pPr>
            <a:r>
              <a:rPr lang="en-GB" b="1" dirty="0">
                <a:latin typeface="Baskerville Old Face" panose="02020602080505020303" pitchFamily="18" charset="0"/>
              </a:rPr>
              <a:t>    Point-of-sales promotion – Put up banners on public means of transport.</a:t>
            </a:r>
            <a:endParaRPr lang="en-US" b="1" dirty="0">
              <a:latin typeface="Baskerville Old Face" panose="02020602080505020303" pitchFamily="18" charset="0"/>
            </a:endParaRPr>
          </a:p>
          <a:p>
            <a:pPr marL="0" indent="0">
              <a:buNone/>
            </a:pPr>
            <a:endParaRPr lang="en-US" dirty="0"/>
          </a:p>
        </p:txBody>
      </p:sp>
    </p:spTree>
    <p:extLst>
      <p:ext uri="{BB962C8B-B14F-4D97-AF65-F5344CB8AC3E}">
        <p14:creationId xmlns:p14="http://schemas.microsoft.com/office/powerpoint/2010/main" val="1640644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ubstituent conținut 4"/>
          <p:cNvGraphicFramePr>
            <a:graphicFrameLocks noGrp="1"/>
          </p:cNvGraphicFramePr>
          <p:nvPr>
            <p:ph idx="1"/>
            <p:extLst>
              <p:ext uri="{D42A27DB-BD31-4B8C-83A1-F6EECF244321}">
                <p14:modId xmlns:p14="http://schemas.microsoft.com/office/powerpoint/2010/main" val="2261366280"/>
              </p:ext>
            </p:extLst>
          </p:nvPr>
        </p:nvGraphicFramePr>
        <p:xfrm>
          <a:off x="1371600" y="600501"/>
          <a:ext cx="10160758" cy="5407361"/>
        </p:xfrm>
        <a:graphic>
          <a:graphicData uri="http://schemas.openxmlformats.org/drawingml/2006/table">
            <a:tbl>
              <a:tblPr>
                <a:tableStyleId>{69C7853C-536D-4A76-A0AE-DD22124D55A5}</a:tableStyleId>
              </a:tblPr>
              <a:tblGrid>
                <a:gridCol w="5052526"/>
                <a:gridCol w="5108232"/>
              </a:tblGrid>
              <a:tr h="1165005">
                <a:tc>
                  <a:txBody>
                    <a:bodyPr/>
                    <a:lstStyle/>
                    <a:p>
                      <a:pPr marL="0" marR="0" algn="ctr">
                        <a:lnSpc>
                          <a:spcPct val="115000"/>
                        </a:lnSpc>
                        <a:spcBef>
                          <a:spcPts val="0"/>
                        </a:spcBef>
                        <a:spcAft>
                          <a:spcPts val="0"/>
                        </a:spcAft>
                      </a:pPr>
                      <a:r>
                        <a:rPr lang="en-GB" sz="2000" u="none" strike="noStrike" dirty="0">
                          <a:effectLst/>
                          <a:latin typeface="Arial Black" panose="020B0A04020102020204" pitchFamily="34" charset="0"/>
                        </a:rPr>
                        <a:t> </a:t>
                      </a:r>
                      <a:endParaRPr lang="en-US" sz="2000" dirty="0">
                        <a:effectLst/>
                        <a:latin typeface="Arial Black" panose="020B0A04020102020204" pitchFamily="34" charset="0"/>
                      </a:endParaRPr>
                    </a:p>
                    <a:p>
                      <a:pPr marL="0" marR="0" algn="ctr">
                        <a:lnSpc>
                          <a:spcPct val="115000"/>
                        </a:lnSpc>
                        <a:spcBef>
                          <a:spcPts val="0"/>
                        </a:spcBef>
                        <a:spcAft>
                          <a:spcPts val="0"/>
                        </a:spcAft>
                      </a:pPr>
                      <a:r>
                        <a:rPr lang="en-GB" sz="2000" u="sng" dirty="0">
                          <a:effectLst/>
                          <a:latin typeface="Arial Black" panose="020B0A04020102020204" pitchFamily="34" charset="0"/>
                        </a:rPr>
                        <a:t>How are you going to advertise your product? </a:t>
                      </a:r>
                      <a:endParaRPr lang="en-US"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0"/>
                        </a:spcBef>
                        <a:spcAft>
                          <a:spcPts val="0"/>
                        </a:spcAft>
                      </a:pPr>
                      <a:r>
                        <a:rPr lang="en-GB" sz="2000" u="sng" dirty="0">
                          <a:effectLst/>
                          <a:latin typeface="Arial Black" panose="020B0A04020102020204" pitchFamily="34" charset="0"/>
                        </a:rPr>
                        <a:t/>
                      </a:r>
                      <a:br>
                        <a:rPr lang="en-GB" sz="2000" u="sng" dirty="0">
                          <a:effectLst/>
                          <a:latin typeface="Arial Black" panose="020B0A04020102020204" pitchFamily="34" charset="0"/>
                        </a:rPr>
                      </a:br>
                      <a:r>
                        <a:rPr lang="en-GB" sz="2000" u="sng" dirty="0">
                          <a:effectLst/>
                          <a:latin typeface="Arial Black" panose="020B0A04020102020204" pitchFamily="34" charset="0"/>
                        </a:rPr>
                        <a:t>Why have you chosen this marketing method?</a:t>
                      </a:r>
                      <a:endParaRPr lang="en-US"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50000"/>
                      </a:schemeClr>
                    </a:solidFill>
                  </a:tcPr>
                </a:tc>
              </a:tr>
              <a:tr h="4242356">
                <a:tc>
                  <a:txBody>
                    <a:bodyPr/>
                    <a:lstStyle/>
                    <a:p>
                      <a:pPr marL="0" marR="0">
                        <a:lnSpc>
                          <a:spcPct val="115000"/>
                        </a:lnSpc>
                        <a:spcBef>
                          <a:spcPts val="0"/>
                        </a:spcBef>
                        <a:spcAft>
                          <a:spcPts val="0"/>
                        </a:spcAft>
                      </a:pPr>
                      <a:r>
                        <a:rPr lang="en-GB" sz="1800" dirty="0">
                          <a:effectLst/>
                          <a:latin typeface="Arial Black" panose="020B0A04020102020204" pitchFamily="34" charset="0"/>
                        </a:rPr>
                        <a:t>Celebrity endorsement </a:t>
                      </a:r>
                      <a:endParaRPr lang="en-US" sz="1800" dirty="0">
                        <a:effectLst/>
                        <a:latin typeface="Arial Black" panose="020B0A04020102020204" pitchFamily="34" charset="0"/>
                      </a:endParaRPr>
                    </a:p>
                    <a:p>
                      <a:pPr marL="0" marR="0">
                        <a:lnSpc>
                          <a:spcPct val="115000"/>
                        </a:lnSpc>
                        <a:spcBef>
                          <a:spcPts val="0"/>
                        </a:spcBef>
                        <a:spcAft>
                          <a:spcPts val="0"/>
                        </a:spcAft>
                      </a:pPr>
                      <a:r>
                        <a:rPr lang="en-GB" sz="1800" u="none" strike="noStrike" dirty="0">
                          <a:effectLst/>
                          <a:latin typeface="Arial Black" panose="020B0A04020102020204" pitchFamily="34" charset="0"/>
                        </a:rPr>
                        <a:t> </a:t>
                      </a:r>
                      <a:endParaRPr lang="en-US" sz="1800" dirty="0">
                        <a:effectLst/>
                        <a:latin typeface="Arial Black" panose="020B0A04020102020204" pitchFamily="34" charset="0"/>
                      </a:endParaRPr>
                    </a:p>
                    <a:p>
                      <a:pPr marL="0" marR="0">
                        <a:lnSpc>
                          <a:spcPct val="115000"/>
                        </a:lnSpc>
                        <a:spcBef>
                          <a:spcPts val="0"/>
                        </a:spcBef>
                        <a:spcAft>
                          <a:spcPts val="0"/>
                        </a:spcAft>
                      </a:pPr>
                      <a:r>
                        <a:rPr lang="en-GB" sz="1800" u="none" strike="noStrike" dirty="0">
                          <a:effectLst/>
                          <a:latin typeface="Arial Black" panose="020B0A04020102020204" pitchFamily="34" charset="0"/>
                        </a:rPr>
                        <a:t> </a:t>
                      </a:r>
                      <a:endParaRPr lang="en-US" sz="1800" dirty="0">
                        <a:effectLst/>
                        <a:latin typeface="Arial Black" panose="020B0A04020102020204" pitchFamily="34" charset="0"/>
                      </a:endParaRPr>
                    </a:p>
                    <a:p>
                      <a:pPr marL="0" marR="0">
                        <a:lnSpc>
                          <a:spcPct val="115000"/>
                        </a:lnSpc>
                        <a:spcBef>
                          <a:spcPts val="0"/>
                        </a:spcBef>
                        <a:spcAft>
                          <a:spcPts val="0"/>
                        </a:spcAft>
                      </a:pPr>
                      <a:r>
                        <a:rPr lang="en-GB" sz="1800" u="none" strike="noStrike" dirty="0">
                          <a:effectLst/>
                          <a:latin typeface="Arial Black" panose="020B0A04020102020204" pitchFamily="34" charset="0"/>
                        </a:rPr>
                        <a:t> </a:t>
                      </a:r>
                      <a:endParaRPr lang="en-US" sz="1800" dirty="0">
                        <a:effectLst/>
                        <a:latin typeface="Arial Black" panose="020B0A04020102020204" pitchFamily="34" charset="0"/>
                      </a:endParaRPr>
                    </a:p>
                    <a:p>
                      <a:pPr marL="0" marR="0">
                        <a:lnSpc>
                          <a:spcPct val="115000"/>
                        </a:lnSpc>
                        <a:spcBef>
                          <a:spcPts val="0"/>
                        </a:spcBef>
                        <a:spcAft>
                          <a:spcPts val="0"/>
                        </a:spcAft>
                      </a:pPr>
                      <a:r>
                        <a:rPr lang="en-GB" sz="1800" u="none" strike="noStrike" dirty="0">
                          <a:effectLst/>
                          <a:latin typeface="Arial Black" panose="020B0A04020102020204" pitchFamily="34" charset="0"/>
                        </a:rPr>
                        <a:t> </a:t>
                      </a:r>
                      <a:endParaRPr lang="en-US" sz="1800" dirty="0">
                        <a:effectLst/>
                        <a:latin typeface="Arial Black" panose="020B0A04020102020204" pitchFamily="34" charset="0"/>
                      </a:endParaRPr>
                    </a:p>
                    <a:p>
                      <a:pPr marL="0" marR="0">
                        <a:lnSpc>
                          <a:spcPct val="115000"/>
                        </a:lnSpc>
                        <a:spcBef>
                          <a:spcPts val="0"/>
                        </a:spcBef>
                        <a:spcAft>
                          <a:spcPts val="0"/>
                        </a:spcAft>
                      </a:pPr>
                      <a:r>
                        <a:rPr lang="en-GB" sz="1800" dirty="0">
                          <a:effectLst/>
                          <a:latin typeface="Arial Black" panose="020B0A04020102020204" pitchFamily="34" charset="0"/>
                        </a:rPr>
                        <a:t>Internet/ media </a:t>
                      </a:r>
                      <a:endParaRPr lang="en-US" sz="1800" dirty="0">
                        <a:effectLst/>
                        <a:latin typeface="Arial Black" panose="020B0A04020102020204" pitchFamily="34" charset="0"/>
                      </a:endParaRPr>
                    </a:p>
                    <a:p>
                      <a:pPr marL="0" marR="0">
                        <a:lnSpc>
                          <a:spcPct val="115000"/>
                        </a:lnSpc>
                        <a:spcBef>
                          <a:spcPts val="0"/>
                        </a:spcBef>
                        <a:spcAft>
                          <a:spcPts val="0"/>
                        </a:spcAft>
                      </a:pPr>
                      <a:r>
                        <a:rPr lang="en-GB" sz="1800" u="none" strike="noStrike" dirty="0">
                          <a:effectLst/>
                          <a:latin typeface="Arial Black" panose="020B0A04020102020204" pitchFamily="34" charset="0"/>
                        </a:rPr>
                        <a:t> </a:t>
                      </a:r>
                      <a:endParaRPr lang="en-US" sz="1800" dirty="0">
                        <a:effectLst/>
                        <a:latin typeface="Arial Black" panose="020B0A04020102020204" pitchFamily="34" charset="0"/>
                      </a:endParaRPr>
                    </a:p>
                    <a:p>
                      <a:pPr marL="0" marR="0">
                        <a:lnSpc>
                          <a:spcPct val="115000"/>
                        </a:lnSpc>
                        <a:spcBef>
                          <a:spcPts val="0"/>
                        </a:spcBef>
                        <a:spcAft>
                          <a:spcPts val="0"/>
                        </a:spcAft>
                      </a:pPr>
                      <a:r>
                        <a:rPr lang="en-GB" sz="1800" u="none" strike="noStrike" dirty="0">
                          <a:effectLst/>
                          <a:latin typeface="Arial Black" panose="020B0A04020102020204" pitchFamily="34" charset="0"/>
                        </a:rPr>
                        <a:t> </a:t>
                      </a:r>
                      <a:endParaRPr lang="en-US" sz="1800" dirty="0">
                        <a:effectLst/>
                        <a:latin typeface="Arial Black" panose="020B0A04020102020204" pitchFamily="34" charset="0"/>
                      </a:endParaRPr>
                    </a:p>
                    <a:p>
                      <a:pPr marL="0" marR="0">
                        <a:lnSpc>
                          <a:spcPct val="115000"/>
                        </a:lnSpc>
                        <a:spcBef>
                          <a:spcPts val="0"/>
                        </a:spcBef>
                        <a:spcAft>
                          <a:spcPts val="0"/>
                        </a:spcAft>
                      </a:pPr>
                      <a:r>
                        <a:rPr lang="en-GB" sz="1800" u="none" strike="noStrike" dirty="0">
                          <a:effectLst/>
                          <a:latin typeface="Arial Black" panose="020B0A04020102020204" pitchFamily="34" charset="0"/>
                        </a:rPr>
                        <a:t> </a:t>
                      </a:r>
                      <a:endParaRPr lang="en-US" sz="1800" dirty="0">
                        <a:effectLst/>
                        <a:latin typeface="Arial Black" panose="020B0A04020102020204" pitchFamily="34" charset="0"/>
                      </a:endParaRPr>
                    </a:p>
                    <a:p>
                      <a:pPr marL="0" marR="0">
                        <a:lnSpc>
                          <a:spcPct val="115000"/>
                        </a:lnSpc>
                        <a:spcBef>
                          <a:spcPts val="0"/>
                        </a:spcBef>
                        <a:spcAft>
                          <a:spcPts val="0"/>
                        </a:spcAft>
                      </a:pPr>
                      <a:r>
                        <a:rPr lang="en-GB" sz="1800" dirty="0">
                          <a:effectLst/>
                          <a:latin typeface="Arial Black" panose="020B0A04020102020204" pitchFamily="34" charset="0"/>
                        </a:rPr>
                        <a:t> </a:t>
                      </a:r>
                      <a:endParaRPr lang="en-US" sz="1800" dirty="0">
                        <a:effectLst/>
                        <a:latin typeface="Arial Black" panose="020B0A04020102020204" pitchFamily="34" charset="0"/>
                      </a:endParaRPr>
                    </a:p>
                    <a:p>
                      <a:pPr marL="0" marR="0">
                        <a:lnSpc>
                          <a:spcPct val="115000"/>
                        </a:lnSpc>
                        <a:spcBef>
                          <a:spcPts val="0"/>
                        </a:spcBef>
                        <a:spcAft>
                          <a:spcPts val="0"/>
                        </a:spcAft>
                      </a:pPr>
                      <a:r>
                        <a:rPr lang="en-GB" sz="1800" dirty="0">
                          <a:effectLst/>
                          <a:latin typeface="Arial Black" panose="020B0A04020102020204" pitchFamily="34" charset="0"/>
                        </a:rPr>
                        <a:t>Radio Advertisement</a:t>
                      </a:r>
                      <a:endParaRPr lang="en-US" sz="1800" dirty="0">
                        <a:effectLst/>
                        <a:latin typeface="Arial Black" panose="020B0A04020102020204" pitchFamily="34" charset="0"/>
                      </a:endParaRPr>
                    </a:p>
                    <a:p>
                      <a:pPr marL="0" marR="0">
                        <a:lnSpc>
                          <a:spcPct val="115000"/>
                        </a:lnSpc>
                        <a:spcBef>
                          <a:spcPts val="0"/>
                        </a:spcBef>
                        <a:spcAft>
                          <a:spcPts val="0"/>
                        </a:spcAft>
                      </a:pPr>
                      <a:r>
                        <a:rPr lang="en-GB" sz="14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40000"/>
                        <a:lumOff val="60000"/>
                      </a:schemeClr>
                    </a:solidFill>
                  </a:tcPr>
                </a:tc>
                <a:tc>
                  <a:txBody>
                    <a:bodyPr/>
                    <a:lstStyle/>
                    <a:p>
                      <a:pPr marL="0" marR="0">
                        <a:lnSpc>
                          <a:spcPct val="115000"/>
                        </a:lnSpc>
                        <a:spcBef>
                          <a:spcPts val="0"/>
                        </a:spcBef>
                        <a:spcAft>
                          <a:spcPts val="0"/>
                        </a:spcAft>
                      </a:pPr>
                      <a:r>
                        <a:rPr lang="en-GB" sz="1800" dirty="0">
                          <a:effectLst/>
                          <a:latin typeface="Bahnschrift SemiBold" panose="020B0502040204020203" pitchFamily="34" charset="0"/>
                        </a:rPr>
                        <a:t>Influential people are able to spread awareness quickly and more effectively  </a:t>
                      </a:r>
                      <a:endParaRPr lang="en-US" sz="1800" dirty="0">
                        <a:effectLst/>
                        <a:latin typeface="Bahnschrift SemiBold" panose="020B0502040204020203" pitchFamily="34" charset="0"/>
                      </a:endParaRPr>
                    </a:p>
                    <a:p>
                      <a:pPr marL="0" marR="0">
                        <a:lnSpc>
                          <a:spcPct val="115000"/>
                        </a:lnSpc>
                        <a:spcBef>
                          <a:spcPts val="0"/>
                        </a:spcBef>
                        <a:spcAft>
                          <a:spcPts val="0"/>
                        </a:spcAft>
                      </a:pPr>
                      <a:r>
                        <a:rPr lang="en-GB" sz="1800" dirty="0">
                          <a:effectLst/>
                          <a:latin typeface="Bahnschrift SemiBold" panose="020B0502040204020203" pitchFamily="34" charset="0"/>
                        </a:rPr>
                        <a:t> </a:t>
                      </a:r>
                      <a:endParaRPr lang="en-US" sz="1800" dirty="0">
                        <a:effectLst/>
                        <a:latin typeface="Bahnschrift SemiBold" panose="020B0502040204020203" pitchFamily="34" charset="0"/>
                      </a:endParaRPr>
                    </a:p>
                    <a:p>
                      <a:pPr marL="0" marR="0">
                        <a:lnSpc>
                          <a:spcPct val="115000"/>
                        </a:lnSpc>
                        <a:spcBef>
                          <a:spcPts val="0"/>
                        </a:spcBef>
                        <a:spcAft>
                          <a:spcPts val="0"/>
                        </a:spcAft>
                      </a:pPr>
                      <a:r>
                        <a:rPr lang="en-GB" sz="1800" dirty="0">
                          <a:effectLst/>
                          <a:latin typeface="Bahnschrift SemiBold" panose="020B0502040204020203" pitchFamily="34" charset="0"/>
                        </a:rPr>
                        <a:t> </a:t>
                      </a:r>
                      <a:endParaRPr lang="en-US" sz="1800" dirty="0">
                        <a:effectLst/>
                        <a:latin typeface="Bahnschrift SemiBold" panose="020B0502040204020203" pitchFamily="34" charset="0"/>
                      </a:endParaRPr>
                    </a:p>
                    <a:p>
                      <a:pPr marL="0" marR="0">
                        <a:lnSpc>
                          <a:spcPct val="115000"/>
                        </a:lnSpc>
                        <a:spcBef>
                          <a:spcPts val="0"/>
                        </a:spcBef>
                        <a:spcAft>
                          <a:spcPts val="0"/>
                        </a:spcAft>
                      </a:pPr>
                      <a:r>
                        <a:rPr lang="en-GB" sz="1800" dirty="0">
                          <a:effectLst/>
                          <a:latin typeface="Bahnschrift SemiBold" panose="020B0502040204020203" pitchFamily="34" charset="0"/>
                        </a:rPr>
                        <a:t>A lot of people use social media and technology so, the chance of the product being seen and spoken about is more likely </a:t>
                      </a:r>
                      <a:endParaRPr lang="en-US" sz="1800" dirty="0">
                        <a:effectLst/>
                        <a:latin typeface="Bahnschrift SemiBold" panose="020B0502040204020203" pitchFamily="34" charset="0"/>
                      </a:endParaRPr>
                    </a:p>
                    <a:p>
                      <a:pPr marL="0" marR="0">
                        <a:lnSpc>
                          <a:spcPct val="115000"/>
                        </a:lnSpc>
                        <a:spcBef>
                          <a:spcPts val="0"/>
                        </a:spcBef>
                        <a:spcAft>
                          <a:spcPts val="0"/>
                        </a:spcAft>
                      </a:pPr>
                      <a:r>
                        <a:rPr lang="en-GB" sz="1800" dirty="0">
                          <a:effectLst/>
                          <a:latin typeface="Bahnschrift SemiBold" panose="020B0502040204020203" pitchFamily="34" charset="0"/>
                        </a:rPr>
                        <a:t> </a:t>
                      </a:r>
                      <a:endParaRPr lang="en-US" sz="1800" dirty="0">
                        <a:effectLst/>
                        <a:latin typeface="Bahnschrift SemiBold" panose="020B0502040204020203" pitchFamily="34" charset="0"/>
                      </a:endParaRPr>
                    </a:p>
                    <a:p>
                      <a:pPr marL="0" marR="0">
                        <a:lnSpc>
                          <a:spcPct val="115000"/>
                        </a:lnSpc>
                        <a:spcBef>
                          <a:spcPts val="0"/>
                        </a:spcBef>
                        <a:spcAft>
                          <a:spcPts val="0"/>
                        </a:spcAft>
                      </a:pPr>
                      <a:r>
                        <a:rPr lang="en-GB" sz="1800" dirty="0">
                          <a:effectLst/>
                          <a:latin typeface="Bahnschrift SemiBold" panose="020B0502040204020203" pitchFamily="34" charset="0"/>
                        </a:rPr>
                        <a:t>People listen to the radio while they are in their car.</a:t>
                      </a:r>
                      <a:endParaRPr lang="en-US" sz="18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p14="http://schemas.microsoft.com/office/powerpoint/2010/main" val="2862683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2686677047"/>
              </p:ext>
            </p:extLst>
          </p:nvPr>
        </p:nvGraphicFramePr>
        <p:xfrm>
          <a:off x="1883391" y="1514901"/>
          <a:ext cx="9376011" cy="4708478"/>
        </p:xfrm>
        <a:graphic>
          <a:graphicData uri="http://schemas.openxmlformats.org/drawingml/2006/table">
            <a:tbl>
              <a:tblPr firstRow="1" firstCol="1" bandRow="1">
                <a:tableStyleId>{5C22544A-7EE6-4342-B048-85BDC9FD1C3A}</a:tableStyleId>
              </a:tblPr>
              <a:tblGrid>
                <a:gridCol w="4666639"/>
                <a:gridCol w="4709372"/>
              </a:tblGrid>
              <a:tr h="2515162">
                <a:tc>
                  <a:txBody>
                    <a:bodyPr/>
                    <a:lstStyle/>
                    <a:p>
                      <a:pPr marL="0" marR="0" algn="ctr">
                        <a:lnSpc>
                          <a:spcPct val="107000"/>
                        </a:lnSpc>
                        <a:spcBef>
                          <a:spcPts val="0"/>
                        </a:spcBef>
                        <a:spcAft>
                          <a:spcPts val="0"/>
                        </a:spcAft>
                      </a:pPr>
                      <a:r>
                        <a:rPr lang="ro-RO" sz="3200" dirty="0" err="1">
                          <a:solidFill>
                            <a:schemeClr val="tx1"/>
                          </a:solidFill>
                          <a:effectLst/>
                          <a:latin typeface="Arial Black" panose="020B0A04020102020204" pitchFamily="34" charset="0"/>
                        </a:rPr>
                        <a:t>Strengths</a:t>
                      </a:r>
                      <a:endParaRPr lang="en-US" sz="3200" dirty="0">
                        <a:solidFill>
                          <a:schemeClr val="tx1"/>
                        </a:solidFill>
                        <a:effectLst/>
                        <a:latin typeface="Arial Black" panose="020B0A04020102020204" pitchFamily="34" charset="0"/>
                      </a:endParaRPr>
                    </a:p>
                    <a:p>
                      <a:pPr marL="342900" marR="0" lvl="0" indent="-342900" algn="ctr">
                        <a:lnSpc>
                          <a:spcPct val="107000"/>
                        </a:lnSpc>
                        <a:spcBef>
                          <a:spcPts val="0"/>
                        </a:spcBef>
                        <a:spcAft>
                          <a:spcPts val="0"/>
                        </a:spcAft>
                        <a:buFont typeface="Symbol" panose="05050102010706020507" pitchFamily="18" charset="2"/>
                        <a:buChar char=""/>
                      </a:pPr>
                      <a:r>
                        <a:rPr lang="ro-RO" sz="2000" dirty="0">
                          <a:solidFill>
                            <a:schemeClr val="tx1"/>
                          </a:solidFill>
                          <a:effectLst/>
                          <a:latin typeface="Baskerville Old Face" panose="02020602080505020303" pitchFamily="18" charset="0"/>
                        </a:rPr>
                        <a:t>Popular product</a:t>
                      </a:r>
                      <a:endParaRPr lang="en-US" sz="2000" dirty="0">
                        <a:solidFill>
                          <a:schemeClr val="tx1"/>
                        </a:solidFill>
                        <a:effectLst/>
                        <a:latin typeface="Baskerville Old Face" panose="02020602080505020303"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ro-RO" sz="2000" dirty="0" err="1">
                          <a:solidFill>
                            <a:schemeClr val="tx1"/>
                          </a:solidFill>
                          <a:effectLst/>
                          <a:latin typeface="Baskerville Old Face" panose="02020602080505020303" pitchFamily="18" charset="0"/>
                        </a:rPr>
                        <a:t>Biodegradeable</a:t>
                      </a:r>
                      <a:endParaRPr lang="en-US" sz="2000" dirty="0">
                        <a:solidFill>
                          <a:schemeClr val="tx1"/>
                        </a:solidFill>
                        <a:effectLst/>
                        <a:latin typeface="Baskerville Old Face" panose="02020602080505020303"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ro-RO" sz="2000" dirty="0" err="1">
                          <a:solidFill>
                            <a:schemeClr val="tx1"/>
                          </a:solidFill>
                          <a:effectLst/>
                          <a:latin typeface="Baskerville Old Face" panose="02020602080505020303" pitchFamily="18" charset="0"/>
                        </a:rPr>
                        <a:t>Many</a:t>
                      </a:r>
                      <a:r>
                        <a:rPr lang="ro-RO" sz="2000" dirty="0">
                          <a:solidFill>
                            <a:schemeClr val="tx1"/>
                          </a:solidFill>
                          <a:effectLst/>
                          <a:latin typeface="Baskerville Old Face" panose="02020602080505020303" pitchFamily="18" charset="0"/>
                        </a:rPr>
                        <a:t> </a:t>
                      </a:r>
                      <a:r>
                        <a:rPr lang="ro-RO" sz="2000" dirty="0" err="1" smtClean="0">
                          <a:solidFill>
                            <a:schemeClr val="tx1"/>
                          </a:solidFill>
                          <a:effectLst/>
                          <a:latin typeface="Baskerville Old Face" panose="02020602080505020303" pitchFamily="18" charset="0"/>
                        </a:rPr>
                        <a:t>uses</a:t>
                      </a:r>
                      <a:endParaRPr lang="en-US" sz="2000" dirty="0" smtClean="0">
                        <a:solidFill>
                          <a:schemeClr val="tx1"/>
                        </a:solidFill>
                        <a:effectLst/>
                        <a:latin typeface="Baskerville Old Face" panose="02020602080505020303"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sz="2000" dirty="0" smtClean="0">
                          <a:solidFill>
                            <a:schemeClr val="tx1"/>
                          </a:solidFill>
                          <a:effectLst/>
                          <a:latin typeface="Baskerville Old Face" panose="02020602080505020303" pitchFamily="18" charset="0"/>
                          <a:ea typeface="Calibri" panose="020F0502020204030204" pitchFamily="34" charset="0"/>
                          <a:cs typeface="Times New Roman" panose="02020603050405020304" pitchFamily="18" charset="0"/>
                        </a:rPr>
                        <a:t>Eco</a:t>
                      </a:r>
                      <a:r>
                        <a:rPr lang="en-US" sz="2000" baseline="0" dirty="0" smtClean="0">
                          <a:solidFill>
                            <a:schemeClr val="tx1"/>
                          </a:solidFill>
                          <a:effectLst/>
                          <a:latin typeface="Baskerville Old Face" panose="02020602080505020303" pitchFamily="18" charset="0"/>
                          <a:ea typeface="Calibri" panose="020F0502020204030204" pitchFamily="34" charset="0"/>
                          <a:cs typeface="Times New Roman" panose="02020603050405020304" pitchFamily="18" charset="0"/>
                        </a:rPr>
                        <a:t> friendly</a:t>
                      </a:r>
                    </a:p>
                    <a:p>
                      <a:pPr marL="342900" marR="0" lvl="0" indent="-342900" algn="ctr">
                        <a:lnSpc>
                          <a:spcPct val="107000"/>
                        </a:lnSpc>
                        <a:spcBef>
                          <a:spcPts val="0"/>
                        </a:spcBef>
                        <a:spcAft>
                          <a:spcPts val="0"/>
                        </a:spcAft>
                        <a:buFont typeface="Symbol" panose="05050102010706020507" pitchFamily="18" charset="2"/>
                        <a:buChar char=""/>
                      </a:pPr>
                      <a:r>
                        <a:rPr lang="en-US" sz="2000" baseline="0" dirty="0" smtClean="0">
                          <a:solidFill>
                            <a:schemeClr val="tx1"/>
                          </a:solidFill>
                          <a:effectLst/>
                          <a:latin typeface="Baskerville Old Face" panose="02020602080505020303" pitchFamily="18" charset="0"/>
                          <a:ea typeface="Calibri" panose="020F0502020204030204" pitchFamily="34" charset="0"/>
                          <a:cs typeface="Times New Roman" panose="02020603050405020304" pitchFamily="18" charset="0"/>
                        </a:rPr>
                        <a:t>Easy to transport</a:t>
                      </a:r>
                      <a:endParaRPr lang="en-US" sz="2000" dirty="0">
                        <a:solidFill>
                          <a:schemeClr val="tx1"/>
                        </a:solidFill>
                        <a:effectLst/>
                        <a:latin typeface="Baskerville Old Face" panose="02020602080505020303"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tcPr>
                </a:tc>
                <a:tc>
                  <a:txBody>
                    <a:bodyPr/>
                    <a:lstStyle/>
                    <a:p>
                      <a:pPr marL="0" marR="0" algn="ctr">
                        <a:lnSpc>
                          <a:spcPct val="107000"/>
                        </a:lnSpc>
                        <a:spcBef>
                          <a:spcPts val="0"/>
                        </a:spcBef>
                        <a:spcAft>
                          <a:spcPts val="0"/>
                        </a:spcAft>
                      </a:pPr>
                      <a:r>
                        <a:rPr lang="ro-RO" sz="3200" dirty="0" err="1">
                          <a:solidFill>
                            <a:schemeClr val="tx1"/>
                          </a:solidFill>
                          <a:effectLst/>
                          <a:latin typeface="Arial Black" panose="020B0A04020102020204" pitchFamily="34" charset="0"/>
                        </a:rPr>
                        <a:t>Weaknesses</a:t>
                      </a:r>
                      <a:endParaRPr lang="en-US" sz="3200" dirty="0">
                        <a:solidFill>
                          <a:schemeClr val="tx1"/>
                        </a:solidFill>
                        <a:effectLst/>
                        <a:latin typeface="Arial Black" panose="020B0A04020102020204" pitchFamily="34" charset="0"/>
                      </a:endParaRPr>
                    </a:p>
                    <a:p>
                      <a:pPr marL="342900" marR="0" lvl="0" indent="-342900" algn="ctr">
                        <a:lnSpc>
                          <a:spcPct val="107000"/>
                        </a:lnSpc>
                        <a:spcBef>
                          <a:spcPts val="0"/>
                        </a:spcBef>
                        <a:spcAft>
                          <a:spcPts val="0"/>
                        </a:spcAft>
                        <a:buFont typeface="Symbol" panose="05050102010706020507" pitchFamily="18" charset="2"/>
                        <a:buChar char=""/>
                      </a:pPr>
                      <a:r>
                        <a:rPr lang="ro-RO" sz="2000" dirty="0">
                          <a:solidFill>
                            <a:schemeClr val="tx1"/>
                          </a:solidFill>
                          <a:effectLst/>
                          <a:latin typeface="Baskerville Old Face" panose="02020602080505020303" pitchFamily="18" charset="0"/>
                        </a:rPr>
                        <a:t>The </a:t>
                      </a:r>
                      <a:r>
                        <a:rPr lang="ro-RO" sz="2000" dirty="0" err="1">
                          <a:solidFill>
                            <a:schemeClr val="tx1"/>
                          </a:solidFill>
                          <a:effectLst/>
                          <a:latin typeface="Baskerville Old Face" panose="02020602080505020303" pitchFamily="18" charset="0"/>
                        </a:rPr>
                        <a:t>strength</a:t>
                      </a:r>
                      <a:r>
                        <a:rPr lang="ro-RO" sz="2000" dirty="0">
                          <a:solidFill>
                            <a:schemeClr val="tx1"/>
                          </a:solidFill>
                          <a:effectLst/>
                          <a:latin typeface="Baskerville Old Face" panose="02020602080505020303" pitchFamily="18" charset="0"/>
                        </a:rPr>
                        <a:t> of </a:t>
                      </a:r>
                      <a:r>
                        <a:rPr lang="ro-RO" sz="2000" dirty="0" err="1">
                          <a:solidFill>
                            <a:schemeClr val="tx1"/>
                          </a:solidFill>
                          <a:effectLst/>
                          <a:latin typeface="Baskerville Old Face" panose="02020602080505020303" pitchFamily="18" charset="0"/>
                        </a:rPr>
                        <a:t>the</a:t>
                      </a:r>
                      <a:r>
                        <a:rPr lang="ro-RO" sz="2000" dirty="0">
                          <a:solidFill>
                            <a:schemeClr val="tx1"/>
                          </a:solidFill>
                          <a:effectLst/>
                          <a:latin typeface="Baskerville Old Face" panose="02020602080505020303" pitchFamily="18" charset="0"/>
                        </a:rPr>
                        <a:t> box.</a:t>
                      </a:r>
                      <a:endParaRPr lang="en-US" sz="2000" dirty="0">
                        <a:solidFill>
                          <a:schemeClr val="tx1"/>
                        </a:solidFill>
                        <a:effectLst/>
                        <a:latin typeface="Baskerville Old Face" panose="02020602080505020303"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ro-RO" sz="2000" dirty="0" err="1">
                          <a:solidFill>
                            <a:schemeClr val="tx1"/>
                          </a:solidFill>
                          <a:effectLst/>
                          <a:latin typeface="Baskerville Old Face" panose="02020602080505020303" pitchFamily="18" charset="0"/>
                        </a:rPr>
                        <a:t>Quite</a:t>
                      </a:r>
                      <a:r>
                        <a:rPr lang="ro-RO" sz="2000" dirty="0">
                          <a:solidFill>
                            <a:schemeClr val="tx1"/>
                          </a:solidFill>
                          <a:effectLst/>
                          <a:latin typeface="Baskerville Old Face" panose="02020602080505020303" pitchFamily="18" charset="0"/>
                        </a:rPr>
                        <a:t> limited</a:t>
                      </a:r>
                      <a:endParaRPr lang="en-US" sz="2000" dirty="0">
                        <a:solidFill>
                          <a:schemeClr val="tx1"/>
                        </a:solidFill>
                        <a:effectLst/>
                        <a:latin typeface="Baskerville Old Face" panose="02020602080505020303"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ro-RO" sz="2000" dirty="0">
                          <a:solidFill>
                            <a:schemeClr val="tx1"/>
                          </a:solidFill>
                          <a:effectLst/>
                          <a:latin typeface="Baskerville Old Face" panose="02020602080505020303" pitchFamily="18" charset="0"/>
                        </a:rPr>
                        <a:t>Range of </a:t>
                      </a:r>
                      <a:r>
                        <a:rPr lang="ro-RO" sz="2000" dirty="0" err="1" smtClean="0">
                          <a:solidFill>
                            <a:schemeClr val="tx1"/>
                          </a:solidFill>
                          <a:effectLst/>
                          <a:latin typeface="Baskerville Old Face" panose="02020602080505020303" pitchFamily="18" charset="0"/>
                        </a:rPr>
                        <a:t>sizes</a:t>
                      </a:r>
                      <a:endParaRPr lang="en-US" sz="2000" dirty="0" smtClean="0">
                        <a:solidFill>
                          <a:schemeClr val="tx1"/>
                        </a:solidFill>
                        <a:effectLst/>
                        <a:latin typeface="Baskerville Old Face" panose="02020602080505020303"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sz="2000" dirty="0" smtClean="0">
                          <a:solidFill>
                            <a:schemeClr val="tx1"/>
                          </a:solidFill>
                          <a:effectLst/>
                          <a:latin typeface="Baskerville Old Face" panose="02020602080505020303" pitchFamily="18" charset="0"/>
                          <a:ea typeface="Calibri" panose="020F0502020204030204" pitchFamily="34" charset="0"/>
                          <a:cs typeface="Times New Roman" panose="02020603050405020304" pitchFamily="18" charset="0"/>
                        </a:rPr>
                        <a:t>Not waterproof</a:t>
                      </a:r>
                      <a:endParaRPr lang="en-US" sz="2000" dirty="0">
                        <a:solidFill>
                          <a:schemeClr val="tx1"/>
                        </a:solidFill>
                        <a:effectLst/>
                        <a:latin typeface="Baskerville Old Face" panose="02020602080505020303"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tcPr>
                </a:tc>
              </a:tr>
              <a:tr h="2193316">
                <a:tc>
                  <a:txBody>
                    <a:bodyPr/>
                    <a:lstStyle/>
                    <a:p>
                      <a:pPr marL="0" marR="0" algn="ctr">
                        <a:lnSpc>
                          <a:spcPct val="107000"/>
                        </a:lnSpc>
                        <a:spcBef>
                          <a:spcPts val="0"/>
                        </a:spcBef>
                        <a:spcAft>
                          <a:spcPts val="0"/>
                        </a:spcAft>
                      </a:pPr>
                      <a:r>
                        <a:rPr lang="ro-RO" sz="3200" dirty="0" err="1">
                          <a:solidFill>
                            <a:schemeClr val="tx1"/>
                          </a:solidFill>
                          <a:effectLst/>
                          <a:latin typeface="Arial Black" panose="020B0A04020102020204" pitchFamily="34" charset="0"/>
                        </a:rPr>
                        <a:t>Opportunities</a:t>
                      </a:r>
                      <a:endParaRPr lang="en-US" sz="3200" dirty="0">
                        <a:solidFill>
                          <a:schemeClr val="tx1"/>
                        </a:solidFill>
                        <a:effectLst/>
                        <a:latin typeface="Arial Black" panose="020B0A04020102020204" pitchFamily="34" charset="0"/>
                      </a:endParaRPr>
                    </a:p>
                    <a:p>
                      <a:pPr marL="342900" marR="0" lvl="0" indent="-342900" algn="ctr">
                        <a:lnSpc>
                          <a:spcPct val="107000"/>
                        </a:lnSpc>
                        <a:spcBef>
                          <a:spcPts val="0"/>
                        </a:spcBef>
                        <a:spcAft>
                          <a:spcPts val="0"/>
                        </a:spcAft>
                        <a:buFont typeface="Symbol" panose="05050102010706020507" pitchFamily="18" charset="2"/>
                        <a:buChar char=""/>
                      </a:pPr>
                      <a:r>
                        <a:rPr lang="ro-RO" sz="2000" dirty="0">
                          <a:solidFill>
                            <a:schemeClr val="tx1"/>
                          </a:solidFill>
                          <a:effectLst/>
                          <a:latin typeface="Baskerville Old Face" panose="02020602080505020303" pitchFamily="18" charset="0"/>
                        </a:rPr>
                        <a:t>The </a:t>
                      </a:r>
                      <a:r>
                        <a:rPr lang="ro-RO" sz="2000" dirty="0" err="1">
                          <a:solidFill>
                            <a:schemeClr val="tx1"/>
                          </a:solidFill>
                          <a:effectLst/>
                          <a:latin typeface="Baskerville Old Face" panose="02020602080505020303" pitchFamily="18" charset="0"/>
                        </a:rPr>
                        <a:t>different</a:t>
                      </a:r>
                      <a:r>
                        <a:rPr lang="ro-RO" sz="2000" dirty="0">
                          <a:solidFill>
                            <a:schemeClr val="tx1"/>
                          </a:solidFill>
                          <a:effectLst/>
                          <a:latin typeface="Baskerville Old Face" panose="02020602080505020303" pitchFamily="18" charset="0"/>
                        </a:rPr>
                        <a:t> </a:t>
                      </a:r>
                      <a:r>
                        <a:rPr lang="ro-RO" sz="2000" dirty="0" err="1">
                          <a:solidFill>
                            <a:schemeClr val="tx1"/>
                          </a:solidFill>
                          <a:effectLst/>
                          <a:latin typeface="Baskerville Old Face" panose="02020602080505020303" pitchFamily="18" charset="0"/>
                        </a:rPr>
                        <a:t>shapes</a:t>
                      </a:r>
                      <a:r>
                        <a:rPr lang="ro-RO" sz="2000" dirty="0">
                          <a:solidFill>
                            <a:schemeClr val="tx1"/>
                          </a:solidFill>
                          <a:effectLst/>
                          <a:latin typeface="Baskerville Old Face" panose="02020602080505020303" pitchFamily="18" charset="0"/>
                        </a:rPr>
                        <a:t> </a:t>
                      </a:r>
                      <a:r>
                        <a:rPr lang="ro-RO" sz="2000" dirty="0" err="1">
                          <a:solidFill>
                            <a:schemeClr val="tx1"/>
                          </a:solidFill>
                          <a:effectLst/>
                          <a:latin typeface="Baskerville Old Face" panose="02020602080505020303" pitchFamily="18" charset="0"/>
                        </a:rPr>
                        <a:t>and</a:t>
                      </a:r>
                      <a:r>
                        <a:rPr lang="ro-RO" sz="2000" dirty="0">
                          <a:solidFill>
                            <a:schemeClr val="tx1"/>
                          </a:solidFill>
                          <a:effectLst/>
                          <a:latin typeface="Baskerville Old Face" panose="02020602080505020303" pitchFamily="18" charset="0"/>
                        </a:rPr>
                        <a:t> </a:t>
                      </a:r>
                      <a:r>
                        <a:rPr lang="ro-RO" sz="2000" dirty="0" err="1">
                          <a:solidFill>
                            <a:schemeClr val="tx1"/>
                          </a:solidFill>
                          <a:effectLst/>
                          <a:latin typeface="Baskerville Old Face" panose="02020602080505020303" pitchFamily="18" charset="0"/>
                        </a:rPr>
                        <a:t>sizes</a:t>
                      </a:r>
                      <a:r>
                        <a:rPr lang="ro-RO" sz="2000" dirty="0">
                          <a:solidFill>
                            <a:schemeClr val="tx1"/>
                          </a:solidFill>
                          <a:effectLst/>
                          <a:latin typeface="Baskerville Old Face" panose="02020602080505020303" pitchFamily="18" charset="0"/>
                        </a:rPr>
                        <a:t> </a:t>
                      </a:r>
                      <a:r>
                        <a:rPr lang="ro-RO" sz="2000" dirty="0" err="1">
                          <a:solidFill>
                            <a:schemeClr val="tx1"/>
                          </a:solidFill>
                          <a:effectLst/>
                          <a:latin typeface="Baskerville Old Face" panose="02020602080505020303" pitchFamily="18" charset="0"/>
                        </a:rPr>
                        <a:t>we</a:t>
                      </a:r>
                      <a:r>
                        <a:rPr lang="ro-RO" sz="2000" dirty="0">
                          <a:solidFill>
                            <a:schemeClr val="tx1"/>
                          </a:solidFill>
                          <a:effectLst/>
                          <a:latin typeface="Baskerville Old Face" panose="02020602080505020303" pitchFamily="18" charset="0"/>
                        </a:rPr>
                        <a:t> </a:t>
                      </a:r>
                      <a:r>
                        <a:rPr lang="ro-RO" sz="2000" dirty="0" err="1">
                          <a:solidFill>
                            <a:schemeClr val="tx1"/>
                          </a:solidFill>
                          <a:effectLst/>
                          <a:latin typeface="Baskerville Old Face" panose="02020602080505020303" pitchFamily="18" charset="0"/>
                        </a:rPr>
                        <a:t>can</a:t>
                      </a:r>
                      <a:r>
                        <a:rPr lang="ro-RO" sz="2000" dirty="0">
                          <a:solidFill>
                            <a:schemeClr val="tx1"/>
                          </a:solidFill>
                          <a:effectLst/>
                          <a:latin typeface="Baskerville Old Face" panose="02020602080505020303" pitchFamily="18" charset="0"/>
                        </a:rPr>
                        <a:t> </a:t>
                      </a:r>
                      <a:r>
                        <a:rPr lang="ro-RO" sz="2000" dirty="0" err="1">
                          <a:solidFill>
                            <a:schemeClr val="tx1"/>
                          </a:solidFill>
                          <a:effectLst/>
                          <a:latin typeface="Baskerville Old Face" panose="02020602080505020303" pitchFamily="18" charset="0"/>
                        </a:rPr>
                        <a:t>possibly</a:t>
                      </a:r>
                      <a:r>
                        <a:rPr lang="ro-RO" sz="2000" dirty="0">
                          <a:solidFill>
                            <a:schemeClr val="tx1"/>
                          </a:solidFill>
                          <a:effectLst/>
                          <a:latin typeface="Baskerville Old Face" panose="02020602080505020303" pitchFamily="18" charset="0"/>
                        </a:rPr>
                        <a:t> create </a:t>
                      </a:r>
                      <a:endParaRPr lang="en-US" sz="2000" dirty="0">
                        <a:solidFill>
                          <a:schemeClr val="tx1"/>
                        </a:solidFill>
                        <a:effectLst/>
                        <a:latin typeface="Baskerville Old Face" panose="02020602080505020303"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ro-RO" sz="2000" dirty="0" err="1">
                          <a:solidFill>
                            <a:schemeClr val="tx1"/>
                          </a:solidFill>
                          <a:effectLst/>
                          <a:latin typeface="Baskerville Old Face" panose="02020602080505020303" pitchFamily="18" charset="0"/>
                        </a:rPr>
                        <a:t>Branch</a:t>
                      </a:r>
                      <a:r>
                        <a:rPr lang="ro-RO" sz="2000" dirty="0">
                          <a:solidFill>
                            <a:schemeClr val="tx1"/>
                          </a:solidFill>
                          <a:effectLst/>
                          <a:latin typeface="Baskerville Old Face" panose="02020602080505020303" pitchFamily="18" charset="0"/>
                        </a:rPr>
                        <a:t> </a:t>
                      </a:r>
                      <a:r>
                        <a:rPr lang="ro-RO" sz="2000" dirty="0" err="1">
                          <a:solidFill>
                            <a:schemeClr val="tx1"/>
                          </a:solidFill>
                          <a:effectLst/>
                          <a:latin typeface="Baskerville Old Face" panose="02020602080505020303" pitchFamily="18" charset="0"/>
                        </a:rPr>
                        <a:t>into</a:t>
                      </a:r>
                      <a:r>
                        <a:rPr lang="ro-RO" sz="2000" dirty="0">
                          <a:solidFill>
                            <a:schemeClr val="tx1"/>
                          </a:solidFill>
                          <a:effectLst/>
                          <a:latin typeface="Baskerville Old Face" panose="02020602080505020303" pitchFamily="18" charset="0"/>
                        </a:rPr>
                        <a:t> </a:t>
                      </a:r>
                      <a:r>
                        <a:rPr lang="ro-RO" sz="2000" dirty="0" err="1">
                          <a:solidFill>
                            <a:schemeClr val="tx1"/>
                          </a:solidFill>
                          <a:effectLst/>
                          <a:latin typeface="Baskerville Old Face" panose="02020602080505020303" pitchFamily="18" charset="0"/>
                        </a:rPr>
                        <a:t>other</a:t>
                      </a:r>
                      <a:r>
                        <a:rPr lang="ro-RO" sz="2000" dirty="0">
                          <a:solidFill>
                            <a:schemeClr val="tx1"/>
                          </a:solidFill>
                          <a:effectLst/>
                          <a:latin typeface="Baskerville Old Face" panose="02020602080505020303" pitchFamily="18" charset="0"/>
                        </a:rPr>
                        <a:t> </a:t>
                      </a:r>
                      <a:r>
                        <a:rPr lang="ro-RO" sz="2000" dirty="0" err="1">
                          <a:solidFill>
                            <a:schemeClr val="tx1"/>
                          </a:solidFill>
                          <a:effectLst/>
                          <a:latin typeface="Baskerville Old Face" panose="02020602080505020303" pitchFamily="18" charset="0"/>
                        </a:rPr>
                        <a:t>foods</a:t>
                      </a:r>
                      <a:r>
                        <a:rPr lang="ro-RO" sz="2000" dirty="0">
                          <a:solidFill>
                            <a:schemeClr val="tx1"/>
                          </a:solidFill>
                          <a:effectLst/>
                          <a:latin typeface="Baskerville Old Face" panose="02020602080505020303" pitchFamily="18" charset="0"/>
                        </a:rPr>
                        <a:t>.</a:t>
                      </a:r>
                      <a:endParaRPr lang="en-US" sz="2000" dirty="0">
                        <a:solidFill>
                          <a:schemeClr val="tx1"/>
                        </a:solidFill>
                        <a:effectLst/>
                        <a:latin typeface="Baskerville Old Face" panose="02020602080505020303"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tcPr>
                </a:tc>
                <a:tc>
                  <a:txBody>
                    <a:bodyPr/>
                    <a:lstStyle/>
                    <a:p>
                      <a:pPr marL="0" marR="0" algn="ctr">
                        <a:lnSpc>
                          <a:spcPct val="107000"/>
                        </a:lnSpc>
                        <a:spcBef>
                          <a:spcPts val="0"/>
                        </a:spcBef>
                        <a:spcAft>
                          <a:spcPts val="0"/>
                        </a:spcAft>
                      </a:pPr>
                      <a:r>
                        <a:rPr lang="ro-RO" sz="3600" b="1" dirty="0" err="1">
                          <a:solidFill>
                            <a:schemeClr val="tx1"/>
                          </a:solidFill>
                          <a:effectLst/>
                          <a:latin typeface="Arial Black" panose="020B0A04020102020204" pitchFamily="34" charset="0"/>
                        </a:rPr>
                        <a:t>Threats</a:t>
                      </a:r>
                      <a:endParaRPr lang="en-US" sz="3600" b="1" dirty="0">
                        <a:solidFill>
                          <a:schemeClr val="tx1"/>
                        </a:solidFill>
                        <a:effectLst/>
                        <a:latin typeface="Arial Black" panose="020B0A04020102020204" pitchFamily="34" charset="0"/>
                      </a:endParaRPr>
                    </a:p>
                    <a:p>
                      <a:pPr marL="342900" marR="0" lvl="0" indent="-342900" algn="ctr">
                        <a:lnSpc>
                          <a:spcPct val="107000"/>
                        </a:lnSpc>
                        <a:spcBef>
                          <a:spcPts val="0"/>
                        </a:spcBef>
                        <a:spcAft>
                          <a:spcPts val="0"/>
                        </a:spcAft>
                        <a:buFont typeface="Symbol" panose="05050102010706020507" pitchFamily="18" charset="2"/>
                        <a:buChar char=""/>
                      </a:pPr>
                      <a:r>
                        <a:rPr lang="ro-RO" sz="2000" dirty="0">
                          <a:solidFill>
                            <a:schemeClr val="tx1"/>
                          </a:solidFill>
                          <a:effectLst/>
                          <a:latin typeface="Baskerville Old Face" panose="02020602080505020303" pitchFamily="18" charset="0"/>
                        </a:rPr>
                        <a:t>The </a:t>
                      </a:r>
                      <a:r>
                        <a:rPr lang="ro-RO" sz="2000" dirty="0" err="1">
                          <a:solidFill>
                            <a:schemeClr val="tx1"/>
                          </a:solidFill>
                          <a:effectLst/>
                          <a:latin typeface="Baskerville Old Face" panose="02020602080505020303" pitchFamily="18" charset="0"/>
                        </a:rPr>
                        <a:t>chinese</a:t>
                      </a:r>
                      <a:r>
                        <a:rPr lang="ro-RO" sz="2000" dirty="0">
                          <a:solidFill>
                            <a:schemeClr val="tx1"/>
                          </a:solidFill>
                          <a:effectLst/>
                          <a:latin typeface="Baskerville Old Face" panose="02020602080505020303" pitchFamily="18" charset="0"/>
                        </a:rPr>
                        <a:t> market</a:t>
                      </a:r>
                      <a:endParaRPr lang="en-US" sz="2000" dirty="0">
                        <a:solidFill>
                          <a:schemeClr val="tx1"/>
                        </a:solidFill>
                        <a:effectLst/>
                        <a:latin typeface="Baskerville Old Face" panose="02020602080505020303"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ro-RO" sz="2000" dirty="0" err="1">
                          <a:solidFill>
                            <a:schemeClr val="tx1"/>
                          </a:solidFill>
                          <a:effectLst/>
                          <a:latin typeface="Baskerville Old Face" panose="02020602080505020303" pitchFamily="18" charset="0"/>
                        </a:rPr>
                        <a:t>Competition</a:t>
                      </a:r>
                      <a:r>
                        <a:rPr lang="ro-RO" sz="2000" dirty="0">
                          <a:solidFill>
                            <a:schemeClr val="tx1"/>
                          </a:solidFill>
                          <a:effectLst/>
                          <a:latin typeface="Baskerville Old Face" panose="02020602080505020303" pitchFamily="18" charset="0"/>
                        </a:rPr>
                        <a:t> </a:t>
                      </a:r>
                      <a:r>
                        <a:rPr lang="ro-RO" sz="2000" dirty="0" err="1">
                          <a:solidFill>
                            <a:schemeClr val="tx1"/>
                          </a:solidFill>
                          <a:effectLst/>
                          <a:latin typeface="Baskerville Old Face" panose="02020602080505020303" pitchFamily="18" charset="0"/>
                        </a:rPr>
                        <a:t>between</a:t>
                      </a:r>
                      <a:r>
                        <a:rPr lang="ro-RO" sz="2000" dirty="0">
                          <a:solidFill>
                            <a:schemeClr val="tx1"/>
                          </a:solidFill>
                          <a:effectLst/>
                          <a:latin typeface="Baskerville Old Face" panose="02020602080505020303" pitchFamily="18" charset="0"/>
                        </a:rPr>
                        <a:t> </a:t>
                      </a:r>
                      <a:r>
                        <a:rPr lang="ro-RO" sz="2000" dirty="0" err="1">
                          <a:solidFill>
                            <a:schemeClr val="tx1"/>
                          </a:solidFill>
                          <a:effectLst/>
                          <a:latin typeface="Baskerville Old Face" panose="02020602080505020303" pitchFamily="18" charset="0"/>
                        </a:rPr>
                        <a:t>existing</a:t>
                      </a:r>
                      <a:r>
                        <a:rPr lang="ro-RO" sz="2000" dirty="0">
                          <a:solidFill>
                            <a:schemeClr val="tx1"/>
                          </a:solidFill>
                          <a:effectLst/>
                          <a:latin typeface="Baskerville Old Face" panose="02020602080505020303" pitchFamily="18" charset="0"/>
                        </a:rPr>
                        <a:t> </a:t>
                      </a:r>
                      <a:r>
                        <a:rPr lang="ro-RO" sz="2000" dirty="0" err="1">
                          <a:solidFill>
                            <a:schemeClr val="tx1"/>
                          </a:solidFill>
                          <a:effectLst/>
                          <a:latin typeface="Baskerville Old Face" panose="02020602080505020303" pitchFamily="18" charset="0"/>
                        </a:rPr>
                        <a:t>companies</a:t>
                      </a:r>
                      <a:endParaRPr lang="en-US" sz="2000" dirty="0">
                        <a:solidFill>
                          <a:schemeClr val="tx1"/>
                        </a:solidFill>
                        <a:effectLst/>
                        <a:latin typeface="Baskerville Old Face" panose="02020602080505020303" pitchFamily="18" charset="0"/>
                      </a:endParaRPr>
                    </a:p>
                    <a:p>
                      <a:pPr marL="0" marR="0" algn="ctr">
                        <a:lnSpc>
                          <a:spcPct val="107000"/>
                        </a:lnSpc>
                        <a:spcBef>
                          <a:spcPts val="0"/>
                        </a:spcBef>
                        <a:spcAft>
                          <a:spcPts val="0"/>
                        </a:spcAft>
                      </a:pPr>
                      <a:r>
                        <a:rPr lang="ro-RO" sz="2000" dirty="0">
                          <a:solidFill>
                            <a:schemeClr val="tx1"/>
                          </a:solidFill>
                          <a:effectLst/>
                          <a:latin typeface="Baskerville Old Face" panose="02020602080505020303" pitchFamily="18" charset="0"/>
                        </a:rPr>
                        <a:t> </a:t>
                      </a:r>
                      <a:endParaRPr lang="en-US" sz="2000" dirty="0">
                        <a:solidFill>
                          <a:schemeClr val="tx1"/>
                        </a:solidFill>
                        <a:effectLst/>
                        <a:latin typeface="Baskerville Old Face" panose="02020602080505020303"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tcPr>
                </a:tc>
              </a:tr>
            </a:tbl>
          </a:graphicData>
        </a:graphic>
      </p:graphicFrame>
      <p:sp>
        <p:nvSpPr>
          <p:cNvPr id="7" name="CasetăText 6"/>
          <p:cNvSpPr txBox="1"/>
          <p:nvPr/>
        </p:nvSpPr>
        <p:spPr>
          <a:xfrm>
            <a:off x="3477584" y="491318"/>
            <a:ext cx="7194963" cy="923330"/>
          </a:xfrm>
          <a:prstGeom prst="rect">
            <a:avLst/>
          </a:prstGeom>
          <a:noFill/>
        </p:spPr>
        <p:txBody>
          <a:bodyPr wrap="square" rtlCol="0">
            <a:spAutoFit/>
          </a:bodyPr>
          <a:lstStyle/>
          <a:p>
            <a:r>
              <a:rPr lang="en-US" sz="5400" b="1" dirty="0" smtClean="0">
                <a:effectLst>
                  <a:outerShdw blurRad="38100" dist="38100" dir="2700000" algn="tl">
                    <a:srgbClr val="000000">
                      <a:alpha val="43137"/>
                    </a:srgbClr>
                  </a:outerShdw>
                </a:effectLst>
                <a:latin typeface="Arial Black" panose="020B0A04020102020204" pitchFamily="34" charset="0"/>
              </a:rPr>
              <a:t>SWOT Analysis</a:t>
            </a:r>
            <a:endParaRPr lang="en-US" sz="5400"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971681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Hârtie">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TM10001105[[fn=Trunchiere]]</Template>
  <TotalTime>344</TotalTime>
  <Words>323</Words>
  <Application>Microsoft Office PowerPoint</Application>
  <PresentationFormat>Custom</PresentationFormat>
  <Paragraphs>134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Crop</vt:lpstr>
      <vt:lpstr>Bionited</vt:lpstr>
      <vt:lpstr>Who are we?</vt:lpstr>
      <vt:lpstr>PowerPoint Presentation</vt:lpstr>
      <vt:lpstr>Business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elev</dc:creator>
  <cp:lastModifiedBy>nina</cp:lastModifiedBy>
  <cp:revision>33</cp:revision>
  <dcterms:created xsi:type="dcterms:W3CDTF">2018-04-27T06:09:53Z</dcterms:created>
  <dcterms:modified xsi:type="dcterms:W3CDTF">2018-06-18T14:39:59Z</dcterms:modified>
</cp:coreProperties>
</file>