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56" r:id="rId2"/>
    <p:sldId id="276" r:id="rId3"/>
    <p:sldId id="275" r:id="rId4"/>
    <p:sldId id="278" r:id="rId5"/>
    <p:sldId id="277" r:id="rId6"/>
    <p:sldId id="288" r:id="rId7"/>
    <p:sldId id="274" r:id="rId8"/>
    <p:sldId id="291" r:id="rId9"/>
    <p:sldId id="290" r:id="rId10"/>
    <p:sldId id="287" r:id="rId11"/>
    <p:sldId id="270" r:id="rId12"/>
    <p:sldId id="286" r:id="rId13"/>
    <p:sldId id="272" r:id="rId14"/>
    <p:sldId id="269" r:id="rId15"/>
    <p:sldId id="292" r:id="rId16"/>
    <p:sldId id="260" r:id="rId17"/>
    <p:sldId id="258" r:id="rId18"/>
    <p:sldId id="293" r:id="rId19"/>
    <p:sldId id="285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4640" autoAdjust="0"/>
  </p:normalViewPr>
  <p:slideViewPr>
    <p:cSldViewPr>
      <p:cViewPr varScale="1">
        <p:scale>
          <a:sx n="83" d="100"/>
          <a:sy n="83" d="100"/>
        </p:scale>
        <p:origin x="134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/>
              <a:t>waste composition  in Greece</a:t>
            </a:r>
          </a:p>
        </c:rich>
      </c:tx>
      <c:layout>
        <c:manualLayout>
          <c:xMode val="edge"/>
          <c:yMode val="edge"/>
          <c:x val="0.25825072886297384"/>
          <c:y val="4.4630404463040535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waste in Greece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Φύλλο1!$A$2:$A$9</c:f>
              <c:strCache>
                <c:ptCount val="8"/>
                <c:pt idx="0">
                  <c:v>Glass</c:v>
                </c:pt>
                <c:pt idx="1">
                  <c:v>Other</c:v>
                </c:pt>
                <c:pt idx="2">
                  <c:v>Metal</c:v>
                </c:pt>
                <c:pt idx="3">
                  <c:v>Plastics </c:v>
                </c:pt>
                <c:pt idx="4">
                  <c:v>wood-cloth </c:v>
                </c:pt>
                <c:pt idx="5">
                  <c:v>Paper</c:v>
                </c:pt>
                <c:pt idx="6">
                  <c:v>Organic</c:v>
                </c:pt>
                <c:pt idx="7">
                  <c:v>Solid</c:v>
                </c:pt>
              </c:strCache>
            </c:strRef>
          </c:cat>
          <c:val>
            <c:numRef>
              <c:f>Φύλλο1!$B$2:$B$9</c:f>
              <c:numCache>
                <c:formatCode>0%</c:formatCode>
                <c:ptCount val="8"/>
                <c:pt idx="0">
                  <c:v>5.0000000000000065E-2</c:v>
                </c:pt>
                <c:pt idx="1">
                  <c:v>5.0000000000000065E-2</c:v>
                </c:pt>
                <c:pt idx="2">
                  <c:v>5.0000000000000065E-2</c:v>
                </c:pt>
                <c:pt idx="3">
                  <c:v>9.0000000000000066E-2</c:v>
                </c:pt>
                <c:pt idx="4">
                  <c:v>3.0000000000000054E-2</c:v>
                </c:pt>
                <c:pt idx="5">
                  <c:v>0.19000000000000022</c:v>
                </c:pt>
                <c:pt idx="6">
                  <c:v>0.49000000000000032</c:v>
                </c:pt>
                <c:pt idx="7">
                  <c:v>5.0000000000000065E-2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14-4EF7-B88D-FB136503272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750EC-DDAB-4C17-92EA-4E663BA1E23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2249F70-C40F-4272-BA32-44896D7A6EB8}">
      <dgm:prSet phldrT="[Κείμενο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 dirty="0"/>
        </a:p>
      </dgm:t>
    </dgm:pt>
    <dgm:pt modelId="{6C6A68B9-B85C-4E5B-B2FA-A0B4AB0BDE11}" type="parTrans" cxnId="{F4EF2379-E998-4147-A6AE-FBE354D25C56}">
      <dgm:prSet/>
      <dgm:spPr/>
      <dgm:t>
        <a:bodyPr/>
        <a:lstStyle/>
        <a:p>
          <a:endParaRPr lang="el-GR"/>
        </a:p>
      </dgm:t>
    </dgm:pt>
    <dgm:pt modelId="{E5A02B8E-4DA7-428F-823A-3EBE665A5F0C}" type="sibTrans" cxnId="{F4EF2379-E998-4147-A6AE-FBE354D25C56}">
      <dgm:prSet/>
      <dgm:spPr/>
      <dgm:t>
        <a:bodyPr/>
        <a:lstStyle/>
        <a:p>
          <a:endParaRPr lang="el-GR"/>
        </a:p>
      </dgm:t>
    </dgm:pt>
    <dgm:pt modelId="{DE055E1B-B5AC-4C4B-8764-02E1FBD6A096}">
      <dgm:prSet phldrT="[Κείμενο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Today, only 60% of coastal areas are served by sewage treatment plants</a:t>
          </a:r>
          <a:endParaRPr lang="el-GR" sz="2400" kern="1200" dirty="0" smtClean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 dirty="0"/>
        </a:p>
      </dgm:t>
    </dgm:pt>
    <dgm:pt modelId="{B86BB119-A9BD-4441-90B1-80090874551F}" type="parTrans" cxnId="{AFAEE12F-CCF7-48B9-8DB6-5B41A8ADC572}">
      <dgm:prSet/>
      <dgm:spPr/>
      <dgm:t>
        <a:bodyPr/>
        <a:lstStyle/>
        <a:p>
          <a:endParaRPr lang="el-GR"/>
        </a:p>
      </dgm:t>
    </dgm:pt>
    <dgm:pt modelId="{A3C5CB6C-895C-4655-9837-379E1B96E96C}" type="sibTrans" cxnId="{AFAEE12F-CCF7-48B9-8DB6-5B41A8ADC572}">
      <dgm:prSet/>
      <dgm:spPr/>
      <dgm:t>
        <a:bodyPr/>
        <a:lstStyle/>
        <a:p>
          <a:endParaRPr lang="el-GR"/>
        </a:p>
      </dgm:t>
    </dgm:pt>
    <dgm:pt modelId="{F94845E8-E301-4EDA-9F6A-4BA05B62DAC9}">
      <dgm:prSet phldrT="[Κείμενο]" phldr="1"/>
      <dgm:spPr/>
      <dgm:t>
        <a:bodyPr/>
        <a:lstStyle/>
        <a:p>
          <a:endParaRPr lang="el-GR" dirty="0"/>
        </a:p>
      </dgm:t>
    </dgm:pt>
    <dgm:pt modelId="{79B74AC1-DD27-4662-9F5E-B4AFE9E68A0B}" type="parTrans" cxnId="{4C88889C-B34A-4FD5-9587-D752E839233D}">
      <dgm:prSet/>
      <dgm:spPr/>
      <dgm:t>
        <a:bodyPr/>
        <a:lstStyle/>
        <a:p>
          <a:endParaRPr lang="el-GR"/>
        </a:p>
      </dgm:t>
    </dgm:pt>
    <dgm:pt modelId="{3B5F3240-F388-483C-87A1-7196DA72A9CF}" type="sibTrans" cxnId="{4C88889C-B34A-4FD5-9587-D752E839233D}">
      <dgm:prSet/>
      <dgm:spPr/>
      <dgm:t>
        <a:bodyPr/>
        <a:lstStyle/>
        <a:p>
          <a:endParaRPr lang="el-GR"/>
        </a:p>
      </dgm:t>
    </dgm:pt>
    <dgm:pt modelId="{5A44E042-5A63-4F5E-B75E-F533C3502B64}">
      <dgm:prSet phldrT="[Κείμενο]" phldr="1"/>
      <dgm:spPr/>
      <dgm:t>
        <a:bodyPr/>
        <a:lstStyle/>
        <a:p>
          <a:endParaRPr lang="el-GR" dirty="0"/>
        </a:p>
      </dgm:t>
    </dgm:pt>
    <dgm:pt modelId="{6C754F61-2402-466B-A732-8930077D099D}" type="parTrans" cxnId="{C9C5D4F4-7C5D-4345-B2A6-53A7B88FF161}">
      <dgm:prSet/>
      <dgm:spPr/>
      <dgm:t>
        <a:bodyPr/>
        <a:lstStyle/>
        <a:p>
          <a:endParaRPr lang="el-GR"/>
        </a:p>
      </dgm:t>
    </dgm:pt>
    <dgm:pt modelId="{9078E836-3C87-46CE-BFA1-8FBD43304977}" type="sibTrans" cxnId="{C9C5D4F4-7C5D-4345-B2A6-53A7B88FF161}">
      <dgm:prSet/>
      <dgm:spPr/>
      <dgm:t>
        <a:bodyPr/>
        <a:lstStyle/>
        <a:p>
          <a:endParaRPr lang="el-GR"/>
        </a:p>
      </dgm:t>
    </dgm:pt>
    <dgm:pt modelId="{31D6E2B4-4ED5-4118-910F-F463483289EB}">
      <dgm:prSet phldrT="[Κείμενο]" phldr="1"/>
      <dgm:spPr/>
      <dgm:t>
        <a:bodyPr/>
        <a:lstStyle/>
        <a:p>
          <a:endParaRPr lang="el-GR" dirty="0"/>
        </a:p>
      </dgm:t>
    </dgm:pt>
    <dgm:pt modelId="{B54E8CD3-C890-47E4-8510-66B84757EBC8}" type="parTrans" cxnId="{8C479F70-7DBC-47A0-B441-7882CFE0D979}">
      <dgm:prSet/>
      <dgm:spPr/>
      <dgm:t>
        <a:bodyPr/>
        <a:lstStyle/>
        <a:p>
          <a:endParaRPr lang="el-GR"/>
        </a:p>
      </dgm:t>
    </dgm:pt>
    <dgm:pt modelId="{40E2ED12-E56D-44BD-857B-FD550AE40548}" type="sibTrans" cxnId="{8C479F70-7DBC-47A0-B441-7882CFE0D979}">
      <dgm:prSet/>
      <dgm:spPr/>
      <dgm:t>
        <a:bodyPr/>
        <a:lstStyle/>
        <a:p>
          <a:endParaRPr lang="el-GR"/>
        </a:p>
      </dgm:t>
    </dgm:pt>
    <dgm:pt modelId="{37A9468D-B2F4-4C34-A91E-87B6926B11AC}">
      <dgm:prSet/>
      <dgm:spPr/>
      <dgm:t>
        <a:bodyPr/>
        <a:lstStyle/>
        <a:p>
          <a:endParaRPr lang="el-GR"/>
        </a:p>
      </dgm:t>
    </dgm:pt>
    <dgm:pt modelId="{69C683A2-B945-4E3F-9619-F86D36B2BC90}" type="parTrans" cxnId="{F1331C7F-A7C4-489A-9140-D487CE1AD4F3}">
      <dgm:prSet/>
      <dgm:spPr/>
      <dgm:t>
        <a:bodyPr/>
        <a:lstStyle/>
        <a:p>
          <a:endParaRPr lang="el-GR"/>
        </a:p>
      </dgm:t>
    </dgm:pt>
    <dgm:pt modelId="{A9B1C403-80F6-45A9-AE72-77F01ED8E23A}" type="sibTrans" cxnId="{F1331C7F-A7C4-489A-9140-D487CE1AD4F3}">
      <dgm:prSet/>
      <dgm:spPr/>
      <dgm:t>
        <a:bodyPr/>
        <a:lstStyle/>
        <a:p>
          <a:endParaRPr lang="el-GR"/>
        </a:p>
      </dgm:t>
    </dgm:pt>
    <dgm:pt modelId="{E044D6D4-EB96-4855-8A4E-90F8F9565C7B}">
      <dgm:prSet/>
      <dgm:spPr/>
      <dgm:t>
        <a:bodyPr/>
        <a:lstStyle/>
        <a:p>
          <a:endParaRPr lang="el-GR"/>
        </a:p>
      </dgm:t>
    </dgm:pt>
    <dgm:pt modelId="{5FBEFB11-00C7-4FCD-84C9-A1AB04095081}" type="parTrans" cxnId="{CD37D2F3-CA3A-4A17-8768-75E22F914513}">
      <dgm:prSet/>
      <dgm:spPr/>
      <dgm:t>
        <a:bodyPr/>
        <a:lstStyle/>
        <a:p>
          <a:endParaRPr lang="el-GR"/>
        </a:p>
      </dgm:t>
    </dgm:pt>
    <dgm:pt modelId="{768A44A9-1300-4744-937C-7DAF50348975}" type="sibTrans" cxnId="{CD37D2F3-CA3A-4A17-8768-75E22F914513}">
      <dgm:prSet/>
      <dgm:spPr/>
      <dgm:t>
        <a:bodyPr/>
        <a:lstStyle/>
        <a:p>
          <a:endParaRPr lang="el-GR"/>
        </a:p>
      </dgm:t>
    </dgm:pt>
    <dgm:pt modelId="{58AC77BA-676A-43A3-BBE7-0C0F3DF36D44}">
      <dgm:prSet/>
      <dgm:spPr/>
      <dgm:t>
        <a:bodyPr/>
        <a:lstStyle/>
        <a:p>
          <a:endParaRPr lang="el-GR"/>
        </a:p>
      </dgm:t>
    </dgm:pt>
    <dgm:pt modelId="{851FC325-80A0-43D2-87F4-716F38FA2B9C}" type="parTrans" cxnId="{67BC2F8A-569E-43C6-8C35-E39E99B0AA20}">
      <dgm:prSet/>
      <dgm:spPr/>
      <dgm:t>
        <a:bodyPr/>
        <a:lstStyle/>
        <a:p>
          <a:endParaRPr lang="el-GR"/>
        </a:p>
      </dgm:t>
    </dgm:pt>
    <dgm:pt modelId="{06F98A8A-96E4-4FCB-AAAB-1B67DE5655C9}" type="sibTrans" cxnId="{67BC2F8A-569E-43C6-8C35-E39E99B0AA20}">
      <dgm:prSet/>
      <dgm:spPr/>
      <dgm:t>
        <a:bodyPr/>
        <a:lstStyle/>
        <a:p>
          <a:endParaRPr lang="el-GR"/>
        </a:p>
      </dgm:t>
    </dgm:pt>
    <dgm:pt modelId="{AFFDFC99-FF4B-45C9-B1CA-34AD8640A3BF}">
      <dgm:prSet/>
      <dgm:spPr/>
      <dgm:t>
        <a:bodyPr/>
        <a:lstStyle/>
        <a:p>
          <a:endParaRPr lang="el-GR"/>
        </a:p>
      </dgm:t>
    </dgm:pt>
    <dgm:pt modelId="{CB3A4781-146A-4072-88CB-9AAE76AEFFC8}" type="parTrans" cxnId="{64D8AE05-E04A-4BFC-8DD9-58729F65CE19}">
      <dgm:prSet/>
      <dgm:spPr/>
      <dgm:t>
        <a:bodyPr/>
        <a:lstStyle/>
        <a:p>
          <a:endParaRPr lang="el-GR"/>
        </a:p>
      </dgm:t>
    </dgm:pt>
    <dgm:pt modelId="{135BAE1B-2579-456E-B131-EAEA91A0C290}" type="sibTrans" cxnId="{64D8AE05-E04A-4BFC-8DD9-58729F65CE19}">
      <dgm:prSet/>
      <dgm:spPr/>
      <dgm:t>
        <a:bodyPr/>
        <a:lstStyle/>
        <a:p>
          <a:endParaRPr lang="el-GR"/>
        </a:p>
      </dgm:t>
    </dgm:pt>
    <dgm:pt modelId="{D43BDD77-C6CB-4D6B-8EC0-324310F716C1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Every year, 66 million cubic meters of industrial wastewater penetrates the sea.</a:t>
          </a:r>
          <a:endParaRPr lang="el-GR" dirty="0" smtClean="0">
            <a:solidFill>
              <a:schemeClr val="bg1"/>
            </a:solidFill>
            <a:latin typeface="+mn-lt"/>
            <a:ea typeface="+mn-ea"/>
            <a:cs typeface="+mn-cs"/>
          </a:endParaRP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b="1" i="1" u="sng" dirty="0">
            <a:solidFill>
              <a:schemeClr val="bg1"/>
            </a:solidFill>
          </a:endParaRPr>
        </a:p>
      </dgm:t>
    </dgm:pt>
    <dgm:pt modelId="{9362E0B2-710E-42EB-BD12-86652CAD97AB}" type="parTrans" cxnId="{C7475D25-E385-4A62-98FA-C3E1105FFDD3}">
      <dgm:prSet/>
      <dgm:spPr/>
      <dgm:t>
        <a:bodyPr/>
        <a:lstStyle/>
        <a:p>
          <a:endParaRPr lang="el-GR"/>
        </a:p>
      </dgm:t>
    </dgm:pt>
    <dgm:pt modelId="{8685E838-DCF8-4385-B5FA-28A428FDC834}" type="sibTrans" cxnId="{C7475D25-E385-4A62-98FA-C3E1105FFDD3}">
      <dgm:prSet/>
      <dgm:spPr/>
      <dgm:t>
        <a:bodyPr/>
        <a:lstStyle/>
        <a:p>
          <a:endParaRPr lang="el-GR"/>
        </a:p>
      </dgm:t>
    </dgm:pt>
    <dgm:pt modelId="{69B822CF-BA4E-46B9-AC98-4472B5356F99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The Mediterranean has the most intense tanker traffic in the world</a:t>
          </a:r>
          <a:endParaRPr lang="el-GR" sz="2400" kern="1200" dirty="0" smtClean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 dirty="0">
            <a:solidFill>
              <a:schemeClr val="bg1"/>
            </a:solidFill>
          </a:endParaRPr>
        </a:p>
      </dgm:t>
    </dgm:pt>
    <dgm:pt modelId="{FFDB9A5D-18BD-440B-9A77-60B88430EA36}" type="parTrans" cxnId="{60B21D96-0362-47B2-8108-35A3DCAA936B}">
      <dgm:prSet/>
      <dgm:spPr/>
      <dgm:t>
        <a:bodyPr/>
        <a:lstStyle/>
        <a:p>
          <a:endParaRPr lang="el-GR"/>
        </a:p>
      </dgm:t>
    </dgm:pt>
    <dgm:pt modelId="{4CFAB349-B3CD-4BAE-A71A-BD014056D8CC}" type="sibTrans" cxnId="{60B21D96-0362-47B2-8108-35A3DCAA936B}">
      <dgm:prSet/>
      <dgm:spPr/>
      <dgm:t>
        <a:bodyPr/>
        <a:lstStyle/>
        <a:p>
          <a:endParaRPr lang="el-GR"/>
        </a:p>
      </dgm:t>
    </dgm:pt>
    <dgm:pt modelId="{B44D7BD5-B59C-46EF-B661-1969D470DA2A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</a:rPr>
            <a:t>In the Mediterranean exist more than 200 petrochemical , energy facilities and chemical  plants</a:t>
          </a:r>
          <a:endParaRPr lang="el-GR" dirty="0">
            <a:solidFill>
              <a:schemeClr val="bg1"/>
            </a:solidFill>
          </a:endParaRPr>
        </a:p>
      </dgm:t>
    </dgm:pt>
    <dgm:pt modelId="{7DAE760A-4352-4A0A-992B-9D82685DEA12}" type="parTrans" cxnId="{514E244E-9861-4077-937B-1E1B11CD90B0}">
      <dgm:prSet/>
      <dgm:spPr/>
      <dgm:t>
        <a:bodyPr/>
        <a:lstStyle/>
        <a:p>
          <a:endParaRPr lang="el-GR"/>
        </a:p>
      </dgm:t>
    </dgm:pt>
    <dgm:pt modelId="{14F0621A-E821-4BFC-B80A-78B7D0254AA6}" type="sibTrans" cxnId="{514E244E-9861-4077-937B-1E1B11CD90B0}">
      <dgm:prSet/>
      <dgm:spPr/>
      <dgm:t>
        <a:bodyPr/>
        <a:lstStyle/>
        <a:p>
          <a:endParaRPr lang="el-GR"/>
        </a:p>
      </dgm:t>
    </dgm:pt>
    <dgm:pt modelId="{1B818164-5ED6-4578-B27D-0EAFB962EBFF}" type="pres">
      <dgm:prSet presAssocID="{FBD750EC-DDAB-4C17-92EA-4E663BA1E23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C1CCEDE-0E48-474E-BB5D-781D9D2C6AC8}" type="pres">
      <dgm:prSet presAssocID="{FBD750EC-DDAB-4C17-92EA-4E663BA1E23B}" presName="matrix" presStyleCnt="0"/>
      <dgm:spPr/>
    </dgm:pt>
    <dgm:pt modelId="{644C7ED5-8E19-4079-A447-622AE2EF1CA0}" type="pres">
      <dgm:prSet presAssocID="{FBD750EC-DDAB-4C17-92EA-4E663BA1E23B}" presName="tile1" presStyleLbl="node1" presStyleIdx="0" presStyleCnt="4" custScaleX="105140" custScaleY="104444" custLinFactNeighborX="2980" custLinFactNeighborY="2222"/>
      <dgm:spPr/>
      <dgm:t>
        <a:bodyPr/>
        <a:lstStyle/>
        <a:p>
          <a:endParaRPr lang="el-GR"/>
        </a:p>
      </dgm:t>
    </dgm:pt>
    <dgm:pt modelId="{E8638B2B-25C3-4B8C-A5FD-69AB6AD31A5C}" type="pres">
      <dgm:prSet presAssocID="{FBD750EC-DDAB-4C17-92EA-4E663BA1E23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05D9CB-0EC8-4238-9BF9-62004AD20239}" type="pres">
      <dgm:prSet presAssocID="{FBD750EC-DDAB-4C17-92EA-4E663BA1E23B}" presName="tile2" presStyleLbl="node1" presStyleIdx="1" presStyleCnt="4"/>
      <dgm:spPr/>
      <dgm:t>
        <a:bodyPr/>
        <a:lstStyle/>
        <a:p>
          <a:endParaRPr lang="el-GR"/>
        </a:p>
      </dgm:t>
    </dgm:pt>
    <dgm:pt modelId="{3D47E853-5721-41D7-9BF4-3D419AB3D7F3}" type="pres">
      <dgm:prSet presAssocID="{FBD750EC-DDAB-4C17-92EA-4E663BA1E23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6FA6AFE-7D68-4412-A7A2-ECF2963A6F68}" type="pres">
      <dgm:prSet presAssocID="{FBD750EC-DDAB-4C17-92EA-4E663BA1E23B}" presName="tile3" presStyleLbl="node1" presStyleIdx="2" presStyleCnt="4" custScaleX="102804" custLinFactNeighborX="701" custLinFactNeighborY="2632"/>
      <dgm:spPr/>
      <dgm:t>
        <a:bodyPr/>
        <a:lstStyle/>
        <a:p>
          <a:endParaRPr lang="el-GR"/>
        </a:p>
      </dgm:t>
    </dgm:pt>
    <dgm:pt modelId="{B0F340CC-8EFF-466B-A0BF-BCBC5EF42DE1}" type="pres">
      <dgm:prSet presAssocID="{FBD750EC-DDAB-4C17-92EA-4E663BA1E23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28C591-4633-455B-A7E1-0036F8A192C6}" type="pres">
      <dgm:prSet presAssocID="{FBD750EC-DDAB-4C17-92EA-4E663BA1E23B}" presName="tile4" presStyleLbl="node1" presStyleIdx="3" presStyleCnt="4" custScaleX="99467" custLinFactNeighborX="2020" custLinFactNeighborY="2632"/>
      <dgm:spPr/>
      <dgm:t>
        <a:bodyPr/>
        <a:lstStyle/>
        <a:p>
          <a:endParaRPr lang="el-GR"/>
        </a:p>
      </dgm:t>
    </dgm:pt>
    <dgm:pt modelId="{7E48ABCB-7526-432B-BCED-DD1B04A5C4A6}" type="pres">
      <dgm:prSet presAssocID="{FBD750EC-DDAB-4C17-92EA-4E663BA1E23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B8B40B-1701-46BB-AF8D-D0EE5FC038FB}" type="pres">
      <dgm:prSet presAssocID="{FBD750EC-DDAB-4C17-92EA-4E663BA1E23B}" presName="centerTile" presStyleLbl="fgShp" presStyleIdx="0" presStyleCnt="1" custScaleX="124294" custScaleY="115556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F4EF2379-E998-4147-A6AE-FBE354D25C56}" srcId="{FBD750EC-DDAB-4C17-92EA-4E663BA1E23B}" destId="{62249F70-C40F-4272-BA32-44896D7A6EB8}" srcOrd="0" destOrd="0" parTransId="{6C6A68B9-B85C-4E5B-B2FA-A0B4AB0BDE11}" sibTransId="{E5A02B8E-4DA7-428F-823A-3EBE665A5F0C}"/>
    <dgm:cxn modelId="{90F069E8-9B31-4B2E-B498-587805F713F2}" type="presOf" srcId="{DE055E1B-B5AC-4C4B-8764-02E1FBD6A096}" destId="{644C7ED5-8E19-4079-A447-622AE2EF1CA0}" srcOrd="0" destOrd="0" presId="urn:microsoft.com/office/officeart/2005/8/layout/matrix1"/>
    <dgm:cxn modelId="{7EE893CC-6883-4C17-86E4-28C1A2082D42}" type="presOf" srcId="{D43BDD77-C6CB-4D6B-8EC0-324310F716C1}" destId="{A6FA6AFE-7D68-4412-A7A2-ECF2963A6F68}" srcOrd="0" destOrd="0" presId="urn:microsoft.com/office/officeart/2005/8/layout/matrix1"/>
    <dgm:cxn modelId="{82CE379D-0E23-496F-B998-733F5885CF4A}" type="presOf" srcId="{B44D7BD5-B59C-46EF-B661-1969D470DA2A}" destId="{6728C591-4633-455B-A7E1-0036F8A192C6}" srcOrd="0" destOrd="0" presId="urn:microsoft.com/office/officeart/2005/8/layout/matrix1"/>
    <dgm:cxn modelId="{2D54788A-4F93-4D6A-95B3-526EE49DEB84}" type="presOf" srcId="{FBD750EC-DDAB-4C17-92EA-4E663BA1E23B}" destId="{1B818164-5ED6-4578-B27D-0EAFB962EBFF}" srcOrd="0" destOrd="0" presId="urn:microsoft.com/office/officeart/2005/8/layout/matrix1"/>
    <dgm:cxn modelId="{C7475D25-E385-4A62-98FA-C3E1105FFDD3}" srcId="{62249F70-C40F-4272-BA32-44896D7A6EB8}" destId="{D43BDD77-C6CB-4D6B-8EC0-324310F716C1}" srcOrd="2" destOrd="0" parTransId="{9362E0B2-710E-42EB-BD12-86652CAD97AB}" sibTransId="{8685E838-DCF8-4385-B5FA-28A428FDC834}"/>
    <dgm:cxn modelId="{AFAEE12F-CCF7-48B9-8DB6-5B41A8ADC572}" srcId="{62249F70-C40F-4272-BA32-44896D7A6EB8}" destId="{DE055E1B-B5AC-4C4B-8764-02E1FBD6A096}" srcOrd="0" destOrd="0" parTransId="{B86BB119-A9BD-4441-90B1-80090874551F}" sibTransId="{A3C5CB6C-895C-4655-9837-379E1B96E96C}"/>
    <dgm:cxn modelId="{9E5B4E26-0D88-475F-8F03-2FABEF9FD856}" type="presOf" srcId="{B44D7BD5-B59C-46EF-B661-1969D470DA2A}" destId="{7E48ABCB-7526-432B-BCED-DD1B04A5C4A6}" srcOrd="1" destOrd="0" presId="urn:microsoft.com/office/officeart/2005/8/layout/matrix1"/>
    <dgm:cxn modelId="{514E244E-9861-4077-937B-1E1B11CD90B0}" srcId="{62249F70-C40F-4272-BA32-44896D7A6EB8}" destId="{B44D7BD5-B59C-46EF-B661-1969D470DA2A}" srcOrd="3" destOrd="0" parTransId="{7DAE760A-4352-4A0A-992B-9D82685DEA12}" sibTransId="{14F0621A-E821-4BFC-B80A-78B7D0254AA6}"/>
    <dgm:cxn modelId="{67BC2F8A-569E-43C6-8C35-E39E99B0AA20}" srcId="{62249F70-C40F-4272-BA32-44896D7A6EB8}" destId="{58AC77BA-676A-43A3-BBE7-0C0F3DF36D44}" srcOrd="7" destOrd="0" parTransId="{851FC325-80A0-43D2-87F4-716F38FA2B9C}" sibTransId="{06F98A8A-96E4-4FCB-AAAB-1B67DE5655C9}"/>
    <dgm:cxn modelId="{9AD3C7F5-B128-45D8-BA32-A1B0E279D02A}" type="presOf" srcId="{DE055E1B-B5AC-4C4B-8764-02E1FBD6A096}" destId="{E8638B2B-25C3-4B8C-A5FD-69AB6AD31A5C}" srcOrd="1" destOrd="0" presId="urn:microsoft.com/office/officeart/2005/8/layout/matrix1"/>
    <dgm:cxn modelId="{BB13484F-5DA8-471D-A6E0-6B3250DF43D2}" type="presOf" srcId="{69B822CF-BA4E-46B9-AC98-4472B5356F99}" destId="{CF05D9CB-0EC8-4238-9BF9-62004AD20239}" srcOrd="0" destOrd="0" presId="urn:microsoft.com/office/officeart/2005/8/layout/matrix1"/>
    <dgm:cxn modelId="{CD69F45F-8CB7-430B-AC9F-D66342447075}" type="presOf" srcId="{62249F70-C40F-4272-BA32-44896D7A6EB8}" destId="{87B8B40B-1701-46BB-AF8D-D0EE5FC038FB}" srcOrd="0" destOrd="0" presId="urn:microsoft.com/office/officeart/2005/8/layout/matrix1"/>
    <dgm:cxn modelId="{64D8AE05-E04A-4BFC-8DD9-58729F65CE19}" srcId="{62249F70-C40F-4272-BA32-44896D7A6EB8}" destId="{AFFDFC99-FF4B-45C9-B1CA-34AD8640A3BF}" srcOrd="4" destOrd="0" parTransId="{CB3A4781-146A-4072-88CB-9AAE76AEFFC8}" sibTransId="{135BAE1B-2579-456E-B131-EAEA91A0C290}"/>
    <dgm:cxn modelId="{F1331C7F-A7C4-489A-9140-D487CE1AD4F3}" srcId="{62249F70-C40F-4272-BA32-44896D7A6EB8}" destId="{37A9468D-B2F4-4C34-A91E-87B6926B11AC}" srcOrd="5" destOrd="0" parTransId="{69C683A2-B945-4E3F-9619-F86D36B2BC90}" sibTransId="{A9B1C403-80F6-45A9-AE72-77F01ED8E23A}"/>
    <dgm:cxn modelId="{310578FC-72A5-4537-A598-5768F83BB988}" type="presOf" srcId="{D43BDD77-C6CB-4D6B-8EC0-324310F716C1}" destId="{B0F340CC-8EFF-466B-A0BF-BCBC5EF42DE1}" srcOrd="1" destOrd="0" presId="urn:microsoft.com/office/officeart/2005/8/layout/matrix1"/>
    <dgm:cxn modelId="{C9C5D4F4-7C5D-4345-B2A6-53A7B88FF161}" srcId="{62249F70-C40F-4272-BA32-44896D7A6EB8}" destId="{5A44E042-5A63-4F5E-B75E-F533C3502B64}" srcOrd="9" destOrd="0" parTransId="{6C754F61-2402-466B-A732-8930077D099D}" sibTransId="{9078E836-3C87-46CE-BFA1-8FBD43304977}"/>
    <dgm:cxn modelId="{8C479F70-7DBC-47A0-B441-7882CFE0D979}" srcId="{62249F70-C40F-4272-BA32-44896D7A6EB8}" destId="{31D6E2B4-4ED5-4118-910F-F463483289EB}" srcOrd="10" destOrd="0" parTransId="{B54E8CD3-C890-47E4-8510-66B84757EBC8}" sibTransId="{40E2ED12-E56D-44BD-857B-FD550AE40548}"/>
    <dgm:cxn modelId="{4C88889C-B34A-4FD5-9587-D752E839233D}" srcId="{62249F70-C40F-4272-BA32-44896D7A6EB8}" destId="{F94845E8-E301-4EDA-9F6A-4BA05B62DAC9}" srcOrd="6" destOrd="0" parTransId="{79B74AC1-DD27-4662-9F5E-B4AFE9E68A0B}" sibTransId="{3B5F3240-F388-483C-87A1-7196DA72A9CF}"/>
    <dgm:cxn modelId="{60B21D96-0362-47B2-8108-35A3DCAA936B}" srcId="{62249F70-C40F-4272-BA32-44896D7A6EB8}" destId="{69B822CF-BA4E-46B9-AC98-4472B5356F99}" srcOrd="1" destOrd="0" parTransId="{FFDB9A5D-18BD-440B-9A77-60B88430EA36}" sibTransId="{4CFAB349-B3CD-4BAE-A71A-BD014056D8CC}"/>
    <dgm:cxn modelId="{CD37D2F3-CA3A-4A17-8768-75E22F914513}" srcId="{62249F70-C40F-4272-BA32-44896D7A6EB8}" destId="{E044D6D4-EB96-4855-8A4E-90F8F9565C7B}" srcOrd="8" destOrd="0" parTransId="{5FBEFB11-00C7-4FCD-84C9-A1AB04095081}" sibTransId="{768A44A9-1300-4744-937C-7DAF50348975}"/>
    <dgm:cxn modelId="{2E06D54D-AF2E-4C17-BFDD-241BF7784F27}" type="presOf" srcId="{69B822CF-BA4E-46B9-AC98-4472B5356F99}" destId="{3D47E853-5721-41D7-9BF4-3D419AB3D7F3}" srcOrd="1" destOrd="0" presId="urn:microsoft.com/office/officeart/2005/8/layout/matrix1"/>
    <dgm:cxn modelId="{ED0AF197-B774-4CAF-AF3E-9E2DDF6CAB3C}" type="presParOf" srcId="{1B818164-5ED6-4578-B27D-0EAFB962EBFF}" destId="{AC1CCEDE-0E48-474E-BB5D-781D9D2C6AC8}" srcOrd="0" destOrd="0" presId="urn:microsoft.com/office/officeart/2005/8/layout/matrix1"/>
    <dgm:cxn modelId="{5CFDE1C2-99BC-4A30-8CE8-D0918DE0E237}" type="presParOf" srcId="{AC1CCEDE-0E48-474E-BB5D-781D9D2C6AC8}" destId="{644C7ED5-8E19-4079-A447-622AE2EF1CA0}" srcOrd="0" destOrd="0" presId="urn:microsoft.com/office/officeart/2005/8/layout/matrix1"/>
    <dgm:cxn modelId="{E77918CB-6D69-4EE4-9258-C791BF2A5D9C}" type="presParOf" srcId="{AC1CCEDE-0E48-474E-BB5D-781D9D2C6AC8}" destId="{E8638B2B-25C3-4B8C-A5FD-69AB6AD31A5C}" srcOrd="1" destOrd="0" presId="urn:microsoft.com/office/officeart/2005/8/layout/matrix1"/>
    <dgm:cxn modelId="{CA9927E9-D9A5-4200-8AA1-6B3B3CA67925}" type="presParOf" srcId="{AC1CCEDE-0E48-474E-BB5D-781D9D2C6AC8}" destId="{CF05D9CB-0EC8-4238-9BF9-62004AD20239}" srcOrd="2" destOrd="0" presId="urn:microsoft.com/office/officeart/2005/8/layout/matrix1"/>
    <dgm:cxn modelId="{17DED772-C1C6-4436-90F9-EFCF2A04F77E}" type="presParOf" srcId="{AC1CCEDE-0E48-474E-BB5D-781D9D2C6AC8}" destId="{3D47E853-5721-41D7-9BF4-3D419AB3D7F3}" srcOrd="3" destOrd="0" presId="urn:microsoft.com/office/officeart/2005/8/layout/matrix1"/>
    <dgm:cxn modelId="{1128C7A5-0104-4D1B-8FCD-87DD461B43A0}" type="presParOf" srcId="{AC1CCEDE-0E48-474E-BB5D-781D9D2C6AC8}" destId="{A6FA6AFE-7D68-4412-A7A2-ECF2963A6F68}" srcOrd="4" destOrd="0" presId="urn:microsoft.com/office/officeart/2005/8/layout/matrix1"/>
    <dgm:cxn modelId="{A53533C1-FF45-4D2F-B7E1-608ECADCAE44}" type="presParOf" srcId="{AC1CCEDE-0E48-474E-BB5D-781D9D2C6AC8}" destId="{B0F340CC-8EFF-466B-A0BF-BCBC5EF42DE1}" srcOrd="5" destOrd="0" presId="urn:microsoft.com/office/officeart/2005/8/layout/matrix1"/>
    <dgm:cxn modelId="{23967A4B-BE26-4248-B980-4F3767C72234}" type="presParOf" srcId="{AC1CCEDE-0E48-474E-BB5D-781D9D2C6AC8}" destId="{6728C591-4633-455B-A7E1-0036F8A192C6}" srcOrd="6" destOrd="0" presId="urn:microsoft.com/office/officeart/2005/8/layout/matrix1"/>
    <dgm:cxn modelId="{129B0C1D-A06A-4F2F-8731-0BD4C7C45485}" type="presParOf" srcId="{AC1CCEDE-0E48-474E-BB5D-781D9D2C6AC8}" destId="{7E48ABCB-7526-432B-BCED-DD1B04A5C4A6}" srcOrd="7" destOrd="0" presId="urn:microsoft.com/office/officeart/2005/8/layout/matrix1"/>
    <dgm:cxn modelId="{E09335BB-DDEA-4525-AE41-BD7B30D8495D}" type="presParOf" srcId="{1B818164-5ED6-4578-B27D-0EAFB962EBFF}" destId="{87B8B40B-1701-46BB-AF8D-D0EE5FC038F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C7ED5-8E19-4079-A447-622AE2EF1CA0}">
      <dsp:nvSpPr>
        <dsp:cNvPr id="0" name=""/>
        <dsp:cNvSpPr/>
      </dsp:nvSpPr>
      <dsp:spPr>
        <a:xfrm rot="16200000">
          <a:off x="613252" y="-505240"/>
          <a:ext cx="3384361" cy="4466843"/>
        </a:xfrm>
        <a:prstGeom prst="round1Rect">
          <a:avLst/>
        </a:prstGeom>
        <a:solidFill>
          <a:schemeClr val="accent3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Today, only 60% of coastal areas are served by sewage treatment plants</a:t>
          </a:r>
          <a:endParaRPr lang="el-GR" sz="2400" kern="1200" dirty="0" smtClean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 dirty="0"/>
        </a:p>
      </dsp:txBody>
      <dsp:txXfrm rot="5400000">
        <a:off x="72011" y="36001"/>
        <a:ext cx="4466843" cy="2538271"/>
      </dsp:txXfrm>
    </dsp:sp>
    <dsp:sp modelId="{CF05D9CB-0EC8-4238-9BF9-62004AD20239}">
      <dsp:nvSpPr>
        <dsp:cNvPr id="0" name=""/>
        <dsp:cNvSpPr/>
      </dsp:nvSpPr>
      <dsp:spPr>
        <a:xfrm>
          <a:off x="4303064" y="36000"/>
          <a:ext cx="4248472" cy="3240360"/>
        </a:xfrm>
        <a:prstGeom prst="round1Rect">
          <a:avLst/>
        </a:prstGeom>
        <a:solidFill>
          <a:schemeClr val="accent3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>
              <a:solidFill>
                <a:schemeClr val="lt1"/>
              </a:solidFill>
              <a:latin typeface="+mn-lt"/>
              <a:ea typeface="+mn-ea"/>
              <a:cs typeface="+mn-cs"/>
            </a:rPr>
            <a:t>The Mediterranean has the most intense tanker traffic in the world</a:t>
          </a:r>
          <a:endParaRPr lang="el-GR" sz="2400" kern="1200" dirty="0" smtClean="0">
            <a:solidFill>
              <a:schemeClr val="lt1"/>
            </a:solidFill>
            <a:latin typeface="+mn-lt"/>
            <a:ea typeface="+mn-ea"/>
            <a:cs typeface="+mn-cs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300" kern="1200" dirty="0">
            <a:solidFill>
              <a:schemeClr val="bg1"/>
            </a:solidFill>
          </a:endParaRPr>
        </a:p>
      </dsp:txBody>
      <dsp:txXfrm>
        <a:off x="4303064" y="36000"/>
        <a:ext cx="4248472" cy="2430270"/>
      </dsp:txXfrm>
    </dsp:sp>
    <dsp:sp modelId="{A6FA6AFE-7D68-4412-A7A2-ECF2963A6F68}">
      <dsp:nvSpPr>
        <dsp:cNvPr id="0" name=""/>
        <dsp:cNvSpPr/>
      </dsp:nvSpPr>
      <dsp:spPr>
        <a:xfrm rot="10800000">
          <a:off x="24811" y="3276360"/>
          <a:ext cx="4367599" cy="3240360"/>
        </a:xfrm>
        <a:prstGeom prst="round1Rect">
          <a:avLst/>
        </a:prstGeom>
        <a:solidFill>
          <a:schemeClr val="accent3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800" kern="1200" dirty="0" smtClean="0">
              <a:solidFill>
                <a:schemeClr val="bg1"/>
              </a:solidFill>
              <a:latin typeface="+mn-lt"/>
              <a:ea typeface="+mn-ea"/>
              <a:cs typeface="+mn-cs"/>
            </a:rPr>
            <a:t>Every year, 66 million cubic meters of industrial wastewater penetrates the sea.</a:t>
          </a:r>
          <a:endParaRPr lang="el-GR" sz="2800" kern="1200" dirty="0" smtClean="0">
            <a:solidFill>
              <a:schemeClr val="bg1"/>
            </a:solidFill>
            <a:latin typeface="+mn-lt"/>
            <a:ea typeface="+mn-ea"/>
            <a:cs typeface="+mn-cs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800" b="1" i="1" u="sng" kern="1200" dirty="0">
            <a:solidFill>
              <a:schemeClr val="bg1"/>
            </a:solidFill>
          </a:endParaRPr>
        </a:p>
      </dsp:txBody>
      <dsp:txXfrm rot="10800000">
        <a:off x="24811" y="4086450"/>
        <a:ext cx="4367599" cy="2430270"/>
      </dsp:txXfrm>
    </dsp:sp>
    <dsp:sp modelId="{6728C591-4633-455B-A7E1-0036F8A192C6}">
      <dsp:nvSpPr>
        <dsp:cNvPr id="0" name=""/>
        <dsp:cNvSpPr/>
      </dsp:nvSpPr>
      <dsp:spPr>
        <a:xfrm rot="5400000">
          <a:off x="4807120" y="2783626"/>
          <a:ext cx="3240360" cy="4225827"/>
        </a:xfrm>
        <a:prstGeom prst="round1Rect">
          <a:avLst/>
        </a:prstGeom>
        <a:solidFill>
          <a:schemeClr val="accent3"/>
        </a:solidFill>
        <a:ln w="20000" cap="flat" cmpd="sng" algn="ctr">
          <a:solidFill>
            <a:schemeClr val="lt1"/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In the Mediterranean exist more than 200 petrochemical , energy facilities and chemical  plants</a:t>
          </a:r>
          <a:endParaRPr lang="el-GR" sz="2800" kern="1200" dirty="0">
            <a:solidFill>
              <a:schemeClr val="bg1"/>
            </a:solidFill>
          </a:endParaRPr>
        </a:p>
      </dsp:txBody>
      <dsp:txXfrm rot="-5400000">
        <a:off x="4314387" y="4086449"/>
        <a:ext cx="4225827" cy="2430270"/>
      </dsp:txXfrm>
    </dsp:sp>
    <dsp:sp modelId="{87B8B40B-1701-46BB-AF8D-D0EE5FC038FB}">
      <dsp:nvSpPr>
        <dsp:cNvPr id="0" name=""/>
        <dsp:cNvSpPr/>
      </dsp:nvSpPr>
      <dsp:spPr>
        <a:xfrm>
          <a:off x="2664293" y="2304252"/>
          <a:ext cx="3168357" cy="187221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800" kern="1200" dirty="0"/>
        </a:p>
      </dsp:txBody>
      <dsp:txXfrm>
        <a:off x="2755687" y="2395646"/>
        <a:ext cx="2985569" cy="1689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8193E-6177-4D98-AAF7-07722C57F2E6}" type="datetimeFigureOut">
              <a:rPr lang="el-GR" smtClean="0"/>
              <a:pPr/>
              <a:t>23/4/2018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BACE7-8182-4AF6-A302-F936E5841CD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ACE7-8182-4AF6-A302-F936E5841CD4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ACE7-8182-4AF6-A302-F936E5841CD4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ACE7-8182-4AF6-A302-F936E5841CD4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i="1" u="sng" dirty="0" smtClean="0"/>
              <a:t>παράγονται από  ανανεώσιμες πόρους βιομάζας, όπως </a:t>
            </a:r>
          </a:p>
          <a:p>
            <a:pPr>
              <a:buFont typeface="Wingdings" pitchFamily="2" charset="2"/>
              <a:buChar char="ü"/>
            </a:pPr>
            <a:r>
              <a:rPr lang="el-GR" i="1" u="sng" dirty="0" smtClean="0"/>
              <a:t>εδώδιμα λίπη και έλαια</a:t>
            </a:r>
          </a:p>
          <a:p>
            <a:pPr>
              <a:buFont typeface="Wingdings" pitchFamily="2" charset="2"/>
              <a:buChar char="ü"/>
            </a:pPr>
            <a:r>
              <a:rPr lang="el-GR" i="1" u="sng" dirty="0" err="1" smtClean="0"/>
              <a:t>Λιγνίνη</a:t>
            </a:r>
            <a:endParaRPr lang="el-GR" i="1" u="sng" dirty="0" smtClean="0"/>
          </a:p>
          <a:p>
            <a:pPr>
              <a:buFont typeface="Wingdings" pitchFamily="2" charset="2"/>
              <a:buChar char="ü"/>
            </a:pPr>
            <a:r>
              <a:rPr lang="el-GR" i="1" u="sng" dirty="0" smtClean="0"/>
              <a:t>άμυλο καλαμποκιού</a:t>
            </a:r>
          </a:p>
          <a:p>
            <a:pPr>
              <a:buFont typeface="Wingdings" pitchFamily="2" charset="2"/>
              <a:buChar char="ü"/>
            </a:pPr>
            <a:r>
              <a:rPr lang="el-GR" i="1" u="sng" dirty="0" smtClean="0"/>
              <a:t> αρακά  ή μικροβιακή χλωρίδα. </a:t>
            </a:r>
            <a:endParaRPr lang="el-GR" u="sng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ACE7-8182-4AF6-A302-F936E5841CD4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ACE7-8182-4AF6-A302-F936E5841CD4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ACE7-8182-4AF6-A302-F936E5841CD4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ACE7-8182-4AF6-A302-F936E5841CD4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"uncontrolled landfills" we mean disposal of waste in areas that do not comply with environmental protection rules to prevent the emission of gaseous pollutants or contamination of aquifers.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ACE7-8182-4AF6-A302-F936E5841CD4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ACE7-8182-4AF6-A302-F936E5841CD4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ACE7-8182-4AF6-A302-F936E5841CD4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ACE7-8182-4AF6-A302-F936E5841CD4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ACE7-8182-4AF6-A302-F936E5841CD4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 smtClean="0"/>
              <a:t>Ύπαρξη αγοράς των ανακυκλώσιμων υλικών (ώστε να υπάρξει οικονομικό όφελος για τη χρηματοδότηση του προγράμματος)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BACE7-8182-4AF6-A302-F936E5841CD4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058A-5666-4444-98CC-907FC4EFF70F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E5F965-097A-47F3-8939-83F435C72B4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11F6-971C-405A-B6A2-9F5BE18C7012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F965-097A-47F3-8939-83F435C72B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0E5F965-097A-47F3-8939-83F435C72B4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702D-BC80-4640-9D44-3E2E64235A44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B384-F8A3-4759-A377-57A52DE38911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0E5F965-097A-47F3-8939-83F435C72B4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10BC5-2EC6-466A-B154-322E16AB8B38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E5F965-097A-47F3-8939-83F435C72B4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BABEF3E-50B9-4A9B-ABA7-145DF4BB79C9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5F965-097A-47F3-8939-83F435C72B4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D3D4-BC66-4070-8AD0-9C1E8E08D4EC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0E5F965-097A-47F3-8939-83F435C72B4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B9887-41AD-41F9-8556-75BB2688B6B5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0E5F965-097A-47F3-8939-83F435C72B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A70C-3227-459F-A9A7-FABFA4430B25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E5F965-097A-47F3-8939-83F435C72B4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E5F965-097A-47F3-8939-83F435C72B4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72C7-98CF-499B-AFAD-E9C0BB22FD8C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0E5F965-097A-47F3-8939-83F435C72B4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AF0EBD4-C1DD-40DD-A7D5-F28FCB3307A2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3FB887E-F8FF-4B47-9F39-C4E9CF1DEB55}" type="datetime1">
              <a:rPr lang="el-GR" smtClean="0"/>
              <a:pPr/>
              <a:t>23/4/2018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0E5F965-097A-47F3-8939-83F435C72B4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ohnsrefuse.com/blog/bid/328025/20-Horrifying-Waste-Management-Statistics-and-Facts-About-Landfills" TargetMode="External"/><Relationship Id="rId3" Type="http://schemas.openxmlformats.org/officeDocument/2006/relationships/hyperlink" Target="https://www.epa.gov/recycle/recycling-basics" TargetMode="External"/><Relationship Id="rId7" Type="http://schemas.openxmlformats.org/officeDocument/2006/relationships/hyperlink" Target="https://www.usi.edu/recycle/solid-waste-landfill-fact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eenforgreen.com/b/10-fun-composting-facts" TargetMode="External"/><Relationship Id="rId5" Type="http://schemas.openxmlformats.org/officeDocument/2006/relationships/hyperlink" Target="https://acespace.org/blog/10-facts-about-composting" TargetMode="External"/><Relationship Id="rId10" Type="http://schemas.openxmlformats.org/officeDocument/2006/relationships/hyperlink" Target="https://www.thebalance.com/how-long-does-it-take-garbage-to-decompose-2878033" TargetMode="External"/><Relationship Id="rId4" Type="http://schemas.openxmlformats.org/officeDocument/2006/relationships/hyperlink" Target="http://www.wrfound.org.uk/articles/incineration.html" TargetMode="External"/><Relationship Id="rId9" Type="http://schemas.openxmlformats.org/officeDocument/2006/relationships/hyperlink" Target="http://infomory.com/facts/facts-about-landfill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gr/url?sa=i&amp;rct=j&amp;q=&amp;esrc=s&amp;source=images&amp;cd=&amp;cad=rja&amp;uact=8&amp;ved=2ahUKEwiYroD4qKHaAhVmEpoKHcC2DUwQjRx6BAgAEAU&amp;url=http://www.cesbio.ups-tlse.fr/us/sudmed.html&amp;psig=AOvVaw1iTfkzizIfNED1Itei6O0K&amp;ust=1522955328524005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008112"/>
          </a:xfrm>
        </p:spPr>
        <p:txBody>
          <a:bodyPr>
            <a:noAutofit/>
          </a:bodyPr>
          <a:lstStyle/>
          <a:p>
            <a:r>
              <a:rPr lang="en-US" sz="2800" i="1" smtClean="0"/>
              <a:t>The use of plastics and contamination in Greece </a:t>
            </a:r>
            <a:endParaRPr lang="el-GR" sz="2800" i="1" dirty="0"/>
          </a:p>
        </p:txBody>
      </p:sp>
      <p:sp>
        <p:nvSpPr>
          <p:cNvPr id="1028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1030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1031" name="Picture 7" descr="C:\Users\κουτσογιαννακης\Desktop\AAEAAQAAAAAAAAYHAAAAJDc0OGE1MDhlLTZhMmQtNGE1OS1hZGM1LTZjNDMyNGMyZjRkM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664845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467544" y="620685"/>
          <a:ext cx="7848872" cy="549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378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ESTIMATED</a:t>
                      </a:r>
                      <a:r>
                        <a:rPr lang="en-US" baseline="0" dirty="0" smtClean="0"/>
                        <a:t>  DECOMPOSITION RATES OF  COMMON MARINE  DEBRIS ITEMS</a:t>
                      </a:r>
                      <a:endParaRPr lang="el-G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022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Newspaper</a:t>
                      </a:r>
                      <a:endParaRPr lang="el-G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weeks</a:t>
                      </a:r>
                      <a:endParaRPr lang="el-G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022">
                <a:tc>
                  <a:txBody>
                    <a:bodyPr/>
                    <a:lstStyle/>
                    <a:p>
                      <a:r>
                        <a:rPr lang="en-US" dirty="0" smtClean="0"/>
                        <a:t>Cigarette</a:t>
                      </a:r>
                      <a:r>
                        <a:rPr lang="en-US" baseline="0" dirty="0" smtClean="0"/>
                        <a:t> but</a:t>
                      </a:r>
                      <a:endParaRPr lang="el-G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1-5 years</a:t>
                      </a:r>
                      <a:endParaRPr lang="el-G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022">
                <a:tc>
                  <a:txBody>
                    <a:bodyPr/>
                    <a:lstStyle/>
                    <a:p>
                      <a:r>
                        <a:rPr lang="en-US" dirty="0" smtClean="0"/>
                        <a:t>Waxed carton</a:t>
                      </a:r>
                      <a:endParaRPr lang="el-G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months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022">
                <a:tc>
                  <a:txBody>
                    <a:bodyPr/>
                    <a:lstStyle/>
                    <a:p>
                      <a:r>
                        <a:rPr lang="en-US" dirty="0" smtClean="0"/>
                        <a:t>Aluminum  can</a:t>
                      </a:r>
                      <a:endParaRPr lang="el-G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years</a:t>
                      </a:r>
                      <a:endParaRPr lang="el-G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022">
                <a:tc>
                  <a:txBody>
                    <a:bodyPr/>
                    <a:lstStyle/>
                    <a:p>
                      <a:r>
                        <a:rPr lang="en-US" dirty="0" smtClean="0"/>
                        <a:t>Tin can</a:t>
                      </a:r>
                      <a:endParaRPr lang="el-G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years</a:t>
                      </a:r>
                      <a:endParaRPr lang="el-G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022">
                <a:tc>
                  <a:txBody>
                    <a:bodyPr/>
                    <a:lstStyle/>
                    <a:p>
                      <a:r>
                        <a:rPr lang="en-US" dirty="0" smtClean="0"/>
                        <a:t>Disposable diaper</a:t>
                      </a:r>
                      <a:endParaRPr lang="el-G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 years</a:t>
                      </a:r>
                      <a:endParaRPr lang="el-G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022">
                <a:tc>
                  <a:txBody>
                    <a:bodyPr/>
                    <a:lstStyle/>
                    <a:p>
                      <a:r>
                        <a:rPr lang="en-US" dirty="0" smtClean="0"/>
                        <a:t>Plastic bottle</a:t>
                      </a:r>
                      <a:endParaRPr lang="el-G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 years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022">
                <a:tc>
                  <a:txBody>
                    <a:bodyPr/>
                    <a:lstStyle/>
                    <a:p>
                      <a:r>
                        <a:rPr lang="en-US" dirty="0" smtClean="0"/>
                        <a:t>Plastic grocery bag</a:t>
                      </a:r>
                      <a:endParaRPr lang="el-G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10-20 years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022">
                <a:tc>
                  <a:txBody>
                    <a:bodyPr/>
                    <a:lstStyle/>
                    <a:p>
                      <a:r>
                        <a:rPr lang="en-US" dirty="0" smtClean="0"/>
                        <a:t>Styrofoam cup</a:t>
                      </a:r>
                      <a:endParaRPr lang="el-G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years</a:t>
                      </a:r>
                      <a:endParaRPr lang="el-GR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022">
                <a:tc gridSpan="2"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Source:  National Oceanic and Atmospheric Administration –  NOAA  US</a:t>
                      </a:r>
                      <a:endParaRPr lang="el-GR" sz="12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39552" y="54868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2915816" y="162880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 </a:t>
            </a:r>
          </a:p>
          <a:p>
            <a:pPr marL="342900" indent="-342900"/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827584" y="2780928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DUMPING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RECYCLING</a:t>
            </a:r>
            <a:endParaRPr lang="el-GR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COMPOSTING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INCINARATING</a:t>
            </a:r>
            <a:endParaRPr lang="el-GR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ADOPTION OF NEW TECHNOLOGIES</a:t>
            </a:r>
            <a:endParaRPr lang="el-GR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CITIZEN</a:t>
            </a:r>
            <a:r>
              <a:rPr lang="el-GR" sz="2400" dirty="0" smtClean="0"/>
              <a:t> </a:t>
            </a:r>
            <a:r>
              <a:rPr lang="en-US" sz="2400" dirty="0" smtClean="0"/>
              <a:t>'AWARENESS</a:t>
            </a:r>
            <a:endParaRPr lang="el-GR" sz="2400" dirty="0" smtClean="0"/>
          </a:p>
          <a:p>
            <a:pPr marL="342900" indent="-342900">
              <a:buFont typeface="+mj-lt"/>
              <a:buAutoNum type="arabicPeriod"/>
            </a:pPr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/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/>
            <a:endParaRPr lang="en-US" dirty="0" smtClean="0"/>
          </a:p>
          <a:p>
            <a:endParaRPr lang="el-GR" dirty="0"/>
          </a:p>
        </p:txBody>
      </p:sp>
      <p:sp>
        <p:nvSpPr>
          <p:cNvPr id="10" name="9 - Ρόμβος"/>
          <p:cNvSpPr/>
          <p:nvPr/>
        </p:nvSpPr>
        <p:spPr>
          <a:xfrm>
            <a:off x="0" y="692696"/>
            <a:ext cx="3419872" cy="2160240"/>
          </a:xfrm>
          <a:prstGeom prst="diamond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SOLUTIONS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4" name="13 - Ευθύγραμμο βέλος σύνδεσης"/>
          <p:cNvCxnSpPr/>
          <p:nvPr/>
        </p:nvCxnSpPr>
        <p:spPr>
          <a:xfrm>
            <a:off x="2051720" y="2276872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TextBox"/>
          <p:cNvSpPr txBox="1"/>
          <p:nvPr/>
        </p:nvSpPr>
        <p:spPr>
          <a:xfrm>
            <a:off x="371945" y="262389"/>
            <a:ext cx="871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COMMON WAYS OF </a:t>
            </a:r>
            <a:r>
              <a:rPr lang="en-US" sz="3600" dirty="0" smtClean="0"/>
              <a:t>WASTE </a:t>
            </a:r>
            <a:r>
              <a:rPr lang="en-US" sz="3600" dirty="0" smtClean="0"/>
              <a:t>DISPOSAL </a:t>
            </a:r>
            <a:endParaRPr lang="el-G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912060"/>
            <a:ext cx="871296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ea typeface="Times New Roman" pitchFamily="18" charset="0"/>
                <a:cs typeface="Calibri" pitchFamily="34" charset="0"/>
              </a:rPr>
              <a:t>Landfill/Garbage dump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The amount of waste generated has tripled since 1960.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About one-third of an average dump is made up of packaging material!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Plastic bottles put into the landfill will take thousands of years to decompose since they are shielded from sunlight.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Organic decomposition of matter in landfills produces various types of gases impairing the health of the environment.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Calibri" pitchFamily="34" charset="0"/>
                <a:cs typeface="Calibri" pitchFamily="34" charset="0"/>
              </a:rPr>
              <a:t>W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ea typeface="Calibri" pitchFamily="34" charset="0"/>
                <a:cs typeface="Calibri" pitchFamily="34" charset="0"/>
              </a:rPr>
              <a:t>ildlife  comes into contact with dangerous chemicals in landfills.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5536" y="809508"/>
            <a:ext cx="82809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212121"/>
                </a:solidFill>
                <a:ea typeface="Times New Roman" pitchFamily="18" charset="0"/>
                <a:cs typeface="Calibri" pitchFamily="34" charset="0"/>
              </a:rPr>
              <a:t>Recycling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222222"/>
                </a:solidFill>
                <a:ea typeface="Calibri" pitchFamily="34" charset="0"/>
                <a:cs typeface="Calibri" pitchFamily="34" charset="0"/>
              </a:rPr>
              <a:t>Reduces the amount of waste sent to landfills and incinerators.</a:t>
            </a:r>
            <a:endParaRPr lang="el-GR" sz="2000" dirty="0" smtClean="0">
              <a:solidFill>
                <a:srgbClr val="222222"/>
              </a:solidFill>
              <a:ea typeface="Calibri" pitchFamily="34" charset="0"/>
              <a:cs typeface="Calibri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222222"/>
                </a:solidFill>
                <a:ea typeface="Calibri" pitchFamily="34" charset="0"/>
                <a:cs typeface="Calibri" pitchFamily="34" charset="0"/>
              </a:rPr>
              <a:t>Conserves natural resources such as timber, water and minerals.</a:t>
            </a:r>
            <a:endParaRPr lang="el-GR" sz="2000" dirty="0" smtClean="0">
              <a:solidFill>
                <a:srgbClr val="222222"/>
              </a:solidFill>
              <a:ea typeface="Calibri" pitchFamily="34" charset="0"/>
              <a:cs typeface="Calibri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222222"/>
                </a:solidFill>
                <a:ea typeface="Calibri" pitchFamily="34" charset="0"/>
                <a:cs typeface="Calibri" pitchFamily="34" charset="0"/>
              </a:rPr>
              <a:t>Increases economic security by tapping a domestic source of materials. </a:t>
            </a:r>
            <a:endParaRPr lang="el-GR" sz="2000" dirty="0" smtClean="0">
              <a:solidFill>
                <a:srgbClr val="222222"/>
              </a:solidFill>
              <a:ea typeface="Calibri" pitchFamily="34" charset="0"/>
              <a:cs typeface="Calibri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222222"/>
                </a:solidFill>
                <a:ea typeface="Calibri" pitchFamily="34" charset="0"/>
                <a:cs typeface="Calibri" pitchFamily="34" charset="0"/>
              </a:rPr>
              <a:t>Helps creating jobs in the recycling and manufacturing industries.</a:t>
            </a:r>
            <a:endParaRPr lang="el-GR" sz="2000" dirty="0" smtClean="0">
              <a:solidFill>
                <a:srgbClr val="222222"/>
              </a:solidFill>
              <a:ea typeface="Calibri" pitchFamily="34" charset="0"/>
              <a:cs typeface="Calibri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222222"/>
                </a:solidFill>
                <a:ea typeface="Calibri" pitchFamily="34" charset="0"/>
                <a:cs typeface="Calibri" pitchFamily="34" charset="0"/>
              </a:rPr>
              <a:t>Prevents pollution by reducing the need to collect new raw materials.</a:t>
            </a:r>
            <a:endParaRPr lang="el-GR" sz="2000" dirty="0" smtClean="0">
              <a:solidFill>
                <a:srgbClr val="222222"/>
              </a:solidFill>
              <a:ea typeface="Calibri" pitchFamily="34" charset="0"/>
              <a:cs typeface="Calibri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222222"/>
                </a:solidFill>
                <a:ea typeface="Calibri" pitchFamily="34" charset="0"/>
                <a:cs typeface="Calibri" pitchFamily="34" charset="0"/>
              </a:rPr>
              <a:t>Saves energy.</a:t>
            </a:r>
            <a:endParaRPr lang="el-GR" sz="2000" dirty="0" smtClean="0">
              <a:solidFill>
                <a:srgbClr val="222222"/>
              </a:solidFill>
              <a:ea typeface="Calibri" pitchFamily="34" charset="0"/>
              <a:cs typeface="Calibri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222222"/>
                </a:solidFill>
                <a:ea typeface="Calibri" pitchFamily="34" charset="0"/>
                <a:cs typeface="Calibri" pitchFamily="34" charset="0"/>
              </a:rPr>
              <a:t>Each ton of paper recycled can save three cubic yards of landfill space.</a:t>
            </a:r>
            <a:endParaRPr lang="el-GR" sz="2000" dirty="0" smtClean="0">
              <a:solidFill>
                <a:srgbClr val="222222"/>
              </a:solidFill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476672"/>
            <a:ext cx="799288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1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R="0" lvl="0" indent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rgbClr val="222222"/>
                </a:solidFill>
                <a:ea typeface="Calibri" pitchFamily="34" charset="0"/>
                <a:cs typeface="Calibri" pitchFamily="34" charset="0"/>
              </a:rPr>
              <a:t>Composting</a:t>
            </a:r>
          </a:p>
          <a:p>
            <a:pPr marR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l-GR" sz="2000" dirty="0" smtClean="0">
              <a:solidFill>
                <a:srgbClr val="222222"/>
              </a:solidFill>
              <a:ea typeface="Calibri" pitchFamily="34" charset="0"/>
              <a:cs typeface="Calibri" pitchFamily="34" charset="0"/>
            </a:endParaRPr>
          </a:p>
          <a:p>
            <a:pPr marR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000" dirty="0" smtClean="0">
                <a:solidFill>
                  <a:srgbClr val="222222"/>
                </a:solidFill>
                <a:ea typeface="Calibri" pitchFamily="34" charset="0"/>
                <a:cs typeface="Calibri" pitchFamily="34" charset="0"/>
              </a:rPr>
              <a:t>Waste is transformed into a valuable soil amendment.</a:t>
            </a:r>
            <a:endParaRPr lang="el-GR" sz="2000" dirty="0" smtClean="0">
              <a:solidFill>
                <a:srgbClr val="222222"/>
              </a:solidFill>
              <a:ea typeface="Calibri" pitchFamily="34" charset="0"/>
              <a:cs typeface="Calibri" pitchFamily="34" charset="0"/>
            </a:endParaRPr>
          </a:p>
          <a:p>
            <a:pPr marR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000" dirty="0" smtClean="0">
                <a:solidFill>
                  <a:srgbClr val="222222"/>
                </a:solidFill>
                <a:ea typeface="Calibri" pitchFamily="34" charset="0"/>
                <a:cs typeface="Calibri" pitchFamily="34" charset="0"/>
              </a:rPr>
              <a:t>Saves space in landfills.</a:t>
            </a:r>
            <a:endParaRPr lang="el-GR" sz="2000" dirty="0" smtClean="0">
              <a:solidFill>
                <a:srgbClr val="222222"/>
              </a:solidFill>
              <a:ea typeface="Calibri" pitchFamily="34" charset="0"/>
              <a:cs typeface="Calibri" pitchFamily="34" charset="0"/>
            </a:endParaRPr>
          </a:p>
          <a:p>
            <a:pPr marR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000" dirty="0" smtClean="0">
                <a:solidFill>
                  <a:srgbClr val="222222"/>
                </a:solidFill>
                <a:ea typeface="Calibri" pitchFamily="34" charset="0"/>
                <a:cs typeface="Calibri" pitchFamily="34" charset="0"/>
              </a:rPr>
              <a:t>Saves money on trash disposal.</a:t>
            </a:r>
            <a:endParaRPr lang="el-GR" sz="2000" dirty="0" smtClean="0">
              <a:solidFill>
                <a:srgbClr val="222222"/>
              </a:solidFill>
              <a:ea typeface="Calibri" pitchFamily="34" charset="0"/>
              <a:cs typeface="Calibri" pitchFamily="34" charset="0"/>
            </a:endParaRPr>
          </a:p>
          <a:p>
            <a:pPr marR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000" dirty="0" smtClean="0">
                <a:solidFill>
                  <a:srgbClr val="222222"/>
                </a:solidFill>
                <a:ea typeface="Calibri" pitchFamily="34" charset="0"/>
                <a:cs typeface="Calibri" pitchFamily="34" charset="0"/>
              </a:rPr>
              <a:t>Composting can clean contaminated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soil.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39552" y="1124744"/>
            <a:ext cx="82089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212121"/>
                </a:solidFill>
                <a:ea typeface="Times New Roman" pitchFamily="18" charset="0"/>
                <a:cs typeface="Calibri" pitchFamily="34" charset="0"/>
              </a:rPr>
              <a:t>Incineration </a:t>
            </a:r>
            <a:r>
              <a:rPr lang="en-US" sz="2000" dirty="0" smtClean="0">
                <a:solidFill>
                  <a:srgbClr val="212121"/>
                </a:solidFill>
                <a:ea typeface="Times New Roman" pitchFamily="18" charset="0"/>
                <a:cs typeface="Calibri" pitchFamily="34" charset="0"/>
              </a:rPr>
              <a:t>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212121"/>
                </a:solidFill>
                <a:ea typeface="Times New Roman" pitchFamily="18" charset="0"/>
                <a:cs typeface="Calibri" pitchFamily="34" charset="0"/>
              </a:rPr>
              <a:t>(controlled burning at high temperatures)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l-GR" sz="2000" dirty="0" smtClean="0">
              <a:solidFill>
                <a:srgbClr val="21212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212121"/>
                </a:solidFill>
                <a:ea typeface="Times New Roman" pitchFamily="18" charset="0"/>
                <a:cs typeface="Calibri" pitchFamily="34" charset="0"/>
              </a:rPr>
              <a:t>Reduces mass</a:t>
            </a:r>
            <a:endParaRPr lang="el-GR" sz="2000" dirty="0" smtClean="0">
              <a:solidFill>
                <a:srgbClr val="212121"/>
              </a:solidFill>
              <a:ea typeface="Times New Roman" pitchFamily="18" charset="0"/>
              <a:cs typeface="Calibri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212121"/>
                </a:solidFill>
                <a:ea typeface="Times New Roman" pitchFamily="18" charset="0"/>
                <a:cs typeface="Calibri" pitchFamily="34" charset="0"/>
              </a:rPr>
              <a:t>Produces energy</a:t>
            </a:r>
            <a:endParaRPr lang="el-GR" sz="2000" dirty="0" smtClean="0">
              <a:solidFill>
                <a:srgbClr val="212121"/>
              </a:solidFill>
              <a:ea typeface="Times New Roman" pitchFamily="18" charset="0"/>
              <a:cs typeface="Calibri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212121"/>
                </a:solidFill>
                <a:ea typeface="Times New Roman" pitchFamily="18" charset="0"/>
                <a:cs typeface="Calibri" pitchFamily="34" charset="0"/>
              </a:rPr>
              <a:t>Transforms waste in   safe   for the environment ash</a:t>
            </a:r>
            <a:endParaRPr lang="el-GR" sz="2000" dirty="0" smtClean="0">
              <a:solidFill>
                <a:srgbClr val="212121"/>
              </a:solidFill>
              <a:ea typeface="Times New Roman" pitchFamily="18" charset="0"/>
              <a:cs typeface="Calibri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Emission of monoxide gas  and dioxins</a:t>
            </a:r>
            <a:endParaRPr lang="el-GR" sz="2000" dirty="0" smtClean="0">
              <a:solidFill>
                <a:schemeClr val="accent1">
                  <a:lumMod val="7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a typeface="Times New Roman" pitchFamily="18" charset="0"/>
                <a:cs typeface="Calibri" pitchFamily="34" charset="0"/>
              </a:rPr>
              <a:t>Production of heavy metals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20080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New technologies ?</a:t>
            </a:r>
            <a:br>
              <a:rPr lang="en-US" sz="2400" b="1" i="1" dirty="0" smtClean="0"/>
            </a:br>
            <a:r>
              <a:rPr lang="en-US" sz="2400" b="1" i="1" dirty="0" smtClean="0"/>
              <a:t>Let’s </a:t>
            </a:r>
            <a:r>
              <a:rPr lang="en-US" sz="2400" b="1" i="1" dirty="0" smtClean="0"/>
              <a:t>talk about bioplastics</a:t>
            </a:r>
            <a:endParaRPr lang="el-GR" sz="2400" b="1" i="1" dirty="0"/>
          </a:p>
        </p:txBody>
      </p:sp>
      <p:pic>
        <p:nvPicPr>
          <p:cNvPr id="1026" name="Picture 2" descr="C:\Users\κουτσογιαννακης\Desktop\sustainable-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/>
          <p:nvPr/>
        </p:nvSpPr>
        <p:spPr>
          <a:xfrm>
            <a:off x="971600" y="764704"/>
            <a:ext cx="6984776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Bioplastics</a:t>
            </a:r>
            <a:endParaRPr lang="en-US" sz="2400" dirty="0" smtClean="0"/>
          </a:p>
          <a:p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Derived from renewable biomass sources, are used for disposable items such as packaging</a:t>
            </a:r>
            <a:r>
              <a:rPr lang="en-US" dirty="0" smtClean="0"/>
              <a:t>, </a:t>
            </a:r>
            <a:r>
              <a:rPr lang="en-US" dirty="0" smtClean="0"/>
              <a:t>cutlery, pots, cups and straws.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They could replace many applications for petroleum-derived plastics and produce  less hazardous waste.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Costs and performance remain problematic.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Few commercial applications exist for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bioplastics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539552" y="614591"/>
            <a:ext cx="835292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333333"/>
                </a:solidFill>
                <a:ea typeface="Times New Roman" pitchFamily="18" charset="0"/>
                <a:cs typeface="Calibri" pitchFamily="34" charset="0"/>
              </a:rPr>
              <a:t>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Calibri" pitchFamily="34" charset="0"/>
              </a:rPr>
              <a:t>he 3Rs principle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Calibri" pitchFamily="34" charset="0"/>
              </a:rPr>
              <a:t>(Reduce, Reuse, Recycle)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Calibri" pitchFamily="34" charset="0"/>
              </a:rPr>
              <a:t>Avoid disposable items.</a:t>
            </a:r>
            <a:endParaRPr kumimoji="0" lang="el-G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Calibri" pitchFamily="34" charset="0"/>
              </a:rPr>
              <a:t>Buy products in bulk instead of individually wrapped or single-serving sizes.</a:t>
            </a:r>
            <a:endParaRPr kumimoji="0" lang="el-G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ea typeface="Times New Roman" pitchFamily="18" charset="0"/>
                <a:cs typeface="Calibri" pitchFamily="34" charset="0"/>
              </a:rPr>
              <a:t>Buy products that you can reuse. </a:t>
            </a:r>
            <a:r>
              <a:rPr lang="en-US" dirty="0" smtClean="0">
                <a:solidFill>
                  <a:srgbClr val="545454"/>
                </a:solidFill>
                <a:ea typeface="Times New Roman" pitchFamily="18" charset="0"/>
                <a:cs typeface="Calibri" pitchFamily="34" charset="0"/>
              </a:rPr>
              <a:t>F</a:t>
            </a:r>
            <a:r>
              <a:rPr lang="en-US" dirty="0" smtClean="0">
                <a:solidFill>
                  <a:srgbClr val="545454"/>
                </a:solidFill>
                <a:ea typeface="Times New Roman" pitchFamily="18" charset="0"/>
                <a:cs typeface="Calibri" pitchFamily="34" charset="0"/>
              </a:rPr>
              <a:t>or </a:t>
            </a:r>
            <a:r>
              <a:rPr lang="en-US" dirty="0">
                <a:solidFill>
                  <a:srgbClr val="545454"/>
                </a:solidFill>
                <a:ea typeface="Times New Roman" pitchFamily="18" charset="0"/>
                <a:cs typeface="Calibri" pitchFamily="34" charset="0"/>
              </a:rPr>
              <a:t>example</a:t>
            </a:r>
            <a:r>
              <a:rPr lang="en-US" dirty="0">
                <a:solidFill>
                  <a:srgbClr val="333333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srgbClr val="333333"/>
                </a:solidFill>
                <a:ea typeface="Times New Roman" pitchFamily="18" charset="0"/>
                <a:cs typeface="Calibri" pitchFamily="34" charset="0"/>
              </a:rPr>
              <a:t>, g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ea typeface="Times New Roman" pitchFamily="18" charset="0"/>
                <a:cs typeface="Calibri" pitchFamily="34" charset="0"/>
              </a:rPr>
              <a:t>et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ea typeface="Times New Roman" pitchFamily="18" charset="0"/>
                <a:cs typeface="Calibri" pitchFamily="34" charset="0"/>
              </a:rPr>
              <a:t>glass containers instead of flimsy plastic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ea typeface="Times New Roman" pitchFamily="18" charset="0"/>
                <a:cs typeface="Calibri" pitchFamily="34" charset="0"/>
              </a:rPr>
              <a:t>ones</a:t>
            </a:r>
            <a:r>
              <a:rPr lang="en-US" dirty="0">
                <a:solidFill>
                  <a:srgbClr val="545454"/>
                </a:solidFill>
                <a:ea typeface="Times New Roman" pitchFamily="18" charset="0"/>
                <a:cs typeface="Calibri" pitchFamily="34" charset="0"/>
              </a:rPr>
              <a:t>.</a:t>
            </a:r>
            <a:endParaRPr kumimoji="0" lang="el-G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Calibri" pitchFamily="34" charset="0"/>
              </a:rPr>
              <a:t>Buy durable products.</a:t>
            </a:r>
            <a:endParaRPr kumimoji="0" lang="el-G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Calibri" pitchFamily="34" charset="0"/>
              </a:rPr>
              <a:t>Donate </a:t>
            </a:r>
            <a:r>
              <a:rPr lang="en-US" dirty="0" smtClean="0">
                <a:solidFill>
                  <a:srgbClr val="333333"/>
                </a:solidFill>
                <a:ea typeface="Times New Roman" pitchFamily="18" charset="0"/>
                <a:cs typeface="Calibri" pitchFamily="34" charset="0"/>
              </a:rPr>
              <a:t>items you </a:t>
            </a:r>
            <a:r>
              <a:rPr lang="en-US" dirty="0">
                <a:solidFill>
                  <a:srgbClr val="333333"/>
                </a:solidFill>
                <a:ea typeface="Times New Roman" pitchFamily="18" charset="0"/>
                <a:cs typeface="Calibri" pitchFamily="34" charset="0"/>
              </a:rPr>
              <a:t>no longer need   instead of throwing them away. </a:t>
            </a:r>
            <a:endParaRPr lang="el-GR" dirty="0"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dirty="0">
                <a:solidFill>
                  <a:srgbClr val="333333"/>
                </a:solidFill>
                <a:ea typeface="Times New Roman" pitchFamily="18" charset="0"/>
                <a:cs typeface="Calibri" pitchFamily="34" charset="0"/>
              </a:rPr>
              <a:t>Mend and </a:t>
            </a:r>
            <a:r>
              <a:rPr lang="en-US" dirty="0" smtClean="0">
                <a:solidFill>
                  <a:srgbClr val="333333"/>
                </a:solidFill>
                <a:ea typeface="Times New Roman" pitchFamily="18" charset="0"/>
                <a:cs typeface="Calibri" pitchFamily="34" charset="0"/>
              </a:rPr>
              <a:t>repair </a:t>
            </a:r>
            <a:r>
              <a:rPr lang="en-US" dirty="0">
                <a:solidFill>
                  <a:srgbClr val="333333"/>
                </a:solidFill>
                <a:ea typeface="Times New Roman" pitchFamily="18" charset="0"/>
                <a:cs typeface="Calibri" pitchFamily="34" charset="0"/>
              </a:rPr>
              <a:t>rather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Calibri" pitchFamily="34" charset="0"/>
              </a:rPr>
              <a:t>than discard or replace.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ea typeface="Times New Roman" pitchFamily="18" charset="0"/>
                <a:cs typeface="Calibri" pitchFamily="34" charset="0"/>
              </a:rPr>
              <a:t> </a:t>
            </a:r>
            <a:endParaRPr kumimoji="0" lang="el-G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Calibri" pitchFamily="34" charset="0"/>
              </a:rPr>
              <a:t>Reuse items like envelopes, folders and paper clips.</a:t>
            </a:r>
            <a:endParaRPr kumimoji="0" lang="el-G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Calibri" pitchFamily="34" charset="0"/>
              </a:rPr>
              <a:t>Don't use plastic bags - use cloth</a:t>
            </a:r>
            <a:endParaRPr kumimoji="0" lang="el-G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Calibri" pitchFamily="34" charset="0"/>
              </a:rPr>
              <a:t>Buy rechargeable batteries for devices used frequently.</a:t>
            </a:r>
            <a:endParaRPr kumimoji="0" lang="el-G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Calibri" pitchFamily="34" charset="0"/>
              </a:rPr>
              <a:t>Copy and print on both sides of paper.</a:t>
            </a:r>
            <a:endParaRPr kumimoji="0" lang="el-G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Calibri" pitchFamily="34" charset="0"/>
              </a:rPr>
              <a:t>Use recycled paper</a:t>
            </a:r>
            <a:r>
              <a:rPr kumimoji="0" lang="el-GR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ea typeface="Times New Roman" pitchFamily="18" charset="0"/>
                <a:cs typeface="Calibri" pitchFamily="34" charset="0"/>
              </a:rPr>
              <a:t>.</a:t>
            </a:r>
            <a:endParaRPr kumimoji="0" lang="el-GR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quarter" idx="4294967295"/>
          </p:nvPr>
        </p:nvSpPr>
        <p:spPr>
          <a:xfrm>
            <a:off x="755576" y="692696"/>
            <a:ext cx="7776864" cy="467995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Resources </a:t>
            </a:r>
            <a:endParaRPr lang="el-GR" dirty="0" smtClean="0"/>
          </a:p>
          <a:p>
            <a:r>
              <a:rPr lang="en-US" u="sng" dirty="0" smtClean="0">
                <a:hlinkClick r:id="rId3"/>
              </a:rPr>
              <a:t>https://www.epa.gov/recycle/recycling-basics</a:t>
            </a:r>
            <a:endParaRPr lang="el-GR" dirty="0" smtClean="0"/>
          </a:p>
          <a:p>
            <a:r>
              <a:rPr lang="en-US" u="sng" dirty="0" smtClean="0">
                <a:hlinkClick r:id="rId4"/>
              </a:rPr>
              <a:t>http://www.wrfound.org.uk/articles/incineration.html</a:t>
            </a:r>
            <a:endParaRPr lang="el-GR" dirty="0" smtClean="0"/>
          </a:p>
          <a:p>
            <a:r>
              <a:rPr lang="en-US" u="sng" dirty="0" smtClean="0">
                <a:hlinkClick r:id="rId5"/>
              </a:rPr>
              <a:t>https://acespace.org/blog/10-facts-about-composting</a:t>
            </a:r>
            <a:endParaRPr lang="el-GR" dirty="0" smtClean="0"/>
          </a:p>
          <a:p>
            <a:r>
              <a:rPr lang="en-US" u="sng" dirty="0" smtClean="0">
                <a:hlinkClick r:id="rId6"/>
              </a:rPr>
              <a:t>http://keenforgreen.com/b/10-fun-composting-facts</a:t>
            </a:r>
            <a:endParaRPr lang="el-GR" dirty="0" smtClean="0"/>
          </a:p>
          <a:p>
            <a:r>
              <a:rPr lang="en-US" u="sng" dirty="0" smtClean="0">
                <a:hlinkClick r:id="rId7"/>
              </a:rPr>
              <a:t>https://www.usi.edu/recycle/solid-waste-landfill-facts</a:t>
            </a:r>
            <a:endParaRPr lang="el-GR" dirty="0" smtClean="0"/>
          </a:p>
          <a:p>
            <a:r>
              <a:rPr lang="en-US" u="sng" dirty="0" smtClean="0">
                <a:hlinkClick r:id="rId8"/>
              </a:rPr>
              <a:t>http://www.johnsrefuse.com/blog/bid/328025/20-Horrifying-Waste-Management-Statistics-and-Facts-About-Landfills</a:t>
            </a:r>
            <a:endParaRPr lang="el-GR" dirty="0" smtClean="0"/>
          </a:p>
          <a:p>
            <a:r>
              <a:rPr lang="en-US" u="sng" dirty="0" smtClean="0">
                <a:hlinkClick r:id="rId9"/>
              </a:rPr>
              <a:t>http://infomory.com/facts/facts-about-landfills/</a:t>
            </a:r>
            <a:endParaRPr lang="el-GR" dirty="0" smtClean="0"/>
          </a:p>
          <a:p>
            <a:r>
              <a:rPr lang="en-US" u="sng" dirty="0" smtClean="0">
                <a:hlinkClick r:id="rId10"/>
              </a:rPr>
              <a:t>https://www.thebalance.com/how-long-does-it-take-garbage-to-decompose-2878033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67544" y="1403812"/>
            <a:ext cx="8352928" cy="33239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inherit"/>
                <a:cs typeface="Arial" pitchFamily="34" charset="0"/>
              </a:rPr>
              <a:t>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inherit"/>
                <a:cs typeface="Arial" pitchFamily="34" charset="0"/>
              </a:rPr>
              <a:t>he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inherit"/>
                <a:cs typeface="Arial" pitchFamily="34" charset="0"/>
              </a:rPr>
              <a:t> Hellenic reality -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inherit"/>
                <a:cs typeface="Arial" pitchFamily="34" charset="0"/>
              </a:rPr>
              <a:t>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inherit"/>
                <a:cs typeface="Arial" pitchFamily="34" charset="0"/>
              </a:rPr>
              <a:t>he issue with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latin typeface="inherit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inherit"/>
                <a:cs typeface="Arial" pitchFamily="34" charset="0"/>
              </a:rPr>
              <a:t>uncontrolled landfills.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inherit"/>
              <a:cs typeface="Arial" pitchFamily="34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inherit"/>
                <a:cs typeface="Arial" pitchFamily="34" charset="0"/>
              </a:rPr>
              <a:t>The Mediterranean sea.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inherit"/>
              <a:cs typeface="Arial" pitchFamily="34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inherit"/>
                <a:cs typeface="Arial" pitchFamily="34" charset="0"/>
              </a:rPr>
              <a:t>Common ways of  waste disposal.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inherit"/>
              <a:cs typeface="Arial" pitchFamily="34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inherit"/>
                <a:cs typeface="Arial" pitchFamily="34" charset="0"/>
              </a:rPr>
              <a:t>Why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inherit"/>
                <a:cs typeface="Arial" pitchFamily="34" charset="0"/>
              </a:rPr>
              <a:t>bioplastics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inherit"/>
                <a:cs typeface="Arial" pitchFamily="34" charset="0"/>
              </a:rPr>
              <a:t>?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inherit"/>
                <a:cs typeface="Arial" pitchFamily="34" charset="0"/>
              </a:rPr>
              <a:t> 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inherit"/>
                <a:cs typeface="Arial" pitchFamily="34" charset="0"/>
              </a:rPr>
              <a:t>The 3Rs principle.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2123728" y="1196752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l-GR" sz="24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1043608" y="548680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According to  surveys, every Greek produces an average  of 500kg of rubbish per year</a:t>
            </a:r>
            <a:endParaRPr lang="el-GR" sz="2400" i="1" dirty="0"/>
          </a:p>
        </p:txBody>
      </p:sp>
      <p:graphicFrame>
        <p:nvGraphicFramePr>
          <p:cNvPr id="7" name="6 - Γράφημα"/>
          <p:cNvGraphicFramePr/>
          <p:nvPr/>
        </p:nvGraphicFramePr>
        <p:xfrm>
          <a:off x="467544" y="1628800"/>
          <a:ext cx="806489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3528" y="1045333"/>
            <a:ext cx="835292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&amp;quo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200" b="1" dirty="0" smtClean="0">
              <a:solidFill>
                <a:srgbClr val="000000"/>
              </a:solidFill>
              <a:latin typeface="&amp;quo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&amp;quo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1200" b="1" dirty="0" smtClean="0">
              <a:solidFill>
                <a:srgbClr val="000000"/>
              </a:solidFill>
              <a:latin typeface="&amp;quot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&amp;quo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&amp;quot"/>
                <a:cs typeface="Arial" pitchFamily="34" charset="0"/>
              </a:rPr>
              <a:t/>
            </a:r>
            <a:b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&amp;quot"/>
                <a:cs typeface="Arial" pitchFamily="34" charset="0"/>
              </a:rPr>
            </a:br>
            <a: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&amp;quot"/>
                <a:cs typeface="Arial" pitchFamily="34" charset="0"/>
              </a:rPr>
              <a:t/>
            </a:r>
            <a:br>
              <a:rPr kumimoji="0" lang="el-G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&amp;quot"/>
                <a:cs typeface="Arial" pitchFamily="34" charset="0"/>
              </a:rPr>
            </a:br>
            <a:r>
              <a:rPr kumimoji="0" lang="el-G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51520" y="1412776"/>
            <a:ext cx="849694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Between 2014 and 2016, Greece has paid  a fine of  51.8 million </a:t>
            </a:r>
            <a:r>
              <a:rPr lang="el-GR" sz="2400" dirty="0" smtClean="0"/>
              <a:t>€</a:t>
            </a:r>
            <a:r>
              <a:rPr lang="en-US" sz="2400" dirty="0" smtClean="0"/>
              <a:t> </a:t>
            </a:r>
            <a:r>
              <a:rPr lang="el-GR" sz="2400" dirty="0" smtClean="0"/>
              <a:t> </a:t>
            </a:r>
            <a:r>
              <a:rPr lang="en-US" sz="2400" dirty="0" smtClean="0"/>
              <a:t>for violating the  European  legislation on the operation of Uncontrolled Waste Disposal Sites</a:t>
            </a:r>
            <a:endParaRPr lang="el-GR" sz="2400" dirty="0"/>
          </a:p>
        </p:txBody>
      </p:sp>
      <p:sp>
        <p:nvSpPr>
          <p:cNvPr id="8" name="7 - Ορθογώνιο"/>
          <p:cNvSpPr/>
          <p:nvPr/>
        </p:nvSpPr>
        <p:spPr>
          <a:xfrm>
            <a:off x="323528" y="4005064"/>
            <a:ext cx="849694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lt1"/>
                </a:solidFill>
              </a:rPr>
              <a:t>In 2017 there were  still dozens of landfills that burdened the environment and public health.</a:t>
            </a:r>
            <a:endParaRPr lang="el-GR" sz="2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95536" y="2492896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dirty="0" smtClean="0"/>
          </a:p>
          <a:p>
            <a:endParaRPr lang="el-GR" dirty="0" smtClean="0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935088" y="5373216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755576" y="2276872"/>
            <a:ext cx="3308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smtClean="0">
                <a:solidFill>
                  <a:schemeClr val="tx2">
                    <a:lumMod val="75000"/>
                  </a:schemeClr>
                </a:solidFill>
              </a:rPr>
              <a:t>The causes  of this reaction are : </a:t>
            </a:r>
            <a:endParaRPr lang="el-GR" b="1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683568" y="299695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degraded and often hazardous nature of  waste.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611560" y="407707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public concern of the  inappropriate design of such spaces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611560" y="537321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 fact that just recently Greece has begun the process of building waste disposal sites according to international health standards</a:t>
            </a:r>
            <a:endParaRPr lang="el-G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395536" y="260648"/>
            <a:ext cx="8424936" cy="1800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definition of  the  location of Waste Disposal Sites in Greece is a difficult process since no one wants such a facility  near  his  residence.</a:t>
            </a:r>
            <a:endParaRPr lang="el-GR" sz="2400" dirty="0"/>
          </a:p>
        </p:txBody>
      </p:sp>
      <p:sp>
        <p:nvSpPr>
          <p:cNvPr id="21" name="20 - Καμπύλο δεξιό βέλος"/>
          <p:cNvSpPr/>
          <p:nvPr/>
        </p:nvSpPr>
        <p:spPr>
          <a:xfrm>
            <a:off x="539552" y="2492896"/>
            <a:ext cx="216024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3" name="22 - Καμπύλο δεξιό βέλος"/>
          <p:cNvSpPr/>
          <p:nvPr/>
        </p:nvSpPr>
        <p:spPr>
          <a:xfrm>
            <a:off x="251520" y="2420888"/>
            <a:ext cx="432048" cy="3600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4" name="23 - Καμπύλο δεξιό βέλος"/>
          <p:cNvSpPr/>
          <p:nvPr/>
        </p:nvSpPr>
        <p:spPr>
          <a:xfrm>
            <a:off x="395536" y="2492896"/>
            <a:ext cx="360040" cy="19442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Αποτέλεσμα εικόνας για mediterranean satellit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7816800" cy="3600400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395536" y="548680"/>
            <a:ext cx="8496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u="sng" dirty="0" smtClean="0"/>
              <a:t>The Mediterranean sea</a:t>
            </a:r>
          </a:p>
          <a:p>
            <a:pPr algn="ctr"/>
            <a:r>
              <a:rPr lang="en-US" sz="2400" i="1" u="sng" dirty="0" smtClean="0"/>
              <a:t> is now in an advanced stage of degradation </a:t>
            </a:r>
            <a:endParaRPr lang="el-GR" sz="2400" i="1" u="sng" dirty="0" smtClean="0"/>
          </a:p>
          <a:p>
            <a:endParaRPr lang="el-GR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3645024"/>
            <a:ext cx="8352928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Cousteau from his observations in the Mediterranean had estimated that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almost  </a:t>
            </a:r>
            <a:r>
              <a:rPr lang="el-GR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10,000 fish die every day from the ingestion of caps and "rings" of soft drinks thrown into the sea by ships and coastal settlements. </a:t>
            </a:r>
          </a:p>
        </p:txBody>
      </p:sp>
      <p:sp>
        <p:nvSpPr>
          <p:cNvPr id="4" name="3 - Ορθογώνιο"/>
          <p:cNvSpPr/>
          <p:nvPr/>
        </p:nvSpPr>
        <p:spPr>
          <a:xfrm>
            <a:off x="395536" y="141277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Once in the water, plastic never fully biodegrades, but breaks down into smaller and smaller pieces, eventually being dubbed a "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microplastic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”.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- Ομάδα"/>
          <p:cNvGrpSpPr/>
          <p:nvPr/>
        </p:nvGrpSpPr>
        <p:grpSpPr>
          <a:xfrm>
            <a:off x="179512" y="260648"/>
            <a:ext cx="8784976" cy="6012669"/>
            <a:chOff x="611559" y="404664"/>
            <a:chExt cx="7632848" cy="5796645"/>
          </a:xfrm>
        </p:grpSpPr>
        <p:sp>
          <p:nvSpPr>
            <p:cNvPr id="4" name="3 - Ελεύθερη σχεδίαση"/>
            <p:cNvSpPr/>
            <p:nvPr/>
          </p:nvSpPr>
          <p:spPr>
            <a:xfrm>
              <a:off x="611559" y="404664"/>
              <a:ext cx="3816425" cy="2916324"/>
            </a:xfrm>
            <a:custGeom>
              <a:avLst/>
              <a:gdLst>
                <a:gd name="connsiteX0" fmla="*/ 0 w 2916324"/>
                <a:gd name="connsiteY0" fmla="*/ 0 h 3816424"/>
                <a:gd name="connsiteX1" fmla="*/ 2430260 w 2916324"/>
                <a:gd name="connsiteY1" fmla="*/ 0 h 3816424"/>
                <a:gd name="connsiteX2" fmla="*/ 2773959 w 2916324"/>
                <a:gd name="connsiteY2" fmla="*/ 142365 h 3816424"/>
                <a:gd name="connsiteX3" fmla="*/ 2916323 w 2916324"/>
                <a:gd name="connsiteY3" fmla="*/ 486064 h 3816424"/>
                <a:gd name="connsiteX4" fmla="*/ 2916324 w 2916324"/>
                <a:gd name="connsiteY4" fmla="*/ 3816424 h 3816424"/>
                <a:gd name="connsiteX5" fmla="*/ 0 w 2916324"/>
                <a:gd name="connsiteY5" fmla="*/ 3816424 h 3816424"/>
                <a:gd name="connsiteX6" fmla="*/ 0 w 2916324"/>
                <a:gd name="connsiteY6" fmla="*/ 0 h 381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6324" h="3816424">
                  <a:moveTo>
                    <a:pt x="0" y="3816423"/>
                  </a:moveTo>
                  <a:lnTo>
                    <a:pt x="0" y="636084"/>
                  </a:lnTo>
                  <a:cubicBezTo>
                    <a:pt x="0" y="467385"/>
                    <a:pt x="39132" y="305593"/>
                    <a:pt x="108788" y="186305"/>
                  </a:cubicBezTo>
                  <a:cubicBezTo>
                    <a:pt x="178445" y="67016"/>
                    <a:pt x="272918" y="1"/>
                    <a:pt x="371426" y="2"/>
                  </a:cubicBezTo>
                  <a:cubicBezTo>
                    <a:pt x="1219726" y="2"/>
                    <a:pt x="2068025" y="1"/>
                    <a:pt x="2916324" y="1"/>
                  </a:cubicBezTo>
                  <a:lnTo>
                    <a:pt x="2916324" y="3816423"/>
                  </a:lnTo>
                  <a:lnTo>
                    <a:pt x="0" y="381642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26721" tIns="426719" rIns="426719" bIns="1155801" numCol="1" spcCol="1270" anchor="ctr" anchorCtr="0">
              <a:noAutofit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 smtClean="0"/>
            </a:p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 smtClean="0"/>
            </a:p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150 million inhabitants being concentrated in just   46,000 km of coastline</a:t>
              </a:r>
              <a:endParaRPr lang="el-GR" sz="2400" dirty="0" smtClean="0"/>
            </a:p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2400" kern="1200" dirty="0"/>
            </a:p>
          </p:txBody>
        </p:sp>
        <p:sp>
          <p:nvSpPr>
            <p:cNvPr id="5" name="4 - Ελεύθερη σχεδίαση"/>
            <p:cNvSpPr/>
            <p:nvPr/>
          </p:nvSpPr>
          <p:spPr>
            <a:xfrm>
              <a:off x="4355975" y="404664"/>
              <a:ext cx="3888431" cy="2916324"/>
            </a:xfrm>
            <a:custGeom>
              <a:avLst/>
              <a:gdLst>
                <a:gd name="connsiteX0" fmla="*/ 0 w 3816424"/>
                <a:gd name="connsiteY0" fmla="*/ 0 h 2916324"/>
                <a:gd name="connsiteX1" fmla="*/ 3330360 w 3816424"/>
                <a:gd name="connsiteY1" fmla="*/ 0 h 2916324"/>
                <a:gd name="connsiteX2" fmla="*/ 3674059 w 3816424"/>
                <a:gd name="connsiteY2" fmla="*/ 142365 h 2916324"/>
                <a:gd name="connsiteX3" fmla="*/ 3816423 w 3816424"/>
                <a:gd name="connsiteY3" fmla="*/ 486064 h 2916324"/>
                <a:gd name="connsiteX4" fmla="*/ 3816424 w 3816424"/>
                <a:gd name="connsiteY4" fmla="*/ 2916324 h 2916324"/>
                <a:gd name="connsiteX5" fmla="*/ 0 w 3816424"/>
                <a:gd name="connsiteY5" fmla="*/ 2916324 h 2916324"/>
                <a:gd name="connsiteX6" fmla="*/ 0 w 3816424"/>
                <a:gd name="connsiteY6" fmla="*/ 0 h 29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6424" h="2916324">
                  <a:moveTo>
                    <a:pt x="0" y="0"/>
                  </a:moveTo>
                  <a:lnTo>
                    <a:pt x="3330360" y="0"/>
                  </a:lnTo>
                  <a:cubicBezTo>
                    <a:pt x="3459272" y="0"/>
                    <a:pt x="3582905" y="51210"/>
                    <a:pt x="3674059" y="142365"/>
                  </a:cubicBezTo>
                  <a:cubicBezTo>
                    <a:pt x="3765214" y="233520"/>
                    <a:pt x="3816424" y="357152"/>
                    <a:pt x="3816423" y="486064"/>
                  </a:cubicBezTo>
                  <a:cubicBezTo>
                    <a:pt x="3816423" y="1296151"/>
                    <a:pt x="3816424" y="2106237"/>
                    <a:pt x="3816424" y="2916324"/>
                  </a:cubicBezTo>
                  <a:lnTo>
                    <a:pt x="0" y="29163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26720" tIns="426720" rIns="426720" bIns="1155801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110 million live in urban centers</a:t>
              </a:r>
              <a:endParaRPr lang="el-GR" sz="2400" kern="1200" dirty="0"/>
            </a:p>
          </p:txBody>
        </p:sp>
        <p:sp>
          <p:nvSpPr>
            <p:cNvPr id="6" name="5 - Ελεύθερη σχεδίαση"/>
            <p:cNvSpPr/>
            <p:nvPr/>
          </p:nvSpPr>
          <p:spPr>
            <a:xfrm>
              <a:off x="611559" y="3284984"/>
              <a:ext cx="3816425" cy="2916325"/>
            </a:xfrm>
            <a:custGeom>
              <a:avLst/>
              <a:gdLst>
                <a:gd name="connsiteX0" fmla="*/ 0 w 3816424"/>
                <a:gd name="connsiteY0" fmla="*/ 0 h 2916324"/>
                <a:gd name="connsiteX1" fmla="*/ 3330360 w 3816424"/>
                <a:gd name="connsiteY1" fmla="*/ 0 h 2916324"/>
                <a:gd name="connsiteX2" fmla="*/ 3674059 w 3816424"/>
                <a:gd name="connsiteY2" fmla="*/ 142365 h 2916324"/>
                <a:gd name="connsiteX3" fmla="*/ 3816423 w 3816424"/>
                <a:gd name="connsiteY3" fmla="*/ 486064 h 2916324"/>
                <a:gd name="connsiteX4" fmla="*/ 3816424 w 3816424"/>
                <a:gd name="connsiteY4" fmla="*/ 2916324 h 2916324"/>
                <a:gd name="connsiteX5" fmla="*/ 0 w 3816424"/>
                <a:gd name="connsiteY5" fmla="*/ 2916324 h 2916324"/>
                <a:gd name="connsiteX6" fmla="*/ 0 w 3816424"/>
                <a:gd name="connsiteY6" fmla="*/ 0 h 29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6424" h="2916324">
                  <a:moveTo>
                    <a:pt x="3816424" y="2916324"/>
                  </a:moveTo>
                  <a:lnTo>
                    <a:pt x="486064" y="2916324"/>
                  </a:lnTo>
                  <a:cubicBezTo>
                    <a:pt x="357152" y="2916324"/>
                    <a:pt x="233519" y="2865114"/>
                    <a:pt x="142365" y="2773959"/>
                  </a:cubicBezTo>
                  <a:cubicBezTo>
                    <a:pt x="51210" y="2682804"/>
                    <a:pt x="0" y="2559172"/>
                    <a:pt x="1" y="2430260"/>
                  </a:cubicBezTo>
                  <a:cubicBezTo>
                    <a:pt x="1" y="1620173"/>
                    <a:pt x="0" y="810087"/>
                    <a:pt x="0" y="0"/>
                  </a:cubicBezTo>
                  <a:lnTo>
                    <a:pt x="3816424" y="0"/>
                  </a:lnTo>
                  <a:lnTo>
                    <a:pt x="3816424" y="2916324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26719" tIns="1155802" rIns="426721" bIns="426720" numCol="1" spcCol="1270" anchor="ctr" anchorCtr="0">
              <a:noAutofit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200 million tourists </a:t>
              </a:r>
            </a:p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per year </a:t>
              </a:r>
              <a:endParaRPr lang="el-GR" sz="2400" dirty="0" smtClean="0"/>
            </a:p>
          </p:txBody>
        </p:sp>
        <p:sp>
          <p:nvSpPr>
            <p:cNvPr id="7" name="6 - Ελεύθερη σχεδίαση"/>
            <p:cNvSpPr/>
            <p:nvPr/>
          </p:nvSpPr>
          <p:spPr>
            <a:xfrm>
              <a:off x="4427983" y="3284984"/>
              <a:ext cx="3816424" cy="2916324"/>
            </a:xfrm>
            <a:custGeom>
              <a:avLst/>
              <a:gdLst>
                <a:gd name="connsiteX0" fmla="*/ 0 w 2916324"/>
                <a:gd name="connsiteY0" fmla="*/ 0 h 3816424"/>
                <a:gd name="connsiteX1" fmla="*/ 2430260 w 2916324"/>
                <a:gd name="connsiteY1" fmla="*/ 0 h 3816424"/>
                <a:gd name="connsiteX2" fmla="*/ 2773959 w 2916324"/>
                <a:gd name="connsiteY2" fmla="*/ 142365 h 3816424"/>
                <a:gd name="connsiteX3" fmla="*/ 2916323 w 2916324"/>
                <a:gd name="connsiteY3" fmla="*/ 486064 h 3816424"/>
                <a:gd name="connsiteX4" fmla="*/ 2916324 w 2916324"/>
                <a:gd name="connsiteY4" fmla="*/ 3816424 h 3816424"/>
                <a:gd name="connsiteX5" fmla="*/ 0 w 2916324"/>
                <a:gd name="connsiteY5" fmla="*/ 3816424 h 3816424"/>
                <a:gd name="connsiteX6" fmla="*/ 0 w 2916324"/>
                <a:gd name="connsiteY6" fmla="*/ 0 h 381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6324" h="3816424">
                  <a:moveTo>
                    <a:pt x="2916324" y="1"/>
                  </a:moveTo>
                  <a:lnTo>
                    <a:pt x="2916324" y="3180340"/>
                  </a:lnTo>
                  <a:cubicBezTo>
                    <a:pt x="2916324" y="3349039"/>
                    <a:pt x="2877192" y="3510831"/>
                    <a:pt x="2807536" y="3630119"/>
                  </a:cubicBezTo>
                  <a:cubicBezTo>
                    <a:pt x="2737879" y="3749408"/>
                    <a:pt x="2643406" y="3816423"/>
                    <a:pt x="2544898" y="3816422"/>
                  </a:cubicBezTo>
                  <a:cubicBezTo>
                    <a:pt x="1696598" y="3816422"/>
                    <a:pt x="848299" y="3816423"/>
                    <a:pt x="0" y="3816423"/>
                  </a:cubicBezTo>
                  <a:lnTo>
                    <a:pt x="0" y="1"/>
                  </a:lnTo>
                  <a:lnTo>
                    <a:pt x="2916324" y="1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26720" tIns="1155800" rIns="426720" bIns="426721" numCol="1" spcCol="1270" anchor="ctr" anchorCtr="0">
              <a:noAutofit/>
            </a:bodyPr>
            <a:lstStyle/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 smtClean="0"/>
            </a:p>
            <a:p>
              <a:pPr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More than 80 large rivers  transport huge volumes  of pollutants  from the hinterland </a:t>
              </a:r>
              <a:endParaRPr lang="el-GR" sz="2400" dirty="0" smtClean="0"/>
            </a:p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2400" kern="1200" dirty="0"/>
            </a:p>
          </p:txBody>
        </p:sp>
        <p:sp>
          <p:nvSpPr>
            <p:cNvPr id="8" name="7 - Ελεύθερη σχεδίαση"/>
            <p:cNvSpPr/>
            <p:nvPr/>
          </p:nvSpPr>
          <p:spPr>
            <a:xfrm>
              <a:off x="3075561" y="2390877"/>
              <a:ext cx="2704844" cy="1860221"/>
            </a:xfrm>
            <a:custGeom>
              <a:avLst/>
              <a:gdLst>
                <a:gd name="connsiteX0" fmla="*/ 0 w 2704844"/>
                <a:gd name="connsiteY0" fmla="*/ 310043 h 1860221"/>
                <a:gd name="connsiteX1" fmla="*/ 90810 w 2704844"/>
                <a:gd name="connsiteY1" fmla="*/ 90810 h 1860221"/>
                <a:gd name="connsiteX2" fmla="*/ 310044 w 2704844"/>
                <a:gd name="connsiteY2" fmla="*/ 1 h 1860221"/>
                <a:gd name="connsiteX3" fmla="*/ 2394801 w 2704844"/>
                <a:gd name="connsiteY3" fmla="*/ 0 h 1860221"/>
                <a:gd name="connsiteX4" fmla="*/ 2614034 w 2704844"/>
                <a:gd name="connsiteY4" fmla="*/ 90810 h 1860221"/>
                <a:gd name="connsiteX5" fmla="*/ 2704843 w 2704844"/>
                <a:gd name="connsiteY5" fmla="*/ 310044 h 1860221"/>
                <a:gd name="connsiteX6" fmla="*/ 2704844 w 2704844"/>
                <a:gd name="connsiteY6" fmla="*/ 1550178 h 1860221"/>
                <a:gd name="connsiteX7" fmla="*/ 2614034 w 2704844"/>
                <a:gd name="connsiteY7" fmla="*/ 1769412 h 1860221"/>
                <a:gd name="connsiteX8" fmla="*/ 2394800 w 2704844"/>
                <a:gd name="connsiteY8" fmla="*/ 1860221 h 1860221"/>
                <a:gd name="connsiteX9" fmla="*/ 310043 w 2704844"/>
                <a:gd name="connsiteY9" fmla="*/ 1860221 h 1860221"/>
                <a:gd name="connsiteX10" fmla="*/ 90809 w 2704844"/>
                <a:gd name="connsiteY10" fmla="*/ 1769411 h 1860221"/>
                <a:gd name="connsiteX11" fmla="*/ 0 w 2704844"/>
                <a:gd name="connsiteY11" fmla="*/ 1550177 h 1860221"/>
                <a:gd name="connsiteX12" fmla="*/ 0 w 2704844"/>
                <a:gd name="connsiteY12" fmla="*/ 310043 h 186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04844" h="1860221">
                  <a:moveTo>
                    <a:pt x="0" y="310043"/>
                  </a:moveTo>
                  <a:cubicBezTo>
                    <a:pt x="0" y="227814"/>
                    <a:pt x="32665" y="148954"/>
                    <a:pt x="90810" y="90810"/>
                  </a:cubicBezTo>
                  <a:cubicBezTo>
                    <a:pt x="148954" y="32666"/>
                    <a:pt x="227815" y="1"/>
                    <a:pt x="310044" y="1"/>
                  </a:cubicBezTo>
                  <a:lnTo>
                    <a:pt x="2394801" y="0"/>
                  </a:lnTo>
                  <a:cubicBezTo>
                    <a:pt x="2477030" y="0"/>
                    <a:pt x="2555890" y="32665"/>
                    <a:pt x="2614034" y="90810"/>
                  </a:cubicBezTo>
                  <a:cubicBezTo>
                    <a:pt x="2672178" y="148954"/>
                    <a:pt x="2704843" y="227815"/>
                    <a:pt x="2704843" y="310044"/>
                  </a:cubicBezTo>
                  <a:cubicBezTo>
                    <a:pt x="2704843" y="723422"/>
                    <a:pt x="2704844" y="1136800"/>
                    <a:pt x="2704844" y="1550178"/>
                  </a:cubicBezTo>
                  <a:cubicBezTo>
                    <a:pt x="2704844" y="1632407"/>
                    <a:pt x="2672179" y="1711267"/>
                    <a:pt x="2614034" y="1769412"/>
                  </a:cubicBezTo>
                  <a:cubicBezTo>
                    <a:pt x="2555890" y="1827556"/>
                    <a:pt x="2477029" y="1860221"/>
                    <a:pt x="2394800" y="1860221"/>
                  </a:cubicBezTo>
                  <a:lnTo>
                    <a:pt x="310043" y="1860221"/>
                  </a:lnTo>
                  <a:cubicBezTo>
                    <a:pt x="227814" y="1860221"/>
                    <a:pt x="148954" y="1827556"/>
                    <a:pt x="90809" y="1769411"/>
                  </a:cubicBezTo>
                  <a:cubicBezTo>
                    <a:pt x="32665" y="1711267"/>
                    <a:pt x="0" y="1632406"/>
                    <a:pt x="0" y="1550177"/>
                  </a:cubicBezTo>
                  <a:lnTo>
                    <a:pt x="0" y="310043"/>
                  </a:lnTo>
                  <a:close/>
                </a:path>
              </a:pathLst>
            </a:cu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8449" tIns="258449" rIns="258449" bIns="258449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4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>
            <p:extLst>
              <p:ext uri="{D42A27DB-BD31-4B8C-83A1-F6EECF244321}">
                <p14:modId xmlns:p14="http://schemas.microsoft.com/office/powerpoint/2010/main" val="2279318755"/>
              </p:ext>
            </p:extLst>
          </p:nvPr>
        </p:nvGraphicFramePr>
        <p:xfrm>
          <a:off x="395536" y="188640"/>
          <a:ext cx="8496944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995</TotalTime>
  <Words>869</Words>
  <Application>Microsoft Office PowerPoint</Application>
  <PresentationFormat>On-screen Show (4:3)</PresentationFormat>
  <Paragraphs>162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&amp;quot</vt:lpstr>
      <vt:lpstr>Arial</vt:lpstr>
      <vt:lpstr>Calibri</vt:lpstr>
      <vt:lpstr>Georgia</vt:lpstr>
      <vt:lpstr>inherit</vt:lpstr>
      <vt:lpstr>Times New Roman</vt:lpstr>
      <vt:lpstr>Wingdings</vt:lpstr>
      <vt:lpstr>Wingdings 2</vt:lpstr>
      <vt:lpstr>Δημοτικός</vt:lpstr>
      <vt:lpstr>The use of plastics and contamination in Greece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technologies ? Let’s talk about bioplastics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Χρήση των πλαστικών και την μόλυνση στην Ελλάδα</dc:title>
  <dc:creator>Windows User</dc:creator>
  <cp:lastModifiedBy>Damon Fidias</cp:lastModifiedBy>
  <cp:revision>129</cp:revision>
  <dcterms:created xsi:type="dcterms:W3CDTF">2018-02-19T14:32:06Z</dcterms:created>
  <dcterms:modified xsi:type="dcterms:W3CDTF">2018-04-23T20:22:37Z</dcterms:modified>
</cp:coreProperties>
</file>