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60" r:id="rId4"/>
    <p:sldId id="262" r:id="rId5"/>
    <p:sldId id="261" r:id="rId6"/>
    <p:sldId id="268" r:id="rId7"/>
    <p:sldId id="259" r:id="rId8"/>
    <p:sldId id="263" r:id="rId9"/>
    <p:sldId id="265" r:id="rId10"/>
    <p:sldId id="269" r:id="rId11"/>
    <p:sldId id="270" r:id="rId12"/>
    <p:sldId id="272" r:id="rId13"/>
    <p:sldId id="264" r:id="rId14"/>
    <p:sldId id="267" r:id="rId15"/>
    <p:sldId id="266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660"/>
  </p:normalViewPr>
  <p:slideViewPr>
    <p:cSldViewPr>
      <p:cViewPr varScale="1">
        <p:scale>
          <a:sx n="65" d="100"/>
          <a:sy n="65" d="100"/>
        </p:scale>
        <p:origin x="1352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FCC42-80C4-4B77-981C-0F56CC3AE1DD}" type="datetimeFigureOut">
              <a:rPr lang="de-DE" smtClean="0"/>
              <a:pPr/>
              <a:t>22.04.2018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E90FA-8489-4F96-B55E-7600443A7F1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7246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E90FA-8489-4F96-B55E-7600443A7F1A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6756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3EFC-87F5-451D-B2FD-E821173FBB81}" type="datetimeFigureOut">
              <a:rPr lang="de-DE" smtClean="0"/>
              <a:pPr/>
              <a:t>22.04.2018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0D26-0575-4B81-B0A5-C812962C08F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8975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3EFC-87F5-451D-B2FD-E821173FBB81}" type="datetimeFigureOut">
              <a:rPr lang="de-DE" smtClean="0"/>
              <a:pPr/>
              <a:t>22.04.2018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0D26-0575-4B81-B0A5-C812962C08F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6497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3EFC-87F5-451D-B2FD-E821173FBB81}" type="datetimeFigureOut">
              <a:rPr lang="de-DE" smtClean="0"/>
              <a:pPr/>
              <a:t>22.04.2018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0D26-0575-4B81-B0A5-C812962C08F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2256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3EFC-87F5-451D-B2FD-E821173FBB81}" type="datetimeFigureOut">
              <a:rPr lang="de-DE" smtClean="0"/>
              <a:pPr/>
              <a:t>22.04.2018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0D26-0575-4B81-B0A5-C812962C08F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3675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3EFC-87F5-451D-B2FD-E821173FBB81}" type="datetimeFigureOut">
              <a:rPr lang="de-DE" smtClean="0"/>
              <a:pPr/>
              <a:t>22.04.2018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0D26-0575-4B81-B0A5-C812962C08F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350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3EFC-87F5-451D-B2FD-E821173FBB81}" type="datetimeFigureOut">
              <a:rPr lang="de-DE" smtClean="0"/>
              <a:pPr/>
              <a:t>22.04.2018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0D26-0575-4B81-B0A5-C812962C08F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922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3EFC-87F5-451D-B2FD-E821173FBB81}" type="datetimeFigureOut">
              <a:rPr lang="de-DE" smtClean="0"/>
              <a:pPr/>
              <a:t>22.04.2018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0D26-0575-4B81-B0A5-C812962C08F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7548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3EFC-87F5-451D-B2FD-E821173FBB81}" type="datetimeFigureOut">
              <a:rPr lang="de-DE" smtClean="0"/>
              <a:pPr/>
              <a:t>22.04.2018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0D26-0575-4B81-B0A5-C812962C08F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958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3EFC-87F5-451D-B2FD-E821173FBB81}" type="datetimeFigureOut">
              <a:rPr lang="de-DE" smtClean="0"/>
              <a:pPr/>
              <a:t>22.04.2018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0D26-0575-4B81-B0A5-C812962C08F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5045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3EFC-87F5-451D-B2FD-E821173FBB81}" type="datetimeFigureOut">
              <a:rPr lang="de-DE" smtClean="0"/>
              <a:pPr/>
              <a:t>22.04.2018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0D26-0575-4B81-B0A5-C812962C08F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588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3EFC-87F5-451D-B2FD-E821173FBB81}" type="datetimeFigureOut">
              <a:rPr lang="de-DE" smtClean="0"/>
              <a:pPr/>
              <a:t>22.04.2018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0D26-0575-4B81-B0A5-C812962C08F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577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13EFC-87F5-451D-B2FD-E821173FBB81}" type="datetimeFigureOut">
              <a:rPr lang="de-DE" smtClean="0"/>
              <a:pPr/>
              <a:t>22.04.2018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C0D26-0575-4B81-B0A5-C812962C08F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8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29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7.jpeg"/><Relationship Id="rId5" Type="http://schemas.openxmlformats.org/officeDocument/2006/relationships/image" Target="../media/image5.jpeg"/><Relationship Id="rId10" Type="http://schemas.openxmlformats.org/officeDocument/2006/relationships/image" Target="../media/image26.jpeg"/><Relationship Id="rId4" Type="http://schemas.openxmlformats.org/officeDocument/2006/relationships/image" Target="../media/image4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39551" y="1196752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latin typeface="Baskerville Old Face" pitchFamily="18" charset="0"/>
              </a:rPr>
              <a:t>Impacts </a:t>
            </a:r>
            <a:r>
              <a:rPr lang="de-DE" sz="4400" b="1" dirty="0" err="1">
                <a:latin typeface="Baskerville Old Face" pitchFamily="18" charset="0"/>
              </a:rPr>
              <a:t>of</a:t>
            </a:r>
            <a:r>
              <a:rPr lang="de-DE" sz="4400" b="1" dirty="0">
                <a:latin typeface="Baskerville Old Face" pitchFamily="18" charset="0"/>
              </a:rPr>
              <a:t> </a:t>
            </a:r>
            <a:r>
              <a:rPr lang="de-DE" sz="4400" b="1" dirty="0" err="1">
                <a:latin typeface="Baskerville Old Face" pitchFamily="18" charset="0"/>
              </a:rPr>
              <a:t>plastic</a:t>
            </a:r>
            <a:r>
              <a:rPr lang="de-DE" sz="4400" b="1" dirty="0">
                <a:latin typeface="Baskerville Old Face" pitchFamily="18" charset="0"/>
              </a:rPr>
              <a:t> in Germany</a:t>
            </a:r>
          </a:p>
        </p:txBody>
      </p:sp>
    </p:spTree>
    <p:extLst>
      <p:ext uri="{BB962C8B-B14F-4D97-AF65-F5344CB8AC3E}">
        <p14:creationId xmlns:p14="http://schemas.microsoft.com/office/powerpoint/2010/main" val="15068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u="sng" dirty="0">
                <a:latin typeface="Arial" pitchFamily="34" charset="0"/>
                <a:cs typeface="Arial" pitchFamily="34" charset="0"/>
              </a:rPr>
              <a:t>Solutions</a:t>
            </a:r>
            <a:br>
              <a:rPr lang="de-DE" b="1" u="sng" dirty="0">
                <a:latin typeface="Arial" pitchFamily="34" charset="0"/>
                <a:cs typeface="Arial" pitchFamily="34" charset="0"/>
              </a:rPr>
            </a:br>
            <a:r>
              <a:rPr lang="de-DE" b="1" u="sng" dirty="0">
                <a:latin typeface="Arial" pitchFamily="34" charset="0"/>
                <a:cs typeface="Arial" pitchFamily="34" charset="0"/>
              </a:rPr>
              <a:t>1. </a:t>
            </a:r>
            <a:r>
              <a:rPr lang="de-DE" b="1" u="sng" dirty="0" err="1">
                <a:latin typeface="Arial" pitchFamily="34" charset="0"/>
                <a:cs typeface="Arial" pitchFamily="34" charset="0"/>
              </a:rPr>
              <a:t>Recycled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de-DE" b="1" u="sng" dirty="0" err="1">
                <a:latin typeface="Arial" pitchFamily="34" charset="0"/>
                <a:cs typeface="Arial" pitchFamily="34" charset="0"/>
              </a:rPr>
              <a:t>clothes</a:t>
            </a:r>
            <a:endParaRPr lang="de-DE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2000" dirty="0">
              <a:latin typeface="Arial" pitchFamily="34" charset="0"/>
              <a:cs typeface="Arial" pitchFamily="34" charset="0"/>
            </a:endParaRPr>
          </a:p>
          <a:p>
            <a:r>
              <a:rPr lang="de-DE" sz="2000" dirty="0">
                <a:latin typeface="Arial" pitchFamily="34" charset="0"/>
                <a:cs typeface="Arial" pitchFamily="34" charset="0"/>
              </a:rPr>
              <a:t>H&amp;M</a:t>
            </a:r>
          </a:p>
          <a:p>
            <a:r>
              <a:rPr lang="de-DE" sz="2000" dirty="0">
                <a:latin typeface="Arial" pitchFamily="34" charset="0"/>
                <a:cs typeface="Arial" pitchFamily="34" charset="0"/>
              </a:rPr>
              <a:t>25.000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containers</a:t>
            </a:r>
            <a:endParaRPr lang="de-DE" sz="2000" dirty="0">
              <a:latin typeface="Arial" pitchFamily="34" charset="0"/>
              <a:cs typeface="Arial" pitchFamily="34" charset="0"/>
            </a:endParaRPr>
          </a:p>
          <a:p>
            <a:r>
              <a:rPr lang="de-DE" sz="2000" dirty="0" err="1">
                <a:latin typeface="Arial" pitchFamily="34" charset="0"/>
                <a:cs typeface="Arial" pitchFamily="34" charset="0"/>
              </a:rPr>
              <a:t>Give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your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old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clothes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to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them</a:t>
            </a:r>
            <a:endParaRPr lang="de-DE" sz="2000" dirty="0">
              <a:latin typeface="Arial" pitchFamily="34" charset="0"/>
              <a:cs typeface="Arial" pitchFamily="34" charset="0"/>
            </a:endParaRPr>
          </a:p>
          <a:p>
            <a:r>
              <a:rPr lang="de-DE" sz="2000" dirty="0">
                <a:latin typeface="Arial" pitchFamily="34" charset="0"/>
                <a:cs typeface="Arial" pitchFamily="34" charset="0"/>
              </a:rPr>
              <a:t>Recycle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clothes</a:t>
            </a:r>
            <a:endParaRPr lang="de-DE" sz="2000" dirty="0">
              <a:latin typeface="Arial" pitchFamily="34" charset="0"/>
              <a:cs typeface="Arial" pitchFamily="34" charset="0"/>
            </a:endParaRPr>
          </a:p>
          <a:p>
            <a:r>
              <a:rPr lang="de-DE" sz="2000" dirty="0" err="1">
                <a:latin typeface="Arial" pitchFamily="34" charset="0"/>
                <a:cs typeface="Arial" pitchFamily="34" charset="0"/>
              </a:rPr>
              <a:t>Protect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environment</a:t>
            </a:r>
            <a:endParaRPr lang="de-DE" sz="2000" dirty="0">
              <a:latin typeface="Arial" pitchFamily="34" charset="0"/>
              <a:cs typeface="Arial" pitchFamily="34" charset="0"/>
            </a:endParaRPr>
          </a:p>
          <a:p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D4451F0-5B52-48C8-BE5C-1F5832589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13138"/>
            <a:ext cx="3620699" cy="2378943"/>
          </a:xfrm>
          <a:prstGeom prst="rect">
            <a:avLst/>
          </a:prstGeom>
        </p:spPr>
      </p:pic>
      <p:pic>
        <p:nvPicPr>
          <p:cNvPr id="6" name="Picture 5" descr="Download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2214554"/>
            <a:ext cx="3209941" cy="428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3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u="sng" dirty="0">
                <a:latin typeface="Arial" pitchFamily="34" charset="0"/>
                <a:cs typeface="Arial" pitchFamily="34" charset="0"/>
              </a:rPr>
              <a:t>Solutions</a:t>
            </a:r>
            <a:br>
              <a:rPr lang="de-DE" b="1" u="sng" dirty="0">
                <a:latin typeface="Arial" pitchFamily="34" charset="0"/>
                <a:cs typeface="Arial" pitchFamily="34" charset="0"/>
              </a:rPr>
            </a:br>
            <a:r>
              <a:rPr lang="de-DE" b="1" u="sng" dirty="0">
                <a:latin typeface="Arial" pitchFamily="34" charset="0"/>
                <a:cs typeface="Arial" pitchFamily="34" charset="0"/>
              </a:rPr>
              <a:t>2. </a:t>
            </a:r>
            <a:r>
              <a:rPr lang="de-DE" b="1" u="sng" dirty="0" err="1">
                <a:latin typeface="Arial" pitchFamily="34" charset="0"/>
                <a:cs typeface="Arial" pitchFamily="34" charset="0"/>
              </a:rPr>
              <a:t>Fishing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de-DE" b="1" u="sng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de-DE" b="1" u="sng" dirty="0" err="1">
                <a:latin typeface="Arial" pitchFamily="34" charset="0"/>
                <a:cs typeface="Arial" pitchFamily="34" charset="0"/>
              </a:rPr>
              <a:t>Litter</a:t>
            </a:r>
            <a:endParaRPr lang="de-DE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>
                <a:latin typeface="Arial" pitchFamily="34" charset="0"/>
                <a:cs typeface="Arial" pitchFamily="34" charset="0"/>
              </a:rPr>
              <a:t>Trash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lands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in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net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fishermen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throw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them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back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into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the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sea</a:t>
            </a:r>
            <a:endParaRPr lang="de-DE" sz="20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Fishing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for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Litter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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gives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trash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bags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to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fishermen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for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free</a:t>
            </a:r>
            <a:endParaRPr lang="de-DE" sz="20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Containers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at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the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harbor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(in Germany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as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well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</a:p>
          <a:p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Fishermen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are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paid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when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they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catch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plastic</a:t>
            </a:r>
            <a:endParaRPr lang="de-DE" sz="20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de-DE" sz="20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889751"/>
            <a:ext cx="2652182" cy="375221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0" y="3429000"/>
            <a:ext cx="4822994" cy="32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6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u="sng" dirty="0">
                <a:latin typeface="Arial" pitchFamily="34" charset="0"/>
                <a:cs typeface="Arial" pitchFamily="34" charset="0"/>
              </a:rPr>
              <a:t>Solutions</a:t>
            </a:r>
            <a:br>
              <a:rPr lang="de-DE" b="1" u="sng" dirty="0">
                <a:latin typeface="Arial" pitchFamily="34" charset="0"/>
                <a:cs typeface="Arial" pitchFamily="34" charset="0"/>
              </a:rPr>
            </a:br>
            <a:r>
              <a:rPr lang="de-DE" b="1" u="sng" dirty="0">
                <a:latin typeface="Arial" pitchFamily="34" charset="0"/>
                <a:cs typeface="Arial" pitchFamily="34" charset="0"/>
              </a:rPr>
              <a:t>3. </a:t>
            </a:r>
            <a:r>
              <a:rPr lang="de-DE" b="1" u="sng" dirty="0" err="1">
                <a:latin typeface="Arial" pitchFamily="34" charset="0"/>
                <a:cs typeface="Arial" pitchFamily="34" charset="0"/>
              </a:rPr>
              <a:t>Microorganisms</a:t>
            </a:r>
            <a:endParaRPr lang="de-DE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 err="1">
                <a:latin typeface="Arial" pitchFamily="34" charset="0"/>
                <a:cs typeface="Arial" pitchFamily="34" charset="0"/>
              </a:rPr>
              <a:t>Garbage-eating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microorganisms</a:t>
            </a:r>
            <a:endParaRPr lang="de-DE" sz="2000" dirty="0">
              <a:latin typeface="Arial" pitchFamily="34" charset="0"/>
              <a:cs typeface="Arial" pitchFamily="34" charset="0"/>
            </a:endParaRPr>
          </a:p>
          <a:p>
            <a:r>
              <a:rPr lang="de-DE" sz="2000" dirty="0" err="1">
                <a:latin typeface="Arial" pitchFamily="34" charset="0"/>
                <a:cs typeface="Arial" pitchFamily="34" charset="0"/>
              </a:rPr>
              <a:t>Scientists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found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out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that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microorgansims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eat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plastic</a:t>
            </a:r>
            <a:endParaRPr lang="de-DE" sz="2000" dirty="0">
              <a:latin typeface="Arial" pitchFamily="34" charset="0"/>
              <a:cs typeface="Arial" pitchFamily="34" charset="0"/>
            </a:endParaRPr>
          </a:p>
          <a:p>
            <a:r>
              <a:rPr lang="de-DE" sz="2000" dirty="0">
                <a:latin typeface="Arial" pitchFamily="34" charset="0"/>
                <a:cs typeface="Arial" pitchFamily="34" charset="0"/>
              </a:rPr>
              <a:t>Want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to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place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them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into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water</a:t>
            </a:r>
            <a:endParaRPr lang="de-DE" sz="2000" dirty="0">
              <a:latin typeface="Arial" pitchFamily="34" charset="0"/>
              <a:cs typeface="Arial" pitchFamily="34" charset="0"/>
            </a:endParaRPr>
          </a:p>
          <a:p>
            <a:r>
              <a:rPr lang="de-DE" sz="2000" dirty="0">
                <a:latin typeface="Arial" pitchFamily="34" charset="0"/>
                <a:cs typeface="Arial" pitchFamily="34" charset="0"/>
              </a:rPr>
              <a:t>Problem? 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 no one knows the impacts on the </a:t>
            </a:r>
            <a:r>
              <a:rPr lang="de-DE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environment</a:t>
            </a:r>
          </a:p>
          <a:p>
            <a:r>
              <a:rPr lang="de-DE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Could use in sewage treatment plants</a:t>
            </a:r>
            <a:endParaRPr lang="de-DE" sz="20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de-DE" sz="2000" dirty="0">
              <a:latin typeface="Arial" pitchFamily="34" charset="0"/>
              <a:cs typeface="Arial" pitchFamily="34" charset="0"/>
            </a:endParaRPr>
          </a:p>
          <a:p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5256"/>
            <a:ext cx="9144000" cy="291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5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20181"/>
            <a:ext cx="8229600" cy="1143000"/>
          </a:xfrm>
        </p:spPr>
        <p:txBody>
          <a:bodyPr/>
          <a:lstStyle/>
          <a:p>
            <a:r>
              <a:rPr lang="de-DE" b="1" u="sng" dirty="0" err="1">
                <a:latin typeface="Arial" pitchFamily="34" charset="0"/>
                <a:cs typeface="Arial" pitchFamily="34" charset="0"/>
              </a:rPr>
              <a:t>Conclusion</a:t>
            </a:r>
            <a:endParaRPr lang="de-DE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Grafik 6">
            <a:extLst>
              <a:ext uri="{FF2B5EF4-FFF2-40B4-BE49-F238E27FC236}">
                <a16:creationId xmlns:a16="http://schemas.microsoft.com/office/drawing/2014/main" id="{8A8BCCD0-4807-4A8B-B203-547561313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85728"/>
            <a:ext cx="1901360" cy="2538413"/>
          </a:xfrm>
          <a:prstGeom prst="rect">
            <a:avLst/>
          </a:prstGeom>
        </p:spPr>
      </p:pic>
      <p:pic>
        <p:nvPicPr>
          <p:cNvPr id="6" name="Grafik 8">
            <a:extLst>
              <a:ext uri="{FF2B5EF4-FFF2-40B4-BE49-F238E27FC236}">
                <a16:creationId xmlns:a16="http://schemas.microsoft.com/office/drawing/2014/main" id="{B903A683-2FB7-48FA-B8C4-4A099F43B9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54" y="285728"/>
            <a:ext cx="2071702" cy="2530946"/>
          </a:xfrm>
          <a:prstGeom prst="rect">
            <a:avLst/>
          </a:prstGeom>
        </p:spPr>
      </p:pic>
      <p:pic>
        <p:nvPicPr>
          <p:cNvPr id="7" name="Grafik 15">
            <a:extLst>
              <a:ext uri="{FF2B5EF4-FFF2-40B4-BE49-F238E27FC236}">
                <a16:creationId xmlns:a16="http://schemas.microsoft.com/office/drawing/2014/main" id="{6818E830-4DCB-4668-B42E-F90209F7E9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78" y="285728"/>
            <a:ext cx="1933575" cy="2584993"/>
          </a:xfrm>
          <a:prstGeom prst="rect">
            <a:avLst/>
          </a:prstGeom>
        </p:spPr>
      </p:pic>
      <p:pic>
        <p:nvPicPr>
          <p:cNvPr id="8" name="Grafik 17">
            <a:extLst>
              <a:ext uri="{FF2B5EF4-FFF2-40B4-BE49-F238E27FC236}">
                <a16:creationId xmlns:a16="http://schemas.microsoft.com/office/drawing/2014/main" id="{12F2BDC6-1A99-4125-A3A2-1231ABA6A9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4000504"/>
            <a:ext cx="1521969" cy="2204864"/>
          </a:xfrm>
          <a:prstGeom prst="rect">
            <a:avLst/>
          </a:prstGeom>
        </p:spPr>
      </p:pic>
      <p:pic>
        <p:nvPicPr>
          <p:cNvPr id="9" name="Grafik 21">
            <a:extLst>
              <a:ext uri="{FF2B5EF4-FFF2-40B4-BE49-F238E27FC236}">
                <a16:creationId xmlns:a16="http://schemas.microsoft.com/office/drawing/2014/main" id="{D1BD902E-6063-4321-8A54-12FA0FCA47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16" y="4000504"/>
            <a:ext cx="2019338" cy="2465315"/>
          </a:xfrm>
          <a:prstGeom prst="rect">
            <a:avLst/>
          </a:prstGeom>
        </p:spPr>
      </p:pic>
      <p:pic>
        <p:nvPicPr>
          <p:cNvPr id="10" name="Grafik 23">
            <a:extLst>
              <a:ext uri="{FF2B5EF4-FFF2-40B4-BE49-F238E27FC236}">
                <a16:creationId xmlns:a16="http://schemas.microsoft.com/office/drawing/2014/main" id="{4D681714-D0FA-4E62-B77D-0653551636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0" y="4143380"/>
            <a:ext cx="2951820" cy="1967880"/>
          </a:xfrm>
          <a:prstGeom prst="rect">
            <a:avLst/>
          </a:prstGeom>
        </p:spPr>
      </p:pic>
      <p:pic>
        <p:nvPicPr>
          <p:cNvPr id="11" name="Picture 10" descr="bag-cotton-2765441_960_720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720" y="285728"/>
            <a:ext cx="1928825" cy="2571767"/>
          </a:xfrm>
          <a:prstGeom prst="rect">
            <a:avLst/>
          </a:prstGeom>
        </p:spPr>
      </p:pic>
      <p:pic>
        <p:nvPicPr>
          <p:cNvPr id="12" name="Picture 11" descr="toy-162931_960_72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71801" y="285728"/>
            <a:ext cx="2500331" cy="2571768"/>
          </a:xfrm>
          <a:prstGeom prst="rect">
            <a:avLst/>
          </a:prstGeom>
        </p:spPr>
      </p:pic>
      <p:pic>
        <p:nvPicPr>
          <p:cNvPr id="13" name="Picture 12" descr="Download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86578" y="285728"/>
            <a:ext cx="1947868" cy="2571767"/>
          </a:xfrm>
          <a:prstGeom prst="rect">
            <a:avLst/>
          </a:prstGeom>
        </p:spPr>
      </p:pic>
      <p:pic>
        <p:nvPicPr>
          <p:cNvPr id="14" name="Picture 13" descr="Download (1)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8596" y="3929066"/>
            <a:ext cx="1743075" cy="2619375"/>
          </a:xfrm>
          <a:prstGeom prst="rect">
            <a:avLst/>
          </a:prstGeom>
        </p:spPr>
      </p:pic>
      <p:pic>
        <p:nvPicPr>
          <p:cNvPr id="15" name="Picture 14" descr="Trash-Can-Sign-3-Vinyl-Decal-Sticker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86116" y="4000504"/>
            <a:ext cx="2024066" cy="2428892"/>
          </a:xfrm>
          <a:prstGeom prst="rect">
            <a:avLst/>
          </a:prstGeom>
        </p:spPr>
      </p:pic>
      <p:pic>
        <p:nvPicPr>
          <p:cNvPr id="16" name="Picture 15" descr="21878984278_9b912898f3_b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929322" y="4143380"/>
            <a:ext cx="3071810" cy="24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1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 err="1">
                <a:latin typeface="Arial" pitchFamily="34" charset="0"/>
                <a:cs typeface="Arial" pitchFamily="34" charset="0"/>
              </a:rPr>
              <a:t>Sources</a:t>
            </a:r>
            <a:endParaRPr lang="de-DE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500726"/>
          </a:xfrm>
        </p:spPr>
        <p:txBody>
          <a:bodyPr>
            <a:normAutofit fontScale="62500" lnSpcReduction="20000"/>
          </a:bodyPr>
          <a:lstStyle/>
          <a:p>
            <a:r>
              <a:rPr lang="de-DE" sz="1800" dirty="0">
                <a:latin typeface="Arial" pitchFamily="34" charset="0"/>
                <a:cs typeface="Arial" pitchFamily="34" charset="0"/>
              </a:rPr>
              <a:t>https://www.nabu.de/natur-und-landschaft/meere/muellkippe-meer/muellkippemeer.html</a:t>
            </a:r>
          </a:p>
          <a:p>
            <a:r>
              <a:rPr lang="de-DE" sz="1800" dirty="0">
                <a:latin typeface="Arial" pitchFamily="34" charset="0"/>
                <a:cs typeface="Arial" pitchFamily="34" charset="0"/>
              </a:rPr>
              <a:t>http://www.dw.com/en/germans-slow-to-bin-plastics-habit/a-42355554</a:t>
            </a:r>
          </a:p>
          <a:p>
            <a:r>
              <a:rPr lang="de-DE" sz="1800" dirty="0">
                <a:latin typeface="Arial" pitchFamily="34" charset="0"/>
                <a:cs typeface="Arial" pitchFamily="34" charset="0"/>
              </a:rPr>
              <a:t>https://www.theepochtimes.com/eu-ban-on-plastic-bags-making-impact_2147559.html</a:t>
            </a:r>
          </a:p>
          <a:p>
            <a:r>
              <a:rPr lang="de-DE" sz="1800" dirty="0">
                <a:latin typeface="Arial" pitchFamily="34" charset="0"/>
                <a:cs typeface="Arial" pitchFamily="34" charset="0"/>
              </a:rPr>
              <a:t>https://www.nabu.de/umwelt-und-ressourcen/oekologisch-leben/alltagsprodukte/14058.html</a:t>
            </a:r>
          </a:p>
          <a:p>
            <a:r>
              <a:rPr lang="de-DE" sz="1800" dirty="0">
                <a:latin typeface="Arial" pitchFamily="34" charset="0"/>
                <a:cs typeface="Arial" pitchFamily="34" charset="0"/>
              </a:rPr>
              <a:t>http://www.dw.com/en/six-data-visualizations-that-explain-the-plastic-problem/a-36861883</a:t>
            </a:r>
          </a:p>
          <a:p>
            <a:r>
              <a:rPr lang="de-DE" sz="1800" dirty="0">
                <a:latin typeface="Arial" pitchFamily="34" charset="0"/>
                <a:cs typeface="Arial" pitchFamily="34" charset="0"/>
              </a:rPr>
              <a:t>https://www.careelite.de/plastik-muell-fakten/</a:t>
            </a:r>
          </a:p>
          <a:p>
            <a:r>
              <a:rPr lang="de-DE" sz="1800" dirty="0">
                <a:latin typeface="Arial" pitchFamily="34" charset="0"/>
                <a:cs typeface="Arial" pitchFamily="34" charset="0"/>
              </a:rPr>
              <a:t>https://www.wiwo.de/technologie/green/kampf-gegen-muell-im-meer-fuenf-innovative-ideen-fuer-saubere-ozeane/13548878.html</a:t>
            </a:r>
          </a:p>
          <a:p>
            <a:r>
              <a:rPr lang="de-DE" sz="1800" dirty="0">
                <a:latin typeface="Arial" pitchFamily="34" charset="0"/>
                <a:cs typeface="Arial" pitchFamily="34" charset="0"/>
              </a:rPr>
              <a:t>https://pixabay.com/de/fast-food-salat-fertigsalat-74324/ (15.04.2018)</a:t>
            </a:r>
          </a:p>
          <a:p>
            <a:r>
              <a:rPr lang="de-DE" sz="1800" dirty="0">
                <a:latin typeface="Arial" pitchFamily="34" charset="0"/>
                <a:cs typeface="Arial" pitchFamily="34" charset="0"/>
              </a:rPr>
              <a:t>https://pixabay.com/de/barbie-spielzeug-babypuppe-3118097/ (15.04.2018)</a:t>
            </a:r>
          </a:p>
          <a:p>
            <a:r>
              <a:rPr lang="de-DE" sz="1800" dirty="0">
                <a:latin typeface="Arial" pitchFamily="34" charset="0"/>
                <a:cs typeface="Arial" pitchFamily="34" charset="0"/>
              </a:rPr>
              <a:t>https://www.flickr.com/photos/131903412@N05/16500823514 (15.04.2018)</a:t>
            </a:r>
          </a:p>
          <a:p>
            <a:r>
              <a:rPr lang="de-DE" sz="1800" dirty="0">
                <a:latin typeface="Arial" pitchFamily="34" charset="0"/>
                <a:cs typeface="Arial" pitchFamily="34" charset="0"/>
              </a:rPr>
              <a:t>https://pixabay.com/de/stuhl-monobloc-spritzguss-2828465/ (15.04.2018)</a:t>
            </a:r>
          </a:p>
          <a:p>
            <a:r>
              <a:rPr lang="de-DE" sz="1800" dirty="0">
                <a:latin typeface="Arial" pitchFamily="34" charset="0"/>
                <a:cs typeface="Arial" pitchFamily="34" charset="0"/>
              </a:rPr>
              <a:t>https://en.wikipedia.org/wiki/Dress (15.04.2018)</a:t>
            </a:r>
          </a:p>
          <a:p>
            <a:r>
              <a:rPr lang="de-DE" sz="1800" dirty="0">
                <a:latin typeface="Arial" pitchFamily="34" charset="0"/>
                <a:cs typeface="Arial" pitchFamily="34" charset="0"/>
              </a:rPr>
              <a:t>https://www.pexels.com/de/foto/lidschatten-make-up-make-up-makeup-bursten-208052/ (15.04.2018)</a:t>
            </a:r>
          </a:p>
          <a:p>
            <a:r>
              <a:rPr lang="de-DE" sz="1800" dirty="0">
                <a:latin typeface="Arial" pitchFamily="34" charset="0"/>
                <a:cs typeface="Arial" pitchFamily="34" charset="0"/>
              </a:rPr>
              <a:t>https://de.wikipedia.org/wiki/Datei:Laysan_albatross_plastic_filled_stomach.jpg (15.04.2018)</a:t>
            </a:r>
          </a:p>
          <a:p>
            <a:r>
              <a:rPr lang="de-DE" sz="1800" dirty="0">
                <a:latin typeface="Arial" pitchFamily="34" charset="0"/>
                <a:cs typeface="Arial" pitchFamily="34" charset="0"/>
              </a:rPr>
              <a:t>https://www.flickr.com/photos/worldworldworld/3314227532 (15.04.2018)</a:t>
            </a:r>
          </a:p>
          <a:p>
            <a:r>
              <a:rPr lang="de-DE" sz="1800" dirty="0">
                <a:latin typeface="Arial" pitchFamily="34" charset="0"/>
                <a:cs typeface="Arial" pitchFamily="34" charset="0"/>
              </a:rPr>
              <a:t>http://www.noaanews.noaa.gov/stories2005/s2429.htm (17.04.2018)</a:t>
            </a:r>
          </a:p>
          <a:p>
            <a:r>
              <a:rPr lang="de-DE" sz="1800" dirty="0">
                <a:latin typeface="Arial" pitchFamily="34" charset="0"/>
                <a:cs typeface="Arial" pitchFamily="34" charset="0"/>
              </a:rPr>
              <a:t>http://www.eunomia.co.uk/determining-the-sources-of-river-litter-for-cen/ (17.04.2018)</a:t>
            </a:r>
          </a:p>
          <a:p>
            <a:r>
              <a:rPr lang="de-DE" sz="1800" dirty="0">
                <a:latin typeface="Arial" pitchFamily="34" charset="0"/>
                <a:cs typeface="Arial" pitchFamily="34" charset="0"/>
              </a:rPr>
              <a:t>https://pxhere.com/en/photo/494509 (17.04.2018)</a:t>
            </a:r>
          </a:p>
          <a:p>
            <a:r>
              <a:rPr lang="de-DE" sz="1800" dirty="0">
                <a:latin typeface="Arial" pitchFamily="34" charset="0"/>
                <a:cs typeface="Arial" pitchFamily="34" charset="0"/>
              </a:rPr>
              <a:t>https://pixabay.com/de/tasche-geldb%C3%B6rse-einkaufen-1036915/ (17.04.2018)</a:t>
            </a:r>
          </a:p>
          <a:p>
            <a:r>
              <a:rPr lang="de-DE" sz="1800" dirty="0">
                <a:latin typeface="Arial" pitchFamily="34" charset="0"/>
                <a:cs typeface="Arial" pitchFamily="34" charset="0"/>
              </a:rPr>
              <a:t>https://pixabay.com/de/tasche-baumwolle-modus-schwarz-1431448/ (17.04.2018)</a:t>
            </a:r>
          </a:p>
          <a:p>
            <a:r>
              <a:rPr lang="de-DE" sz="1800" dirty="0">
                <a:latin typeface="Arial" pitchFamily="34" charset="0"/>
                <a:cs typeface="Arial" pitchFamily="34" charset="0"/>
              </a:rPr>
              <a:t>https://de.wikipedia.org/wiki/Datei:Logo_REWE.svg  (17.04.2018)</a:t>
            </a:r>
          </a:p>
          <a:p>
            <a:r>
              <a:rPr lang="de-DE" sz="1800" dirty="0">
                <a:latin typeface="Arial" pitchFamily="34" charset="0"/>
                <a:cs typeface="Arial" pitchFamily="34" charset="0"/>
              </a:rPr>
              <a:t>https://de.wikipedia.org/wiki/H%26M (18.04.2018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https://pixabay.com/de/tasche-baumwolle-nat%C3%BCrliche-baumwolle-2765441/ (20.04.2018)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https://pixabay.com/de/spielzeug-kinderspielzeug-162931/ (20.04.2018)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https://www.flickr.com/photos/sarrisarri/14592489559 (20.04.2018)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https://pxhere.com/en/photo/13780 (20.04.2018)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https://ballzbeatz.com/product/trash-can-sign-3-vinyl-decal-sticker/ (20.04.2018)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https://www.flickr.com/photos/elschy/21878984278 (20.04.2018)</a:t>
            </a:r>
            <a:endParaRPr lang="de-DE" sz="1800" dirty="0">
              <a:latin typeface="Arial" pitchFamily="34" charset="0"/>
              <a:cs typeface="Arial" pitchFamily="34" charset="0"/>
            </a:endParaRP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https://commons.wikimedia.org/wiki/File:Basst%C3%B6lpel_auf_der_Nordseeinsel_Helgoland_mit_Plastikm%C3%BCll.jpg (20.04.2018)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https://de.wikipedia.org/wiki/Textilrecycling (20.04.2018)</a:t>
            </a:r>
            <a:endParaRPr lang="de-DE" sz="1800" dirty="0">
              <a:latin typeface="Arial" pitchFamily="34" charset="0"/>
              <a:cs typeface="Arial" pitchFamily="34" charset="0"/>
            </a:endParaRPr>
          </a:p>
          <a:p>
            <a:endParaRPr lang="de-DE" sz="2000" dirty="0">
              <a:latin typeface="Arial" pitchFamily="34" charset="0"/>
              <a:cs typeface="Arial" pitchFamily="34" charset="0"/>
            </a:endParaRPr>
          </a:p>
          <a:p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76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043608" y="116632"/>
            <a:ext cx="67687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Thank</a:t>
            </a:r>
            <a:r>
              <a:rPr lang="de-DE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de-DE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DE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</a:t>
            </a:r>
            <a:r>
              <a:rPr lang="de-DE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4400" b="1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attention</a:t>
            </a:r>
            <a:r>
              <a:rPr lang="de-DE" sz="4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</a:t>
            </a:r>
            <a:endParaRPr lang="de-DE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49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>
                <a:latin typeface="Arial Black" pitchFamily="34" charset="0"/>
              </a:rPr>
              <a:t>Table </a:t>
            </a:r>
            <a:r>
              <a:rPr lang="de-DE" b="1" u="sng" dirty="0" err="1">
                <a:latin typeface="Arial Black" pitchFamily="34" charset="0"/>
              </a:rPr>
              <a:t>of</a:t>
            </a:r>
            <a:r>
              <a:rPr lang="de-DE" b="1" u="sng" dirty="0">
                <a:latin typeface="Arial Black" pitchFamily="34" charset="0"/>
              </a:rPr>
              <a:t> </a:t>
            </a:r>
            <a:r>
              <a:rPr lang="de-DE" b="1" u="sng" dirty="0" err="1">
                <a:latin typeface="Arial Black" pitchFamily="34" charset="0"/>
              </a:rPr>
              <a:t>contents</a:t>
            </a:r>
            <a:endParaRPr lang="de-DE" b="1" u="sng" dirty="0">
              <a:latin typeface="Arial Black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 err="1">
                <a:latin typeface="Arial" pitchFamily="34" charset="0"/>
                <a:cs typeface="Arial" pitchFamily="34" charset="0"/>
              </a:rPr>
              <a:t>What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do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we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use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plastic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de-DE" sz="2000" dirty="0">
                <a:latin typeface="Arial" pitchFamily="34" charset="0"/>
                <a:cs typeface="Arial" pitchFamily="34" charset="0"/>
              </a:rPr>
              <a:t>Impacts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plastic</a:t>
            </a:r>
            <a:endParaRPr lang="de-DE" sz="2000" dirty="0">
              <a:latin typeface="Arial" pitchFamily="34" charset="0"/>
              <a:cs typeface="Arial" pitchFamily="34" charset="0"/>
            </a:endParaRPr>
          </a:p>
          <a:p>
            <a:r>
              <a:rPr lang="de-DE" sz="2000" dirty="0">
                <a:latin typeface="Arial" pitchFamily="34" charset="0"/>
                <a:cs typeface="Arial" pitchFamily="34" charset="0"/>
              </a:rPr>
              <a:t>Numbers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facts</a:t>
            </a:r>
            <a:endParaRPr lang="de-DE" sz="2000" dirty="0">
              <a:latin typeface="Arial" pitchFamily="34" charset="0"/>
              <a:cs typeface="Arial" pitchFamily="34" charset="0"/>
            </a:endParaRPr>
          </a:p>
          <a:p>
            <a:r>
              <a:rPr lang="de-DE" sz="2000" dirty="0" err="1">
                <a:latin typeface="Arial" pitchFamily="34" charset="0"/>
                <a:cs typeface="Arial" pitchFamily="34" charset="0"/>
              </a:rPr>
              <a:t>Plastic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bag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consumption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EU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members</a:t>
            </a:r>
            <a:endParaRPr lang="de-DE" sz="2000" dirty="0">
              <a:latin typeface="Arial" pitchFamily="34" charset="0"/>
              <a:cs typeface="Arial" pitchFamily="34" charset="0"/>
            </a:endParaRPr>
          </a:p>
          <a:p>
            <a:r>
              <a:rPr lang="de-DE" sz="2000" dirty="0">
                <a:latin typeface="Arial" pitchFamily="34" charset="0"/>
                <a:cs typeface="Arial" pitchFamily="34" charset="0"/>
              </a:rPr>
              <a:t>Impacts on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our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health</a:t>
            </a:r>
            <a:endParaRPr lang="de-DE" sz="2000" dirty="0">
              <a:latin typeface="Arial" pitchFamily="34" charset="0"/>
              <a:cs typeface="Arial" pitchFamily="34" charset="0"/>
            </a:endParaRPr>
          </a:p>
          <a:p>
            <a:r>
              <a:rPr lang="de-DE" sz="2000" dirty="0">
                <a:latin typeface="Arial" pitchFamily="34" charset="0"/>
                <a:cs typeface="Arial" pitchFamily="34" charset="0"/>
              </a:rPr>
              <a:t>Impacts on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animals</a:t>
            </a:r>
            <a:endParaRPr lang="de-DE" sz="2000" dirty="0">
              <a:latin typeface="Arial" pitchFamily="34" charset="0"/>
              <a:cs typeface="Arial" pitchFamily="34" charset="0"/>
            </a:endParaRPr>
          </a:p>
          <a:p>
            <a:r>
              <a:rPr lang="de-DE" sz="2000" dirty="0" err="1">
                <a:latin typeface="Arial" pitchFamily="34" charset="0"/>
                <a:cs typeface="Arial" pitchFamily="34" charset="0"/>
              </a:rPr>
              <a:t>How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can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you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stop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use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plastic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Solutions in Germany</a:t>
            </a:r>
            <a:endParaRPr lang="de-DE" sz="2000" dirty="0">
              <a:latin typeface="Arial" pitchFamily="34" charset="0"/>
              <a:cs typeface="Arial" pitchFamily="34" charset="0"/>
            </a:endParaRPr>
          </a:p>
          <a:p>
            <a:r>
              <a:rPr lang="de-DE" sz="2000" dirty="0" err="1">
                <a:latin typeface="Arial" pitchFamily="34" charset="0"/>
                <a:cs typeface="Arial" pitchFamily="34" charset="0"/>
              </a:rPr>
              <a:t>Conclusion</a:t>
            </a:r>
            <a:endParaRPr lang="de-DE" sz="2000" dirty="0">
              <a:latin typeface="Arial" pitchFamily="34" charset="0"/>
              <a:cs typeface="Arial" pitchFamily="34" charset="0"/>
            </a:endParaRPr>
          </a:p>
          <a:p>
            <a:r>
              <a:rPr lang="de-DE" sz="2000" dirty="0" err="1">
                <a:latin typeface="Arial" pitchFamily="34" charset="0"/>
                <a:cs typeface="Arial" pitchFamily="34" charset="0"/>
              </a:rPr>
              <a:t>Sources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74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de-DE" b="1" u="sng" dirty="0" err="1">
                <a:latin typeface="Arial" pitchFamily="34" charset="0"/>
                <a:cs typeface="Arial" pitchFamily="34" charset="0"/>
              </a:rPr>
              <a:t>What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 do </a:t>
            </a:r>
            <a:r>
              <a:rPr lang="de-DE" b="1" u="sng" dirty="0" err="1">
                <a:latin typeface="Arial" pitchFamily="34" charset="0"/>
                <a:cs typeface="Arial" pitchFamily="34" charset="0"/>
              </a:rPr>
              <a:t>we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de-DE" b="1" u="sng" dirty="0" err="1">
                <a:latin typeface="Arial" pitchFamily="34" charset="0"/>
                <a:cs typeface="Arial" pitchFamily="34" charset="0"/>
              </a:rPr>
              <a:t>use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de-DE" b="1" u="sng" dirty="0" err="1">
                <a:latin typeface="Arial" pitchFamily="34" charset="0"/>
                <a:cs typeface="Arial" pitchFamily="34" charset="0"/>
              </a:rPr>
              <a:t>plastic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de-DE" b="1" u="sng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A8BCCD0-4807-4A8B-B203-547561313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82" y="1699852"/>
            <a:ext cx="1847850" cy="246697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903A683-2FB7-48FA-B8C4-4A099F43B9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31" y="1649092"/>
            <a:ext cx="2019338" cy="246697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818E830-4DCB-4668-B42E-F90209F7E9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25" y="1640842"/>
            <a:ext cx="1933575" cy="2584993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2F2BDC6-1A99-4125-A3A2-1231ABA6A9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581128"/>
            <a:ext cx="1521969" cy="220486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D1BD902E-6063-4321-8A54-12FA0FCA47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608" y="4320677"/>
            <a:ext cx="2019338" cy="2465315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4D681714-D0FA-4E62-B77D-0653551636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176" y="4582485"/>
            <a:ext cx="2951820" cy="196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3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>
                <a:latin typeface="Arial" pitchFamily="34" charset="0"/>
                <a:cs typeface="Arial" pitchFamily="34" charset="0"/>
              </a:rPr>
              <a:t>Impacts </a:t>
            </a:r>
            <a:r>
              <a:rPr lang="de-DE" b="1" u="sng" dirty="0" err="1">
                <a:latin typeface="Arial" pitchFamily="34" charset="0"/>
                <a:cs typeface="Arial" pitchFamily="34" charset="0"/>
              </a:rPr>
              <a:t>of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de-DE" b="1" u="sng" dirty="0" err="1">
                <a:latin typeface="Arial" pitchFamily="34" charset="0"/>
                <a:cs typeface="Arial" pitchFamily="34" charset="0"/>
              </a:rPr>
              <a:t>plastic</a:t>
            </a:r>
            <a:endParaRPr lang="de-DE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More than 10 million tons of trash in the ocean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Animals think it´s food </a:t>
            </a:r>
            <a:r>
              <a:rPr lang="en-US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 die from eating it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Decomposition  dangerous substances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20,000 tons of trash in the North Sea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Animals and humans poison themselves</a:t>
            </a:r>
          </a:p>
          <a:p>
            <a:endParaRPr lang="en-US" sz="20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8AC2F1F-5757-4781-A394-F2376D9CF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71" y="3573017"/>
            <a:ext cx="3369365" cy="314986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F982E15-4B3B-4449-953D-6A791527AF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752" y="3573017"/>
            <a:ext cx="4404320" cy="301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4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>
                <a:latin typeface="Arial" pitchFamily="34" charset="0"/>
                <a:cs typeface="Arial" pitchFamily="34" charset="0"/>
              </a:rPr>
              <a:t>Numbers </a:t>
            </a:r>
            <a:r>
              <a:rPr lang="de-DE" b="1" u="sng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de-DE" b="1" u="sng" dirty="0" err="1">
                <a:latin typeface="Arial" pitchFamily="34" charset="0"/>
                <a:cs typeface="Arial" pitchFamily="34" charset="0"/>
              </a:rPr>
              <a:t>facts</a:t>
            </a:r>
            <a:endParaRPr lang="de-DE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>
                <a:latin typeface="Arial" pitchFamily="34" charset="0"/>
                <a:cs typeface="Arial" pitchFamily="34" charset="0"/>
              </a:rPr>
              <a:t>2050: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more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plastic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than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fish</a:t>
            </a:r>
            <a:endParaRPr lang="de-DE" sz="2000" dirty="0">
              <a:latin typeface="Arial" pitchFamily="34" charset="0"/>
              <a:cs typeface="Arial" pitchFamily="34" charset="0"/>
            </a:endParaRPr>
          </a:p>
          <a:p>
            <a:r>
              <a:rPr lang="de-DE" sz="2000" dirty="0">
                <a:latin typeface="Arial" pitchFamily="34" charset="0"/>
                <a:cs typeface="Arial" pitchFamily="34" charset="0"/>
              </a:rPr>
              <a:t>1950: 8.4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tons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plastic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per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year</a:t>
            </a:r>
            <a:endParaRPr lang="de-DE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2016: 11.7 tons of plastic</a:t>
            </a:r>
            <a:endParaRPr lang="de-DE" sz="2000" dirty="0">
              <a:latin typeface="Arial" pitchFamily="34" charset="0"/>
              <a:cs typeface="Arial" pitchFamily="34" charset="0"/>
            </a:endParaRPr>
          </a:p>
          <a:p>
            <a:r>
              <a:rPr lang="de-DE" sz="2000" dirty="0">
                <a:latin typeface="Arial" pitchFamily="34" charset="0"/>
                <a:cs typeface="Arial" pitchFamily="34" charset="0"/>
              </a:rPr>
              <a:t>Every German citizen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uses 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37kg plastic per year</a:t>
            </a:r>
          </a:p>
          <a:p>
            <a:r>
              <a:rPr lang="de-DE" sz="2000" dirty="0">
                <a:latin typeface="Arial" pitchFamily="34" charset="0"/>
                <a:cs typeface="Arial" pitchFamily="34" charset="0"/>
              </a:rPr>
              <a:t>1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million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seagulls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and 100,000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animals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in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sea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die per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year</a:t>
            </a:r>
            <a:endParaRPr lang="de-DE" sz="2000" dirty="0">
              <a:latin typeface="Arial" pitchFamily="34" charset="0"/>
              <a:cs typeface="Arial" pitchFamily="34" charset="0"/>
            </a:endParaRPr>
          </a:p>
          <a:p>
            <a:r>
              <a:rPr lang="de-DE" sz="2000" dirty="0" err="1">
                <a:latin typeface="Arial" pitchFamily="34" charset="0"/>
                <a:cs typeface="Arial" pitchFamily="34" charset="0"/>
              </a:rPr>
              <a:t>One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plastic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bottle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needs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450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years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to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decompose</a:t>
            </a:r>
            <a:endParaRPr lang="de-DE" sz="2000" dirty="0">
              <a:latin typeface="Arial" pitchFamily="34" charset="0"/>
              <a:cs typeface="Arial" pitchFamily="34" charset="0"/>
            </a:endParaRPr>
          </a:p>
          <a:p>
            <a:r>
              <a:rPr lang="de-DE" sz="2000" dirty="0" err="1">
                <a:latin typeface="Arial" pitchFamily="34" charset="0"/>
                <a:cs typeface="Arial" pitchFamily="34" charset="0"/>
              </a:rPr>
              <a:t>Only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42%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are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recycled</a:t>
            </a:r>
            <a:endParaRPr lang="de-DE" sz="2000" dirty="0">
              <a:latin typeface="Arial" pitchFamily="34" charset="0"/>
              <a:cs typeface="Arial" pitchFamily="34" charset="0"/>
            </a:endParaRPr>
          </a:p>
          <a:p>
            <a:r>
              <a:rPr lang="de-DE" sz="2000" dirty="0">
                <a:latin typeface="Arial" pitchFamily="34" charset="0"/>
                <a:cs typeface="Arial" pitchFamily="34" charset="0"/>
              </a:rPr>
              <a:t>5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trash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swirls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endParaRPr lang="de-DE" sz="2000" dirty="0">
              <a:latin typeface="Arial" pitchFamily="34" charset="0"/>
              <a:cs typeface="Arial" pitchFamily="34" charset="0"/>
            </a:endParaRPr>
          </a:p>
          <a:p>
            <a:endParaRPr lang="de-DE" sz="2000" dirty="0">
              <a:latin typeface="Arial" pitchFamily="34" charset="0"/>
              <a:cs typeface="Arial" pitchFamily="34" charset="0"/>
            </a:endParaRPr>
          </a:p>
          <a:p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223104"/>
            <a:ext cx="4394816" cy="25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5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u="sng" dirty="0" err="1">
                <a:latin typeface="Arial" pitchFamily="34" charset="0"/>
                <a:cs typeface="Arial" pitchFamily="34" charset="0"/>
              </a:rPr>
              <a:t>Plastic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de-DE" b="1" u="sng" dirty="0" err="1" smtClean="0">
                <a:latin typeface="Arial" pitchFamily="34" charset="0"/>
                <a:cs typeface="Arial" pitchFamily="34" charset="0"/>
              </a:rPr>
              <a:t>bag</a:t>
            </a:r>
            <a:r>
              <a:rPr lang="de-DE" b="1" u="sng" smtClean="0">
                <a:latin typeface="Arial" pitchFamily="34" charset="0"/>
                <a:cs typeface="Arial" pitchFamily="34" charset="0"/>
              </a:rPr>
              <a:t> consumption</a:t>
            </a:r>
            <a:r>
              <a:rPr lang="de-DE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u="sng" dirty="0" err="1">
                <a:latin typeface="Arial" pitchFamily="34" charset="0"/>
                <a:cs typeface="Arial" pitchFamily="34" charset="0"/>
              </a:rPr>
              <a:t>of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 </a:t>
            </a:r>
            <a:br>
              <a:rPr lang="de-DE" b="1" u="sng" dirty="0">
                <a:latin typeface="Arial" pitchFamily="34" charset="0"/>
                <a:cs typeface="Arial" pitchFamily="34" charset="0"/>
              </a:rPr>
            </a:br>
            <a:r>
              <a:rPr lang="de-DE" b="1" u="sng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 EU </a:t>
            </a:r>
            <a:r>
              <a:rPr lang="de-DE" b="1" u="sng" dirty="0" err="1">
                <a:latin typeface="Arial" pitchFamily="34" charset="0"/>
                <a:cs typeface="Arial" pitchFamily="34" charset="0"/>
              </a:rPr>
              <a:t>members</a:t>
            </a:r>
            <a:endParaRPr lang="de-DE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Content Placeholder 8" descr="Plastic-bag-usage-in-Europ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44" y="1500174"/>
            <a:ext cx="8715435" cy="4731327"/>
          </a:xfrm>
        </p:spPr>
      </p:pic>
      <p:sp>
        <p:nvSpPr>
          <p:cNvPr id="5" name="TextBox 4"/>
          <p:cNvSpPr txBox="1"/>
          <p:nvPr/>
        </p:nvSpPr>
        <p:spPr>
          <a:xfrm>
            <a:off x="500034" y="6211669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average number of plastic bags used per person per year in EU countries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8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>
                <a:latin typeface="Arial" pitchFamily="34" charset="0"/>
                <a:cs typeface="Arial" pitchFamily="34" charset="0"/>
              </a:rPr>
              <a:t>Impacts on </a:t>
            </a:r>
            <a:r>
              <a:rPr lang="de-DE" b="1" u="sng" dirty="0" err="1">
                <a:latin typeface="Arial" pitchFamily="34" charset="0"/>
                <a:cs typeface="Arial" pitchFamily="34" charset="0"/>
              </a:rPr>
              <a:t>our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de-DE" b="1" u="sng" dirty="0" err="1">
                <a:latin typeface="Arial" pitchFamily="34" charset="0"/>
                <a:cs typeface="Arial" pitchFamily="34" charset="0"/>
              </a:rPr>
              <a:t>health</a:t>
            </a:r>
            <a:endParaRPr lang="de-DE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 err="1">
                <a:latin typeface="Arial" pitchFamily="34" charset="0"/>
                <a:cs typeface="Arial" pitchFamily="34" charset="0"/>
              </a:rPr>
              <a:t>Dangerous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substances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inside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plastic</a:t>
            </a:r>
            <a:endParaRPr lang="de-DE" sz="2000" dirty="0">
              <a:latin typeface="Arial" pitchFamily="34" charset="0"/>
              <a:cs typeface="Arial" pitchFamily="34" charset="0"/>
            </a:endParaRPr>
          </a:p>
          <a:p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impacts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on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the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function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of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our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genes</a:t>
            </a:r>
          </a:p>
          <a:p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can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change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every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information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in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our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bodies</a:t>
            </a:r>
            <a:endParaRPr lang="de-DE" sz="20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Examples PCB, DDT</a:t>
            </a:r>
            <a:r>
              <a:rPr lang="de-DE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BPA </a:t>
            </a:r>
            <a:endParaRPr lang="de-DE" sz="20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12976"/>
            <a:ext cx="73342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u="sng" dirty="0">
                <a:latin typeface="Arial" pitchFamily="34" charset="0"/>
                <a:cs typeface="Arial" pitchFamily="34" charset="0"/>
              </a:rPr>
              <a:t>Impacts on </a:t>
            </a:r>
            <a:r>
              <a:rPr lang="de-DE" b="1" u="sng" dirty="0" err="1">
                <a:latin typeface="Arial" pitchFamily="34" charset="0"/>
                <a:cs typeface="Arial" pitchFamily="34" charset="0"/>
              </a:rPr>
              <a:t>animals</a:t>
            </a:r>
            <a:endParaRPr lang="de-DE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76363D1-3D55-4E72-9A97-4DBD7D2005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96" y="1412859"/>
            <a:ext cx="4116427" cy="2724959"/>
          </a:xfrm>
          <a:prstGeom prst="rect">
            <a:avLst/>
          </a:prstGeom>
        </p:spPr>
      </p:pic>
      <p:pic>
        <p:nvPicPr>
          <p:cNvPr id="8" name="Content Placeholder 7" descr="Basstölpel_auf_der_Nordseeinsel_Helgoland_mit_Plastikmüll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57158" y="1428736"/>
            <a:ext cx="4124698" cy="2767672"/>
          </a:xfr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A200CD5-FBE5-41EA-A9C6-D8F13BC809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02" y="3786190"/>
            <a:ext cx="3522065" cy="296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u="sng" dirty="0" err="1">
                <a:latin typeface="Arial" pitchFamily="34" charset="0"/>
                <a:cs typeface="Arial" pitchFamily="34" charset="0"/>
              </a:rPr>
              <a:t>How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de-DE" b="1" u="sng" dirty="0" err="1">
                <a:latin typeface="Arial" pitchFamily="34" charset="0"/>
                <a:cs typeface="Arial" pitchFamily="34" charset="0"/>
              </a:rPr>
              <a:t>can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de-DE" b="1" u="sng" dirty="0" err="1">
                <a:latin typeface="Arial" pitchFamily="34" charset="0"/>
                <a:cs typeface="Arial" pitchFamily="34" charset="0"/>
              </a:rPr>
              <a:t>you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de-DE" b="1" u="sng" dirty="0" err="1">
                <a:latin typeface="Arial" pitchFamily="34" charset="0"/>
                <a:cs typeface="Arial" pitchFamily="34" charset="0"/>
              </a:rPr>
              <a:t>stop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de-DE" b="1" u="sng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de-DE" b="1" u="sng" dirty="0" err="1">
                <a:latin typeface="Arial" pitchFamily="34" charset="0"/>
                <a:cs typeface="Arial" pitchFamily="34" charset="0"/>
              </a:rPr>
              <a:t>use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de-DE" b="1" u="sng" dirty="0" err="1">
                <a:latin typeface="Arial" pitchFamily="34" charset="0"/>
                <a:cs typeface="Arial" pitchFamily="34" charset="0"/>
              </a:rPr>
              <a:t>of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de-DE" b="1" u="sng" dirty="0" err="1">
                <a:latin typeface="Arial" pitchFamily="34" charset="0"/>
                <a:cs typeface="Arial" pitchFamily="34" charset="0"/>
              </a:rPr>
              <a:t>plastic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>
                <a:latin typeface="Arial" pitchFamily="34" charset="0"/>
                <a:cs typeface="Arial" pitchFamily="34" charset="0"/>
              </a:rPr>
              <a:t>EU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members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: 200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plastic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bags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(2015)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 49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plastic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bags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(2019)  40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plastic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bags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(2025)</a:t>
            </a:r>
          </a:p>
          <a:p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Plastic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bags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cost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10-20 </a:t>
            </a:r>
            <a:r>
              <a:rPr lang="de-DE" sz="2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cents</a:t>
            </a:r>
            <a:endParaRPr lang="de-DE" sz="20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REWE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doesn´t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sell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plastic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bags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anymore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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only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paper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or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cotton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bags</a:t>
            </a:r>
            <a:endParaRPr lang="de-DE" sz="20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Buy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without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plastic</a:t>
            </a:r>
            <a:endParaRPr lang="de-DE" sz="20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Visit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shops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without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plastic</a:t>
            </a:r>
            <a:endParaRPr lang="de-DE" sz="20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de-DE" sz="20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3C45607-85BA-4EC9-9F20-FDBD0ACB19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900777"/>
            <a:ext cx="2064479" cy="242088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11CA20A-A20C-42B0-B2F4-B875E7EACD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102" y="3205335"/>
            <a:ext cx="1530218" cy="306896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7D4BF1C-B546-44D4-8878-F54C024EF7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86" y="4686300"/>
            <a:ext cx="3527778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3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533</Words>
  <Application>Microsoft Office PowerPoint</Application>
  <PresentationFormat>Bildschirmpräsentation (4:3)</PresentationFormat>
  <Paragraphs>94</Paragraphs>
  <Slides>15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Baskerville Old Face</vt:lpstr>
      <vt:lpstr>Calibri</vt:lpstr>
      <vt:lpstr>Wingdings</vt:lpstr>
      <vt:lpstr>Larissa</vt:lpstr>
      <vt:lpstr>PowerPoint-Präsentation</vt:lpstr>
      <vt:lpstr>Table of contents</vt:lpstr>
      <vt:lpstr>What do we use plastic for?</vt:lpstr>
      <vt:lpstr>Impacts of plastic</vt:lpstr>
      <vt:lpstr>Numbers and facts</vt:lpstr>
      <vt:lpstr>Plastic bag consumption of  the EU members</vt:lpstr>
      <vt:lpstr>Impacts on our health</vt:lpstr>
      <vt:lpstr>Impacts on animals</vt:lpstr>
      <vt:lpstr>How can you stop the use of plastic?</vt:lpstr>
      <vt:lpstr>Solutions 1. Recycled clothes</vt:lpstr>
      <vt:lpstr>Solutions 2. Fishing for Litter</vt:lpstr>
      <vt:lpstr>Solutions 3. Microorganisms</vt:lpstr>
      <vt:lpstr>Conclusion</vt:lpstr>
      <vt:lpstr>Sources</vt:lpstr>
      <vt:lpstr>PowerPoint-Präsentation</vt:lpstr>
    </vt:vector>
  </TitlesOfParts>
  <Company>Schule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keimje</dc:creator>
  <cp:lastModifiedBy>Windows-Benutzer</cp:lastModifiedBy>
  <cp:revision>39</cp:revision>
  <dcterms:created xsi:type="dcterms:W3CDTF">2018-02-27T15:50:12Z</dcterms:created>
  <dcterms:modified xsi:type="dcterms:W3CDTF">2018-04-22T13:41:52Z</dcterms:modified>
</cp:coreProperties>
</file>