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4" r:id="rId3"/>
    <p:sldId id="276" r:id="rId4"/>
    <p:sldId id="277" r:id="rId5"/>
    <p:sldId id="257" r:id="rId6"/>
    <p:sldId id="258" r:id="rId7"/>
    <p:sldId id="268" r:id="rId8"/>
    <p:sldId id="272" r:id="rId9"/>
    <p:sldId id="273" r:id="rId10"/>
    <p:sldId id="269" r:id="rId11"/>
    <p:sldId id="270" r:id="rId12"/>
    <p:sldId id="271" r:id="rId13"/>
    <p:sldId id="275" r:id="rId14"/>
    <p:sldId id="259" r:id="rId15"/>
    <p:sldId id="261" r:id="rId16"/>
    <p:sldId id="262" r:id="rId17"/>
    <p:sldId id="263" r:id="rId18"/>
    <p:sldId id="264" r:id="rId19"/>
    <p:sldId id="265" r:id="rId20"/>
    <p:sldId id="266" r:id="rId21"/>
    <p:sldId id="267" r:id="rId22"/>
  </p:sldIdLst>
  <p:sldSz cx="9144000" cy="6858000" type="screen4x3"/>
  <p:notesSz cx="6856413" cy="9083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89416" autoAdjust="0"/>
  </p:normalViewPr>
  <p:slideViewPr>
    <p:cSldViewPr>
      <p:cViewPr>
        <p:scale>
          <a:sx n="100" d="100"/>
          <a:sy n="100" d="100"/>
        </p:scale>
        <p:origin x="1020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7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fld id="{6AA63850-8D3B-4DDA-8509-ECDFC5400A2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1837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4825"/>
            <a:ext cx="5027613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fld id="{B8B8E5D4-4562-4735-B178-86262F07194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66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0B30E-98EB-461F-B1A3-6CEC55CF1D90}" type="slidenum">
              <a:rPr lang="en-US"/>
              <a:pPr/>
              <a:t>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0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FEC07-A10B-427C-AFDF-764BB9B36ECE}" type="slidenum">
              <a:rPr lang="en-US"/>
              <a:pPr/>
              <a:t>5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84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495B2E-EC43-4308-89C3-FDD6B84860B8}" type="slidenum">
              <a:rPr lang="en-US"/>
              <a:pPr/>
              <a:t>6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81038"/>
            <a:ext cx="4541837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14825"/>
            <a:ext cx="5027613" cy="4087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83" tIns="45542" rIns="91083" bIns="45542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198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748A6-8D40-4A72-84BE-DEFC25590536}" type="slidenum">
              <a:rPr lang="en-US"/>
              <a:pPr/>
              <a:t>14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81038"/>
            <a:ext cx="4541837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14825"/>
            <a:ext cx="5027613" cy="4087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83" tIns="45542" rIns="91083" bIns="45542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80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039E7-8CB0-4B00-8828-793D95ACEA9D}" type="slidenum">
              <a:rPr lang="en-US"/>
              <a:pPr/>
              <a:t>15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81038"/>
            <a:ext cx="4541837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14825"/>
            <a:ext cx="5027613" cy="4087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83" tIns="45542" rIns="91083" bIns="45542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66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85ADD-B5EB-4E58-AA99-71145B0E4E53}" type="slidenum">
              <a:rPr lang="en-US"/>
              <a:pPr/>
              <a:t>16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81038"/>
            <a:ext cx="4541837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14825"/>
            <a:ext cx="5027613" cy="4087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83" tIns="45542" rIns="91083" bIns="45542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96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5F2A6-9ED3-44B6-83F1-63653A528F58}" type="slidenum">
              <a:rPr lang="en-US"/>
              <a:pPr/>
              <a:t>17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81038"/>
            <a:ext cx="4541837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14825"/>
            <a:ext cx="5027613" cy="4087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83" tIns="45542" rIns="91083" bIns="45542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778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EF045-ED5D-47F1-809A-F4F9D0C1F6DE}" type="slidenum">
              <a:rPr lang="en-US"/>
              <a:pPr/>
              <a:t>18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81038"/>
            <a:ext cx="4541837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14825"/>
            <a:ext cx="5027613" cy="4087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83" tIns="45542" rIns="91083" bIns="45542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309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096151-A713-4524-8311-526F8F16FEB8}" type="slidenum">
              <a:rPr lang="en-US"/>
              <a:pPr/>
              <a:t>19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81038"/>
            <a:ext cx="4541837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14825"/>
            <a:ext cx="5027613" cy="4087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83" tIns="45542" rIns="91083" bIns="45542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91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3" name="Picture 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3505200"/>
            <a:ext cx="7543800" cy="1143000"/>
          </a:xfrm>
        </p:spPr>
        <p:txBody>
          <a:bodyPr/>
          <a:lstStyle>
            <a:lvl1pPr algn="r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35300" y="4318000"/>
            <a:ext cx="5410200" cy="457200"/>
          </a:xfrm>
        </p:spPr>
        <p:txBody>
          <a:bodyPr/>
          <a:lstStyle>
            <a:lvl1pPr marL="0" indent="0" algn="r">
              <a:buFontTx/>
              <a:buNone/>
              <a:defRPr sz="17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E88C02-E2EC-4FC4-9F95-E25B0F0288A2}" type="slidenum">
              <a:rPr lang="en-US"/>
              <a:pPr/>
              <a:t>‹Nr.›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495925" y="1219200"/>
            <a:ext cx="1628775" cy="5257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219200"/>
            <a:ext cx="4733925" cy="52578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A7001C-B5F3-4F72-9140-277F50DB7891}" type="slidenum">
              <a:rPr lang="en-US"/>
              <a:pPr/>
              <a:t>‹Nr.›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E00882-F708-4766-9360-3811F76BE165}" type="slidenum">
              <a:rPr lang="en-US"/>
              <a:pPr/>
              <a:t>‹Nr.›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728E6C-5B9B-4D8F-9D2A-7D458FE115FE}" type="slidenum">
              <a:rPr lang="en-US"/>
              <a:pPr/>
              <a:t>‹Nr.›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78000" y="2286000"/>
            <a:ext cx="24765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06900" y="2286000"/>
            <a:ext cx="24765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78F39E-F8C6-4DE7-85AD-27E46E45CD14}" type="slidenum">
              <a:rPr lang="en-US"/>
              <a:pPr/>
              <a:t>‹Nr.›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C418E0-F95A-47F2-A1B4-AA4C6F15A995}" type="slidenum">
              <a:rPr lang="en-US"/>
              <a:pPr/>
              <a:t>‹Nr.›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0E44DA-A6FD-4735-A3A9-61C0E3042C9D}" type="slidenum">
              <a:rPr lang="en-US"/>
              <a:pPr/>
              <a:t>‹Nr.›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01252C-066D-4534-AA5A-4A19FADFF195}" type="slidenum">
              <a:rPr lang="en-US"/>
              <a:pPr/>
              <a:t>‹Nr.›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499768-DC95-43BA-9FDF-A2AC04247820}" type="slidenum">
              <a:rPr lang="en-US"/>
              <a:pPr/>
              <a:t>‹Nr.›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8AE1CA-5B16-4B46-89CF-73873A5F64D4}" type="slidenum">
              <a:rPr lang="en-US"/>
              <a:pPr/>
              <a:t>‹Nr.›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" name="Picture 7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19200"/>
            <a:ext cx="6515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0" y="22860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fld id="{DDE82998-CA92-4142-8CE2-E47859FE8EE3}" type="slidenum">
              <a:rPr lang="en-US"/>
              <a:pPr/>
              <a:t>‹Nr.›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&gt;"/>
        <a:defRPr sz="21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20000"/>
        <a:buChar char=" "/>
        <a:defRPr sz="1500">
          <a:solidFill>
            <a:schemeClr val="tx2"/>
          </a:solidFill>
          <a:latin typeface="Times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600" b="1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&gt;"/>
        <a:defRPr sz="16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5000"/>
        <a:buFont typeface="Times" charset="0"/>
        <a:buChar char="•"/>
        <a:defRPr sz="1500">
          <a:solidFill>
            <a:schemeClr val="tx2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5000"/>
        <a:buFont typeface="Times" charset="0"/>
        <a:buChar char="•"/>
        <a:defRPr sz="1500">
          <a:solidFill>
            <a:schemeClr val="tx2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5000"/>
        <a:buFont typeface="Times" charset="0"/>
        <a:buChar char="•"/>
        <a:defRPr sz="1500">
          <a:solidFill>
            <a:schemeClr val="tx2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5000"/>
        <a:buFont typeface="Times" charset="0"/>
        <a:buChar char="•"/>
        <a:defRPr sz="1500">
          <a:solidFill>
            <a:schemeClr val="tx2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5000"/>
        <a:buFont typeface="Times" charset="0"/>
        <a:buChar char="•"/>
        <a:defRPr sz="1500">
          <a:solidFill>
            <a:schemeClr val="tx2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OBI%20Session%202.ppt" TargetMode="External"/><Relationship Id="rId2" Type="http://schemas.openxmlformats.org/officeDocument/2006/relationships/hyperlink" Target="_Key_Business_Disciplines.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1295400"/>
          </a:xfrm>
        </p:spPr>
        <p:txBody>
          <a:bodyPr/>
          <a:lstStyle/>
          <a:p>
            <a:pPr algn="ctr"/>
            <a:r>
              <a:rPr lang="en-US" sz="4400" dirty="0" smtClean="0"/>
              <a:t>BUSINESS PLAN</a:t>
            </a:r>
            <a:br>
              <a:rPr lang="en-US" sz="4400" dirty="0" smtClean="0"/>
            </a:br>
            <a:r>
              <a:rPr lang="en-US" sz="1200" dirty="0" smtClean="0"/>
              <a:t>(Primary </a:t>
            </a:r>
            <a:r>
              <a:rPr lang="en-US" sz="1200" dirty="0" smtClean="0"/>
              <a:t>Source: </a:t>
            </a:r>
            <a:r>
              <a:rPr lang="en-US" sz="1200" dirty="0" smtClean="0"/>
              <a:t>My Business.org)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6750" y="2971800"/>
            <a:ext cx="630784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Verdana" pitchFamily="34" charset="0"/>
              </a:rPr>
              <a:t>Session </a:t>
            </a:r>
            <a:r>
              <a:rPr lang="en-US" sz="3200" b="1" dirty="0" smtClean="0">
                <a:solidFill>
                  <a:schemeClr val="accent1"/>
                </a:solidFill>
                <a:latin typeface="Verdana" pitchFamily="34" charset="0"/>
              </a:rPr>
              <a:t>1 A</a:t>
            </a:r>
          </a:p>
          <a:p>
            <a:pPr algn="ctr"/>
            <a:r>
              <a:rPr lang="en-US" sz="1800" b="1" dirty="0" smtClean="0">
                <a:solidFill>
                  <a:schemeClr val="accent1"/>
                </a:solidFill>
                <a:latin typeface="Verdana" pitchFamily="34" charset="0"/>
              </a:rPr>
              <a:t>Fall 2017</a:t>
            </a:r>
            <a:r>
              <a:rPr lang="en-US" sz="1800" b="1" dirty="0">
                <a:solidFill>
                  <a:schemeClr val="accent1"/>
                </a:solidFill>
                <a:latin typeface="Verdana" pitchFamily="34" charset="0"/>
              </a:rPr>
              <a:t/>
            </a:r>
            <a:br>
              <a:rPr lang="en-US" sz="1800" b="1" dirty="0">
                <a:solidFill>
                  <a:schemeClr val="accent1"/>
                </a:solidFill>
                <a:latin typeface="Verdana" pitchFamily="34" charset="0"/>
              </a:rPr>
            </a:br>
            <a:r>
              <a:rPr lang="en-US" sz="3200" b="1" dirty="0" smtClean="0">
                <a:solidFill>
                  <a:schemeClr val="accent1"/>
                </a:solidFill>
                <a:latin typeface="Verdana" pitchFamily="34" charset="0"/>
              </a:rPr>
              <a:t>Introduction and Context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Verdana" pitchFamily="34" charset="0"/>
              </a:rPr>
              <a:t>Dr. Thomas </a:t>
            </a:r>
            <a:r>
              <a:rPr lang="en-US" sz="2000" b="1" dirty="0" err="1" smtClean="0">
                <a:solidFill>
                  <a:schemeClr val="accent1"/>
                </a:solidFill>
                <a:latin typeface="Verdana" pitchFamily="34" charset="0"/>
              </a:rPr>
              <a:t>Queisser</a:t>
            </a:r>
            <a:endParaRPr lang="en-US" sz="2000" b="1" dirty="0" smtClean="0">
              <a:solidFill>
                <a:schemeClr val="accent1"/>
              </a:solidFill>
              <a:latin typeface="Verdana" pitchFamily="34" charset="0"/>
            </a:endParaRPr>
          </a:p>
          <a:p>
            <a:pPr algn="ctr"/>
            <a:r>
              <a:rPr lang="en-US" sz="800" b="1" dirty="0" smtClean="0">
                <a:solidFill>
                  <a:schemeClr val="accent1"/>
                </a:solidFill>
                <a:latin typeface="Verdana" pitchFamily="34" charset="0"/>
              </a:rPr>
              <a:t>(Ph.D. Northwestern Univ. USA</a:t>
            </a:r>
            <a:r>
              <a:rPr lang="en-US" sz="800" b="1" dirty="0">
                <a:solidFill>
                  <a:schemeClr val="accent1"/>
                </a:solidFill>
                <a:latin typeface="Verdana" pitchFamily="34" charset="0"/>
              </a:rPr>
              <a:t>)</a:t>
            </a:r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09800"/>
            <a:ext cx="22050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"/>
            <a:ext cx="8382000" cy="990600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actual</a:t>
            </a:r>
            <a:r>
              <a:rPr lang="de-DE" dirty="0" smtClean="0"/>
              <a:t> </a:t>
            </a:r>
            <a:r>
              <a:rPr lang="de-DE" dirty="0" smtClean="0"/>
              <a:t>HP </a:t>
            </a:r>
            <a:r>
              <a:rPr lang="de-DE" dirty="0" err="1" smtClean="0"/>
              <a:t>garage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Hewlitt</a:t>
            </a:r>
            <a:r>
              <a:rPr lang="de-DE" dirty="0" smtClean="0"/>
              <a:t> &amp; Packard </a:t>
            </a:r>
            <a:r>
              <a:rPr lang="de-DE" dirty="0" err="1" smtClean="0"/>
              <a:t>invented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00882-F708-4766-9360-3811F76BE165}" type="slidenum">
              <a:rPr lang="en-US" smtClean="0"/>
              <a:pPr/>
              <a:t>10</a:t>
            </a:fld>
            <a:endParaRPr lang="en-US" sz="1400">
              <a:latin typeface="Times" charset="0"/>
            </a:endParaRPr>
          </a:p>
        </p:txBody>
      </p:sp>
      <p:pic>
        <p:nvPicPr>
          <p:cNvPr id="89090" name="Picture 2" descr="C:\Users\Thomas\Pictures\hp-garage-rul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477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8153400" cy="914400"/>
          </a:xfrm>
        </p:spPr>
        <p:txBody>
          <a:bodyPr/>
          <a:lstStyle/>
          <a:p>
            <a:r>
              <a:rPr lang="de-DE" dirty="0" err="1" smtClean="0"/>
              <a:t>Inventions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r>
              <a:rPr lang="de-DE" dirty="0" smtClean="0"/>
              <a:t> in </a:t>
            </a:r>
            <a:r>
              <a:rPr lang="de-DE" dirty="0" err="1" smtClean="0"/>
              <a:t>garages</a:t>
            </a:r>
            <a:r>
              <a:rPr lang="de-DE" dirty="0" smtClean="0"/>
              <a:t>….</a:t>
            </a:r>
            <a:br>
              <a:rPr lang="de-DE" dirty="0" smtClean="0"/>
            </a:br>
            <a:r>
              <a:rPr lang="de-DE" sz="2400" dirty="0" smtClean="0"/>
              <a:t>(HP, Apple, </a:t>
            </a:r>
            <a:r>
              <a:rPr lang="de-DE" sz="2400" dirty="0" err="1" smtClean="0"/>
              <a:t>and</a:t>
            </a:r>
            <a:r>
              <a:rPr lang="de-DE" sz="2400" dirty="0" smtClean="0"/>
              <a:t> Box (</a:t>
            </a:r>
            <a:r>
              <a:rPr lang="de-DE" sz="2400" dirty="0" err="1" smtClean="0"/>
              <a:t>cloud</a:t>
            </a:r>
            <a:r>
              <a:rPr lang="de-DE" sz="2400" dirty="0" smtClean="0"/>
              <a:t> </a:t>
            </a:r>
            <a:r>
              <a:rPr lang="de-DE" sz="2400" dirty="0" err="1" smtClean="0"/>
              <a:t>computing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00882-F708-4766-9360-3811F76BE165}" type="slidenum">
              <a:rPr lang="en-US" smtClean="0"/>
              <a:pPr/>
              <a:t>11</a:t>
            </a:fld>
            <a:endParaRPr lang="en-US" sz="1400">
              <a:latin typeface="Times" charset="0"/>
            </a:endParaRPr>
          </a:p>
        </p:txBody>
      </p:sp>
      <p:pic>
        <p:nvPicPr>
          <p:cNvPr id="88066" name="Picture 2" descr="C:\Users\Thomas\Pictures\743px-20020306-hp-garage-in-palo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3354769" cy="2709100"/>
          </a:xfrm>
          <a:prstGeom prst="rect">
            <a:avLst/>
          </a:prstGeom>
          <a:noFill/>
        </p:spPr>
      </p:pic>
      <p:pic>
        <p:nvPicPr>
          <p:cNvPr id="88067" name="Picture 3" descr="C:\Users\Thomas\Pictures\800px-Apple_Gar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19200"/>
            <a:ext cx="2895600" cy="2209800"/>
          </a:xfrm>
          <a:prstGeom prst="rect">
            <a:avLst/>
          </a:prstGeom>
          <a:noFill/>
        </p:spPr>
      </p:pic>
      <p:pic>
        <p:nvPicPr>
          <p:cNvPr id="88068" name="Picture 4" descr="C:\Users\Thomas\Pictures\Box Lev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191000"/>
            <a:ext cx="2947988" cy="2302657"/>
          </a:xfrm>
          <a:prstGeom prst="rect">
            <a:avLst/>
          </a:prstGeom>
          <a:noFill/>
        </p:spPr>
      </p:pic>
      <p:pic>
        <p:nvPicPr>
          <p:cNvPr id="88069" name="Picture 5" descr="C:\Users\Thomas\Pictures\Box Queisser Smi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267201"/>
            <a:ext cx="3285144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077200" cy="1219200"/>
          </a:xfrm>
        </p:spPr>
        <p:txBody>
          <a:bodyPr/>
          <a:lstStyle/>
          <a:p>
            <a:r>
              <a:rPr lang="de-DE" dirty="0" smtClean="0"/>
              <a:t>EN- &amp; IN-</a:t>
            </a:r>
            <a:r>
              <a:rPr lang="de-DE" dirty="0" err="1" smtClean="0"/>
              <a:t>trapreneurship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6800" y="1752600"/>
            <a:ext cx="6705600" cy="4724400"/>
          </a:xfrm>
        </p:spPr>
        <p:txBody>
          <a:bodyPr/>
          <a:lstStyle/>
          <a:p>
            <a:r>
              <a:rPr lang="de-DE" dirty="0" err="1" smtClean="0"/>
              <a:t>Important</a:t>
            </a:r>
            <a:r>
              <a:rPr lang="de-DE" dirty="0" smtClean="0"/>
              <a:t>: </a:t>
            </a:r>
            <a:r>
              <a:rPr lang="de-DE" dirty="0" err="1" smtClean="0"/>
              <a:t>Remember</a:t>
            </a:r>
            <a:r>
              <a:rPr lang="de-DE" dirty="0" smtClean="0"/>
              <a:t>, a </a:t>
            </a:r>
            <a:r>
              <a:rPr lang="de-DE" dirty="0" err="1" smtClean="0"/>
              <a:t>business</a:t>
            </a:r>
            <a:r>
              <a:rPr lang="de-DE" dirty="0" smtClean="0"/>
              <a:t> plan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excellent</a:t>
            </a:r>
            <a:r>
              <a:rPr lang="de-DE" dirty="0" smtClean="0"/>
              <a:t> „</a:t>
            </a:r>
            <a:r>
              <a:rPr lang="de-DE" dirty="0" err="1" smtClean="0"/>
              <a:t>tool</a:t>
            </a:r>
            <a:r>
              <a:rPr lang="de-DE" dirty="0" smtClean="0"/>
              <a:t>“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: </a:t>
            </a:r>
          </a:p>
          <a:p>
            <a:r>
              <a:rPr lang="de-DE" dirty="0" smtClean="0"/>
              <a:t>A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start-up</a:t>
            </a:r>
            <a:r>
              <a:rPr lang="de-DE" dirty="0" smtClean="0"/>
              <a:t> </a:t>
            </a:r>
            <a:r>
              <a:rPr lang="de-DE" dirty="0" err="1" smtClean="0"/>
              <a:t>enterprise</a:t>
            </a:r>
            <a:r>
              <a:rPr lang="de-DE" dirty="0" smtClean="0"/>
              <a:t> (</a:t>
            </a:r>
            <a:r>
              <a:rPr lang="de-DE" dirty="0" err="1" smtClean="0"/>
              <a:t>ent</a:t>
            </a:r>
            <a:r>
              <a:rPr lang="de-DE" dirty="0" smtClean="0"/>
              <a:t>-) </a:t>
            </a:r>
            <a:r>
              <a:rPr lang="de-DE" dirty="0" err="1" smtClean="0"/>
              <a:t>or</a:t>
            </a:r>
            <a:endParaRPr lang="de-DE" dirty="0" smtClean="0"/>
          </a:p>
          <a:p>
            <a:r>
              <a:rPr lang="de-DE" dirty="0" smtClean="0"/>
              <a:t>A </a:t>
            </a:r>
            <a:r>
              <a:rPr lang="de-DE" dirty="0" err="1" smtClean="0"/>
              <a:t>new</a:t>
            </a:r>
            <a:r>
              <a:rPr lang="de-DE" dirty="0" smtClean="0"/>
              <a:t> initiative/</a:t>
            </a:r>
            <a:r>
              <a:rPr lang="de-DE" dirty="0" err="1" smtClean="0"/>
              <a:t>market</a:t>
            </a:r>
            <a:r>
              <a:rPr lang="de-DE" dirty="0" smtClean="0"/>
              <a:t>/</a:t>
            </a:r>
            <a:r>
              <a:rPr lang="de-DE" dirty="0" err="1" smtClean="0"/>
              <a:t>launch</a:t>
            </a:r>
            <a:r>
              <a:rPr lang="de-DE" dirty="0" smtClean="0"/>
              <a:t>/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undertaken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employees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an </a:t>
            </a:r>
            <a:r>
              <a:rPr lang="de-DE" dirty="0" err="1" smtClean="0"/>
              <a:t>established</a:t>
            </a:r>
            <a:r>
              <a:rPr lang="de-DE" dirty="0" smtClean="0"/>
              <a:t> firm (</a:t>
            </a:r>
            <a:r>
              <a:rPr lang="de-DE" dirty="0" err="1" smtClean="0"/>
              <a:t>intrepreneurship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b="1" dirty="0" smtClean="0"/>
              <a:t>IN</a:t>
            </a:r>
            <a:r>
              <a:rPr lang="de-DE" dirty="0" smtClean="0"/>
              <a:t>SIDE </a:t>
            </a:r>
            <a:r>
              <a:rPr lang="de-DE" dirty="0" err="1" smtClean="0"/>
              <a:t>the</a:t>
            </a:r>
            <a:r>
              <a:rPr lang="de-DE" dirty="0" smtClean="0"/>
              <a:t> firm)</a:t>
            </a:r>
          </a:p>
          <a:p>
            <a:r>
              <a:rPr lang="de-DE" dirty="0" err="1" smtClean="0"/>
              <a:t>Sometimes</a:t>
            </a:r>
            <a:r>
              <a:rPr lang="de-DE" dirty="0" smtClean="0"/>
              <a:t>, </a:t>
            </a:r>
            <a:r>
              <a:rPr lang="de-DE" dirty="0" err="1" smtClean="0"/>
              <a:t>employees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opportunity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split</a:t>
            </a:r>
            <a:r>
              <a:rPr lang="de-DE" dirty="0" smtClean="0"/>
              <a:t> off </a:t>
            </a:r>
            <a:r>
              <a:rPr lang="de-DE" dirty="0" err="1" smtClean="0"/>
              <a:t>and</a:t>
            </a:r>
            <a:r>
              <a:rPr lang="de-DE" dirty="0" smtClean="0"/>
              <a:t> form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r>
              <a:rPr lang="de-DE" dirty="0" smtClean="0"/>
              <a:t> (SAP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>) – IN- </a:t>
            </a:r>
            <a:r>
              <a:rPr lang="de-DE" dirty="0" err="1" smtClean="0"/>
              <a:t>and</a:t>
            </a:r>
            <a:r>
              <a:rPr lang="de-DE" dirty="0" smtClean="0"/>
              <a:t> EN- </a:t>
            </a:r>
            <a:r>
              <a:rPr lang="de-DE" dirty="0" err="1" smtClean="0"/>
              <a:t>or</a:t>
            </a:r>
            <a:r>
              <a:rPr lang="de-DE" dirty="0" smtClean="0"/>
              <a:t>…</a:t>
            </a:r>
          </a:p>
          <a:p>
            <a:r>
              <a:rPr lang="de-DE" dirty="0" smtClean="0"/>
              <a:t>EN- </a:t>
            </a:r>
            <a:r>
              <a:rPr lang="de-DE" dirty="0" err="1" smtClean="0"/>
              <a:t>then</a:t>
            </a:r>
            <a:r>
              <a:rPr lang="de-DE" dirty="0" smtClean="0"/>
              <a:t> IN-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founders</a:t>
            </a:r>
            <a:r>
              <a:rPr lang="de-DE" dirty="0" smtClean="0"/>
              <a:t> </a:t>
            </a:r>
            <a:r>
              <a:rPr lang="de-DE" dirty="0" err="1" smtClean="0"/>
              <a:t>sell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r>
              <a:rPr lang="de-DE" dirty="0" smtClean="0"/>
              <a:t> but </a:t>
            </a:r>
            <a:r>
              <a:rPr lang="de-DE" dirty="0" err="1" smtClean="0"/>
              <a:t>stay</a:t>
            </a:r>
            <a:r>
              <a:rPr lang="de-DE" dirty="0" smtClean="0"/>
              <a:t> on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creative</a:t>
            </a:r>
            <a:r>
              <a:rPr lang="de-DE" dirty="0" smtClean="0"/>
              <a:t> </a:t>
            </a:r>
            <a:r>
              <a:rPr lang="de-DE" dirty="0" err="1" smtClean="0"/>
              <a:t>force</a:t>
            </a:r>
            <a:r>
              <a:rPr lang="de-DE" dirty="0" smtClean="0"/>
              <a:t>.</a:t>
            </a:r>
          </a:p>
          <a:p>
            <a:r>
              <a:rPr lang="de-DE" b="1" dirty="0" smtClean="0"/>
              <a:t>A </a:t>
            </a:r>
            <a:r>
              <a:rPr lang="de-DE" b="1" dirty="0" err="1" smtClean="0"/>
              <a:t>possible</a:t>
            </a:r>
            <a:r>
              <a:rPr lang="de-DE" b="1" dirty="0" smtClean="0"/>
              <a:t> </a:t>
            </a:r>
            <a:r>
              <a:rPr lang="de-DE" b="1" dirty="0" err="1" smtClean="0"/>
              <a:t>structure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bio-</a:t>
            </a:r>
            <a:r>
              <a:rPr lang="de-DE" b="1" dirty="0" err="1" smtClean="0"/>
              <a:t>plastic</a:t>
            </a:r>
            <a:r>
              <a:rPr lang="de-DE" b="1" dirty="0" smtClean="0"/>
              <a:t> </a:t>
            </a:r>
            <a:r>
              <a:rPr lang="de-DE" b="1" dirty="0" err="1" smtClean="0"/>
              <a:t>could</a:t>
            </a:r>
            <a:r>
              <a:rPr lang="de-DE" b="1" dirty="0" smtClean="0"/>
              <a:t> </a:t>
            </a:r>
            <a:r>
              <a:rPr lang="de-DE" b="1" dirty="0" err="1" smtClean="0"/>
              <a:t>be</a:t>
            </a:r>
            <a:r>
              <a:rPr lang="de-DE" b="1" dirty="0" smtClean="0"/>
              <a:t> a </a:t>
            </a:r>
            <a:r>
              <a:rPr lang="de-DE" b="1" dirty="0" err="1" smtClean="0"/>
              <a:t>public</a:t>
            </a:r>
            <a:r>
              <a:rPr lang="de-DE" b="1" dirty="0" smtClean="0"/>
              <a:t>-private </a:t>
            </a:r>
            <a:r>
              <a:rPr lang="de-DE" b="1" dirty="0" err="1" smtClean="0"/>
              <a:t>partnership</a:t>
            </a:r>
            <a:r>
              <a:rPr lang="de-DE" b="1" dirty="0" smtClean="0"/>
              <a:t> 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00882-F708-4766-9360-3811F76BE165}" type="slidenum">
              <a:rPr lang="en-US" smtClean="0"/>
              <a:pPr/>
              <a:t>12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229600" cy="830263"/>
          </a:xfrm>
        </p:spPr>
        <p:txBody>
          <a:bodyPr/>
          <a:lstStyle/>
          <a:p>
            <a:r>
              <a:rPr lang="de-DE" dirty="0" smtClean="0"/>
              <a:t>Outline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Business Plan Module:</a:t>
            </a:r>
            <a:br>
              <a:rPr lang="de-DE" dirty="0" smtClean="0"/>
            </a:br>
            <a:r>
              <a:rPr lang="de-DE" dirty="0" smtClean="0"/>
              <a:t>Outline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Handouts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2286000"/>
            <a:ext cx="7162800" cy="4191000"/>
          </a:xfrm>
        </p:spPr>
        <p:txBody>
          <a:bodyPr/>
          <a:lstStyle/>
          <a:p>
            <a:r>
              <a:rPr lang="de-DE" dirty="0" smtClean="0"/>
              <a:t>Business </a:t>
            </a:r>
            <a:r>
              <a:rPr lang="de-DE" dirty="0" err="1" smtClean="0"/>
              <a:t>plans</a:t>
            </a:r>
            <a:r>
              <a:rPr lang="de-DE" dirty="0" smtClean="0"/>
              <a:t> </a:t>
            </a:r>
            <a:r>
              <a:rPr lang="de-DE" dirty="0" err="1" smtClean="0"/>
              <a:t>follow</a:t>
            </a:r>
            <a:r>
              <a:rPr lang="de-DE" dirty="0" smtClean="0"/>
              <a:t> an </a:t>
            </a:r>
            <a:r>
              <a:rPr lang="de-DE" dirty="0" err="1" smtClean="0"/>
              <a:t>established</a:t>
            </a:r>
            <a:r>
              <a:rPr lang="de-DE" dirty="0" smtClean="0"/>
              <a:t> </a:t>
            </a:r>
            <a:r>
              <a:rPr lang="de-DE" dirty="0" err="1" smtClean="0"/>
              <a:t>outline</a:t>
            </a:r>
            <a:r>
              <a:rPr lang="de-DE" dirty="0" smtClean="0"/>
              <a:t> in </a:t>
            </a:r>
            <a:r>
              <a:rPr lang="de-DE" dirty="0" err="1" smtClean="0"/>
              <a:t>almost</a:t>
            </a:r>
            <a:r>
              <a:rPr lang="de-DE" dirty="0" smtClean="0"/>
              <a:t> all </a:t>
            </a:r>
            <a:r>
              <a:rPr lang="de-DE" dirty="0" err="1" smtClean="0"/>
              <a:t>cases</a:t>
            </a:r>
            <a:r>
              <a:rPr lang="de-DE" dirty="0" smtClean="0"/>
              <a:t>, </a:t>
            </a:r>
            <a:r>
              <a:rPr lang="de-DE" dirty="0" err="1" smtClean="0"/>
              <a:t>answering</a:t>
            </a:r>
            <a:r>
              <a:rPr lang="de-DE" dirty="0" smtClean="0"/>
              <a:t> a </a:t>
            </a:r>
            <a:r>
              <a:rPr lang="de-DE" dirty="0" err="1" smtClean="0"/>
              <a:t>predictable</a:t>
            </a:r>
            <a:r>
              <a:rPr lang="de-DE" dirty="0" smtClean="0"/>
              <a:t> </a:t>
            </a:r>
            <a:r>
              <a:rPr lang="de-DE" dirty="0" err="1" smtClean="0"/>
              <a:t>sequence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asked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supporters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investors</a:t>
            </a:r>
            <a:endParaRPr lang="de-DE" dirty="0" smtClean="0"/>
          </a:p>
          <a:p>
            <a:r>
              <a:rPr lang="de-DE" dirty="0" smtClean="0"/>
              <a:t>(Small </a:t>
            </a:r>
            <a:r>
              <a:rPr lang="de-DE" dirty="0" err="1" smtClean="0"/>
              <a:t>issue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„</a:t>
            </a:r>
            <a:r>
              <a:rPr lang="de-DE" dirty="0" err="1" smtClean="0"/>
              <a:t>technology</a:t>
            </a:r>
            <a:r>
              <a:rPr lang="de-DE" dirty="0" smtClean="0"/>
              <a:t>“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a separate </a:t>
            </a:r>
            <a:r>
              <a:rPr lang="de-DE" dirty="0" err="1" smtClean="0"/>
              <a:t>chapter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integrated</a:t>
            </a:r>
            <a:r>
              <a:rPr lang="de-DE" dirty="0" smtClean="0"/>
              <a:t> – in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a separate </a:t>
            </a:r>
            <a:r>
              <a:rPr lang="de-DE" dirty="0" err="1" smtClean="0"/>
              <a:t>chapter</a:t>
            </a:r>
            <a:r>
              <a:rPr lang="de-DE" dirty="0" smtClean="0"/>
              <a:t>)</a:t>
            </a:r>
          </a:p>
          <a:p>
            <a:r>
              <a:rPr lang="de-DE" dirty="0" smtClean="0"/>
              <a:t>The Business Plan Outline </a:t>
            </a:r>
            <a:r>
              <a:rPr lang="de-DE" dirty="0" err="1" smtClean="0"/>
              <a:t>is</a:t>
            </a:r>
            <a:r>
              <a:rPr lang="de-DE" dirty="0" smtClean="0"/>
              <a:t> a „</a:t>
            </a:r>
            <a:r>
              <a:rPr lang="de-DE" dirty="0" err="1" smtClean="0"/>
              <a:t>cookbook</a:t>
            </a:r>
            <a:r>
              <a:rPr lang="de-DE" dirty="0" smtClean="0"/>
              <a:t>“ – </a:t>
            </a:r>
            <a:r>
              <a:rPr lang="de-DE" dirty="0" err="1" smtClean="0"/>
              <a:t>you</a:t>
            </a:r>
            <a:r>
              <a:rPr lang="de-DE" dirty="0"/>
              <a:t> </a:t>
            </a:r>
            <a:r>
              <a:rPr lang="de-DE" dirty="0" smtClean="0"/>
              <a:t>just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cotents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framework</a:t>
            </a:r>
            <a:r>
              <a:rPr lang="de-DE" dirty="0" smtClean="0"/>
              <a:t>.</a:t>
            </a:r>
            <a:endParaRPr lang="de-DE" dirty="0" smtClean="0"/>
          </a:p>
          <a:p>
            <a:r>
              <a:rPr lang="de-DE" dirty="0" smtClean="0"/>
              <a:t>Review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documents</a:t>
            </a:r>
            <a:r>
              <a:rPr lang="de-DE" dirty="0" smtClean="0"/>
              <a:t>, </a:t>
            </a:r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yourself</a:t>
            </a:r>
            <a:r>
              <a:rPr lang="de-DE" dirty="0" smtClean="0"/>
              <a:t>.</a:t>
            </a:r>
            <a:endParaRPr lang="de-DE" dirty="0" smtClean="0"/>
          </a:p>
          <a:p>
            <a:r>
              <a:rPr lang="de-DE" dirty="0" err="1" smtClean="0"/>
              <a:t>Exercise</a:t>
            </a:r>
            <a:r>
              <a:rPr lang="de-DE" dirty="0" smtClean="0"/>
              <a:t>: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/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MOST IMPORTANT </a:t>
            </a:r>
            <a:r>
              <a:rPr lang="de-DE" dirty="0" err="1" smtClean="0"/>
              <a:t>chapters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business</a:t>
            </a:r>
            <a:r>
              <a:rPr lang="de-DE" dirty="0" smtClean="0"/>
              <a:t> plan?????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00882-F708-4766-9360-3811F76BE165}" type="slidenum">
              <a:rPr lang="en-US" smtClean="0"/>
              <a:pPr/>
              <a:t>13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A481-37F1-41A1-922C-408EE43013F6}" type="slidenum">
              <a:rPr lang="en-US"/>
              <a:pPr/>
              <a:t>14</a:t>
            </a:fld>
            <a:endParaRPr lang="en-US" sz="1400">
              <a:latin typeface="Times" charset="0"/>
            </a:endParaRPr>
          </a:p>
        </p:txBody>
      </p:sp>
      <p:sp>
        <p:nvSpPr>
          <p:cNvPr id="645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sz="2700"/>
              <a:t>Selection Strategy </a:t>
            </a:r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2590800"/>
            <a:ext cx="8991600" cy="4267200"/>
          </a:xfrm>
          <a:ln/>
        </p:spPr>
        <p:txBody>
          <a:bodyPr/>
          <a:lstStyle/>
          <a:p>
            <a:pPr marL="400050" indent="-400050">
              <a:buSzPct val="120000"/>
              <a:buFontTx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Take your time. </a:t>
            </a:r>
          </a:p>
          <a:p>
            <a:pPr marL="400050" indent="-400050">
              <a:buSzPct val="120000"/>
              <a:buFontTx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Long-term economic potential? </a:t>
            </a:r>
          </a:p>
          <a:p>
            <a:pPr marL="400050" indent="-400050">
              <a:buSzPct val="120000"/>
              <a:buFontTx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Look for pricing power. </a:t>
            </a:r>
          </a:p>
          <a:p>
            <a:pPr marL="400050" indent="-400050">
              <a:buSzPct val="120000"/>
              <a:buFontTx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Avoid competing entirely on price. </a:t>
            </a:r>
          </a:p>
          <a:p>
            <a:pPr marL="400050" indent="-400050">
              <a:buSzPct val="120000"/>
              <a:buFontTx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Most service businesses have pricing power. </a:t>
            </a:r>
          </a:p>
          <a:p>
            <a:pPr marL="400050" indent="-400050">
              <a:buSzPct val="120000"/>
              <a:buFontTx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Consider a “hollow corporation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” (provide strategy and coordination but leave the concrete production to a vendor)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400050" indent="-400050">
              <a:buFontTx/>
              <a:buChar char="o"/>
            </a:pP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400050" indent="-400050">
              <a:buSzPct val="120000"/>
            </a:pPr>
            <a:endParaRPr lang="en-US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4516" name="Text Box 1028"/>
          <p:cNvSpPr txBox="1">
            <a:spLocks noChangeArrowheads="1"/>
          </p:cNvSpPr>
          <p:nvPr/>
        </p:nvSpPr>
        <p:spPr bwMode="auto">
          <a:xfrm>
            <a:off x="0" y="990600"/>
            <a:ext cx="9296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Selecting the wrong business is the most frequent mistake</a:t>
            </a:r>
            <a:r>
              <a:rPr lang="en-US" sz="2800" b="1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chemeClr val="accent1"/>
                </a:solidFill>
              </a:rPr>
              <a:t>Even within a specific “product” (bio plastic, etc.) there can be many variations of the actual business.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95B0-018E-4E23-B4A2-27EB856E1DC2}" type="slidenum">
              <a:rPr lang="en-US"/>
              <a:pPr/>
              <a:t>15</a:t>
            </a:fld>
            <a:endParaRPr lang="en-US" sz="1400">
              <a:latin typeface="Times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sz="2700" dirty="0"/>
              <a:t>Things to Watch Out </a:t>
            </a:r>
            <a:r>
              <a:rPr lang="en-US" sz="2700" dirty="0" smtClean="0"/>
              <a:t>For (a “need” does not automatically translate into success!)</a:t>
            </a:r>
            <a:endParaRPr lang="en-US" sz="27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15200" cy="4495800"/>
          </a:xfrm>
          <a:ln/>
        </p:spPr>
        <p:txBody>
          <a:bodyPr/>
          <a:lstStyle/>
          <a:p>
            <a:pPr marL="400050" indent="-400050">
              <a:buSzPct val="120000"/>
            </a:pPr>
            <a:r>
              <a:rPr lang="en-US" sz="2400" b="1" dirty="0" smtClean="0"/>
              <a:t>Impatience (typically a much lengthier and more complicated path than expected)</a:t>
            </a:r>
            <a:endParaRPr lang="en-US" sz="2400" b="1" dirty="0"/>
          </a:p>
          <a:p>
            <a:pPr marL="400050" indent="-400050">
              <a:buSzPct val="120000"/>
            </a:pPr>
            <a:endParaRPr lang="en-US" sz="2400" b="1" dirty="0"/>
          </a:p>
          <a:p>
            <a:pPr marL="400050" indent="-400050">
              <a:buSzPct val="120000"/>
            </a:pPr>
            <a:endParaRPr lang="en-US" sz="2400" b="1" dirty="0"/>
          </a:p>
          <a:p>
            <a:pPr marL="400050" indent="-400050">
              <a:buSzPct val="120000"/>
            </a:pPr>
            <a:r>
              <a:rPr lang="en-US" sz="2400" b="1" dirty="0"/>
              <a:t>Overconfidence</a:t>
            </a:r>
          </a:p>
          <a:p>
            <a:pPr marL="400050" indent="-400050">
              <a:buSzPct val="120000"/>
            </a:pPr>
            <a:endParaRPr lang="en-US" sz="2000" b="1" dirty="0"/>
          </a:p>
          <a:p>
            <a:pPr marL="400050" indent="-400050">
              <a:buSzPct val="120000"/>
            </a:pPr>
            <a:endParaRPr lang="en-US" sz="2000" b="1" dirty="0"/>
          </a:p>
          <a:p>
            <a:pPr marL="400050" indent="-400050">
              <a:buSzPct val="120000"/>
            </a:pPr>
            <a:endParaRPr lang="en-US" sz="2000" b="1" dirty="0"/>
          </a:p>
          <a:p>
            <a:pPr marL="400050" indent="-400050">
              <a:buSzPct val="120000"/>
            </a:pPr>
            <a:r>
              <a:rPr lang="en-US" sz="2400" b="1" dirty="0"/>
              <a:t>Be Realistic</a:t>
            </a:r>
          </a:p>
          <a:p>
            <a:pPr lvl="1">
              <a:buFontTx/>
              <a:buChar char="•"/>
            </a:pPr>
            <a:endParaRPr lang="en-US" sz="18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348BB-D53D-4B17-AEA5-036A0FA8CD8B}" type="slidenum">
              <a:rPr lang="en-US"/>
              <a:pPr/>
              <a:t>16</a:t>
            </a:fld>
            <a:endParaRPr lang="en-US" sz="1400">
              <a:latin typeface="Times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838200"/>
          </a:xfrm>
        </p:spPr>
        <p:txBody>
          <a:bodyPr/>
          <a:lstStyle/>
          <a:p>
            <a:r>
              <a:rPr lang="en-US" sz="2700" dirty="0"/>
              <a:t>Haven’t Decided on a Business Yet</a:t>
            </a:r>
            <a:r>
              <a:rPr lang="en-US" sz="2700" dirty="0" smtClean="0"/>
              <a:t>? Or haven’t decided on the specific aspect of a business (resources, production, distribution, marketing, etc.</a:t>
            </a:r>
            <a:endParaRPr lang="en-US" sz="27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8991600" cy="4267200"/>
          </a:xfrm>
          <a:ln/>
        </p:spPr>
        <p:txBody>
          <a:bodyPr/>
          <a:lstStyle/>
          <a:p>
            <a:pPr marL="400050" indent="-400050">
              <a:buSzPct val="120000"/>
              <a:buFontTx/>
              <a:buChar char="•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Write an activity you like to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do (or a specific aspect of the field you are in).  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400050" indent="-400050">
              <a:buSzPct val="120000"/>
              <a:buFontTx/>
              <a:buChar char="•"/>
            </a:pP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400050" indent="-400050">
              <a:buSzPct val="120000"/>
              <a:buFontTx/>
              <a:buChar char="•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List  businesses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and activities related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to that activity. </a:t>
            </a:r>
            <a:b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400050" indent="-400050">
              <a:buSzPct val="120000"/>
              <a:buFontTx/>
              <a:buChar char="•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Score based on:    </a:t>
            </a:r>
          </a:p>
          <a:p>
            <a:pPr marL="400050" indent="-400050">
              <a:buSzPct val="120000"/>
              <a:buFontTx/>
              <a:buChar char="•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          Fill need?</a:t>
            </a:r>
          </a:p>
          <a:p>
            <a:pPr marL="400050" indent="-400050">
              <a:buSzPct val="120000"/>
              <a:buFontTx/>
              <a:buChar char="•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          Something I love to do?</a:t>
            </a:r>
          </a:p>
          <a:p>
            <a:pPr marL="400050" indent="-400050">
              <a:buSzPct val="120000"/>
              <a:buFontTx/>
              <a:buChar char="•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          Specialize?</a:t>
            </a:r>
          </a:p>
          <a:p>
            <a:pPr marL="400050" indent="-400050">
              <a:buSzPct val="120000"/>
              <a:buFontTx/>
              <a:buChar char="•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          Learn it and test it?</a:t>
            </a:r>
          </a:p>
          <a:p>
            <a:pPr marL="400050" indent="-400050">
              <a:buSzPct val="120000"/>
              <a:buFontTx/>
              <a:buChar char="•"/>
            </a:pP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400050" indent="-400050">
              <a:buSzPct val="120000"/>
              <a:buFontTx/>
              <a:buChar char="•"/>
            </a:pPr>
            <a:endParaRPr lang="en-US" sz="1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400050" indent="-400050">
              <a:buSzPct val="120000"/>
              <a:buFontTx/>
              <a:buChar char="•"/>
            </a:pP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5AE4E-1EEE-407B-AA1D-B293FC1D7D01}" type="slidenum">
              <a:rPr lang="en-US"/>
              <a:pPr/>
              <a:t>17</a:t>
            </a:fld>
            <a:endParaRPr lang="en-US" sz="1400">
              <a:latin typeface="Times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sz="2700"/>
              <a:t>Evaluate a Specific Business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3276600"/>
          </a:xfrm>
          <a:ln/>
        </p:spPr>
        <p:txBody>
          <a:bodyPr/>
          <a:lstStyle/>
          <a:p>
            <a:pPr marL="400050" indent="-400050">
              <a:buSzPct val="120000"/>
              <a:buFontTx/>
              <a:buChar char="•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Enjoy?</a:t>
            </a:r>
          </a:p>
          <a:p>
            <a:pPr marL="400050" indent="-400050">
              <a:buSzPct val="120000"/>
              <a:buFontTx/>
              <a:buChar char="•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Expanding need?</a:t>
            </a:r>
          </a:p>
          <a:p>
            <a:pPr marL="400050" indent="-400050">
              <a:buSzPct val="120000"/>
              <a:buFontTx/>
              <a:buChar char="•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Specialized?</a:t>
            </a:r>
          </a:p>
          <a:p>
            <a:pPr marL="400050" indent="-400050">
              <a:buSzPct val="120000"/>
              <a:buFontTx/>
              <a:buChar char="•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Enough capital? </a:t>
            </a:r>
          </a:p>
          <a:p>
            <a:pPr marL="400050" indent="-400050">
              <a:buSzPct val="120000"/>
              <a:buFontTx/>
              <a:buChar char="•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Can I learn it first? </a:t>
            </a:r>
          </a:p>
          <a:p>
            <a:pPr marL="400050" indent="-400050">
              <a:buSzPct val="120000"/>
              <a:buFontTx/>
              <a:buChar char="•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Operate without a factory? </a:t>
            </a:r>
          </a:p>
          <a:p>
            <a:pPr marL="400050" indent="-400050">
              <a:buSzPct val="120000"/>
              <a:buFontTx/>
              <a:buChar char="•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Can I test first? </a:t>
            </a:r>
          </a:p>
          <a:p>
            <a:pPr marL="400050" indent="-400050">
              <a:buSzPct val="120000"/>
              <a:buFontTx/>
              <a:buChar char="•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Consider partner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?</a:t>
            </a:r>
          </a:p>
          <a:p>
            <a:pPr marL="400050" indent="-400050">
              <a:buSzPct val="120000"/>
              <a:buFontTx/>
              <a:buChar char="•"/>
            </a:pP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400050" indent="-400050">
              <a:buSzPct val="120000"/>
              <a:buFontTx/>
              <a:buChar char="•"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Government encouragement and support?</a:t>
            </a:r>
          </a:p>
          <a:p>
            <a:pPr marL="400050" indent="-400050">
              <a:buSzPct val="120000"/>
              <a:buFontTx/>
              <a:buChar char="•"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Marketing assistance?</a:t>
            </a:r>
          </a:p>
          <a:p>
            <a:pPr marL="400050" indent="-400050">
              <a:buSzPct val="120000"/>
              <a:buFontTx/>
              <a:buChar char="•"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Other outside help?</a:t>
            </a: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en-US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400050" indent="-400050">
              <a:buSzPct val="120000"/>
            </a:pPr>
            <a:endParaRPr lang="en-US" sz="16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0" y="990600"/>
            <a:ext cx="929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b="1">
              <a:solidFill>
                <a:schemeClr val="accent1"/>
              </a:solidFill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0" y="4572000"/>
            <a:ext cx="929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b="1">
              <a:solidFill>
                <a:schemeClr val="accent1"/>
              </a:solidFill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4953000"/>
            <a:ext cx="899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chemeClr val="bg2"/>
              </a:buClr>
              <a:buSzPct val="120000"/>
              <a:buFontTx/>
              <a:buChar char="•"/>
            </a:pPr>
            <a:endParaRPr lang="de-DE" sz="1800" b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01CE2-497D-4E23-9F5E-BF336FE2322D}" type="slidenum">
              <a:rPr lang="en-US"/>
              <a:pPr/>
              <a:t>18</a:t>
            </a:fld>
            <a:endParaRPr lang="en-US" sz="1400">
              <a:latin typeface="Times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sz="2700"/>
              <a:t>More Tips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8991600" cy="2133600"/>
          </a:xfrm>
          <a:ln/>
        </p:spPr>
        <p:txBody>
          <a:bodyPr/>
          <a:lstStyle/>
          <a:p>
            <a:pPr marL="400050" indent="-400050">
              <a:lnSpc>
                <a:spcPct val="90000"/>
              </a:lnSpc>
              <a:buSzPct val="120000"/>
              <a:buFontTx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Go to work for someone in the same business. </a:t>
            </a:r>
          </a:p>
          <a:p>
            <a:pPr marL="400050" indent="-400050">
              <a:lnSpc>
                <a:spcPct val="90000"/>
              </a:lnSpc>
              <a:buSzPct val="120000"/>
              <a:buFontTx/>
              <a:buChar char="•"/>
            </a:pPr>
            <a:endParaRPr lang="en-US" sz="2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400050" indent="-400050">
              <a:lnSpc>
                <a:spcPct val="90000"/>
              </a:lnSpc>
              <a:buSzPct val="120000"/>
              <a:buFontTx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Attend all classes you need. </a:t>
            </a:r>
          </a:p>
          <a:p>
            <a:pPr marL="400050" indent="-400050">
              <a:lnSpc>
                <a:spcPct val="90000"/>
              </a:lnSpc>
              <a:buSzPct val="120000"/>
              <a:buFontTx/>
              <a:buChar char="•"/>
            </a:pPr>
            <a:endParaRPr lang="en-US" sz="2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400050" indent="-400050">
              <a:lnSpc>
                <a:spcPct val="90000"/>
              </a:lnSpc>
              <a:buSzPct val="120000"/>
              <a:buFontTx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Read "How To" books. </a:t>
            </a:r>
          </a:p>
          <a:p>
            <a:pPr marL="400050" indent="-400050">
              <a:lnSpc>
                <a:spcPct val="90000"/>
              </a:lnSpc>
              <a:buSzPct val="120000"/>
              <a:buFontTx/>
              <a:buChar char="•"/>
            </a:pPr>
            <a:endParaRPr lang="en-US" sz="2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400050" indent="-400050">
              <a:lnSpc>
                <a:spcPct val="90000"/>
              </a:lnSpc>
              <a:buSzPct val="120000"/>
              <a:buFontTx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Ask questions and seek advice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400050" indent="-400050">
              <a:lnSpc>
                <a:spcPct val="90000"/>
              </a:lnSpc>
              <a:buSzPct val="120000"/>
              <a:buFontTx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Use open sources (Internet), library, government and related information so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tha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you can build on a successful model (don’t have to invent a “new” model).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400050" indent="-400050">
              <a:lnSpc>
                <a:spcPct val="90000"/>
              </a:lnSpc>
              <a:buSzPct val="120000"/>
              <a:buFontTx/>
              <a:buChar char="•"/>
            </a:pPr>
            <a:endParaRPr lang="en-US" sz="2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400050" indent="-400050">
              <a:lnSpc>
                <a:spcPct val="90000"/>
              </a:lnSpc>
              <a:buSzPct val="120000"/>
              <a:buFontTx/>
              <a:buChar char="•"/>
            </a:pP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0" y="990600"/>
            <a:ext cx="929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</a:rPr>
              <a:t>Before you start, get completely qualified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0" y="3810000"/>
            <a:ext cx="929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1800" b="1">
              <a:solidFill>
                <a:schemeClr val="accent1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533400" y="4114800"/>
            <a:ext cx="899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chemeClr val="bg2"/>
              </a:buClr>
              <a:buSzPct val="120000"/>
              <a:buFontTx/>
              <a:buChar char="•"/>
            </a:pPr>
            <a:endParaRPr lang="en-US" sz="2000" b="1">
              <a:solidFill>
                <a:schemeClr val="tx2"/>
              </a:solidFill>
              <a:latin typeface="Times New Roman" pitchFamily="18" charset="0"/>
            </a:endParaRPr>
          </a:p>
          <a:p>
            <a:pPr marL="400050" indent="-400050">
              <a:spcBef>
                <a:spcPct val="20000"/>
              </a:spcBef>
              <a:buClr>
                <a:schemeClr val="bg2"/>
              </a:buClr>
              <a:buSzPct val="120000"/>
              <a:buFontTx/>
              <a:buChar char="•"/>
            </a:pPr>
            <a:endParaRPr lang="en-US" sz="2000" b="1">
              <a:solidFill>
                <a:schemeClr val="tx2"/>
              </a:solidFill>
              <a:latin typeface="Times New Roman" pitchFamily="18" charset="0"/>
            </a:endParaRPr>
          </a:p>
          <a:p>
            <a:pPr marL="400050" indent="-400050">
              <a:spcBef>
                <a:spcPct val="20000"/>
              </a:spcBef>
              <a:buClr>
                <a:schemeClr val="bg2"/>
              </a:buClr>
              <a:buSzPct val="120000"/>
              <a:buFontTx/>
              <a:buChar char="•"/>
            </a:pPr>
            <a:endParaRPr lang="en-US" sz="2000" b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6620C-A2F8-4F23-A705-7EBCAA9DB4FB}" type="slidenum">
              <a:rPr lang="en-US"/>
              <a:pPr/>
              <a:t>19</a:t>
            </a:fld>
            <a:endParaRPr lang="en-US" sz="1400">
              <a:latin typeface="Times" charset="0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200"/>
              <a:t>Session 1 – Deciding on a Business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2667000"/>
          </a:xfrm>
          <a:ln/>
        </p:spPr>
        <p:txBody>
          <a:bodyPr/>
          <a:lstStyle/>
          <a:p>
            <a:pPr marL="400050" indent="-400050">
              <a:buClr>
                <a:srgbClr val="009900"/>
              </a:buClr>
              <a:buSzPct val="120000"/>
              <a:buFontTx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Live frugally and begin saving. </a:t>
            </a:r>
          </a:p>
          <a:p>
            <a:pPr marL="400050" indent="-400050">
              <a:buClr>
                <a:srgbClr val="009900"/>
              </a:buClr>
              <a:buSzPct val="120000"/>
              <a:buFontTx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Work for someone else first. </a:t>
            </a:r>
          </a:p>
          <a:p>
            <a:pPr marL="400050" indent="-400050">
              <a:buClr>
                <a:srgbClr val="009900"/>
              </a:buClr>
              <a:buSzPct val="120000"/>
              <a:buFontTx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Consider a moonlight business. </a:t>
            </a:r>
          </a:p>
          <a:p>
            <a:pPr marL="400050" indent="-400050">
              <a:buClr>
                <a:srgbClr val="009900"/>
              </a:buClr>
              <a:buSzPct val="120000"/>
              <a:buFontTx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Consider a family business. </a:t>
            </a:r>
          </a:p>
          <a:p>
            <a:pPr marL="400050" indent="-400050">
              <a:buClr>
                <a:srgbClr val="009900"/>
              </a:buClr>
              <a:buSzPct val="120000"/>
              <a:buFontTx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Potential competition? </a:t>
            </a:r>
          </a:p>
          <a:p>
            <a:pPr marL="400050" indent="-400050">
              <a:buClr>
                <a:srgbClr val="009900"/>
              </a:buClr>
              <a:buSzPct val="120000"/>
              <a:buFontTx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Subcontracting to low cost suppliers? </a:t>
            </a:r>
          </a:p>
          <a:p>
            <a:pPr marL="400050" indent="-400050">
              <a:buClr>
                <a:srgbClr val="009900"/>
              </a:buClr>
              <a:buSzPct val="120000"/>
              <a:buFontTx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Test market first. </a:t>
            </a:r>
          </a:p>
          <a:p>
            <a:pPr marL="400050" indent="-400050">
              <a:buClr>
                <a:srgbClr val="009900"/>
              </a:buClr>
              <a:buSzPct val="120000"/>
              <a:buFontTx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Make "for" and "against" lists. </a:t>
            </a:r>
          </a:p>
          <a:p>
            <a:pPr marL="400050" indent="-400050">
              <a:buClr>
                <a:srgbClr val="009900"/>
              </a:buClr>
              <a:buSzPct val="120000"/>
              <a:buFontTx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Seek out advice. </a:t>
            </a:r>
          </a:p>
          <a:p>
            <a:pPr marL="400050" indent="-400050">
              <a:buClr>
                <a:srgbClr val="009900"/>
              </a:buClr>
              <a:buSzPct val="120000"/>
              <a:buFontTx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Compare opportunities.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0" y="685800"/>
            <a:ext cx="929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Top Ten </a:t>
            </a:r>
            <a:r>
              <a:rPr lang="en-US" b="1" dirty="0" smtClean="0">
                <a:solidFill>
                  <a:srgbClr val="009900"/>
                </a:solidFill>
              </a:rPr>
              <a:t>Do’s (especially </a:t>
            </a:r>
            <a:r>
              <a:rPr lang="en-US" b="1" dirty="0" err="1" smtClean="0">
                <a:solidFill>
                  <a:srgbClr val="009900"/>
                </a:solidFill>
              </a:rPr>
              <a:t>fior</a:t>
            </a:r>
            <a:r>
              <a:rPr lang="en-US" b="1" dirty="0" smtClean="0">
                <a:solidFill>
                  <a:srgbClr val="009900"/>
                </a:solidFill>
              </a:rPr>
              <a:t> start-ups)</a:t>
            </a:r>
            <a:endParaRPr lang="en-US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7848600" cy="1371600"/>
          </a:xfrm>
        </p:spPr>
        <p:txBody>
          <a:bodyPr/>
          <a:lstStyle/>
          <a:p>
            <a:r>
              <a:rPr lang="de-DE" dirty="0" smtClean="0"/>
              <a:t>Goals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smtClean="0"/>
              <a:t>„Business Plan“ </a:t>
            </a:r>
            <a:r>
              <a:rPr lang="de-DE" dirty="0" smtClean="0"/>
              <a:t>Module (ca. 8 </a:t>
            </a:r>
            <a:r>
              <a:rPr lang="de-DE" dirty="0" err="1" smtClean="0"/>
              <a:t>hours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5105400"/>
          </a:xfrm>
        </p:spPr>
        <p:txBody>
          <a:bodyPr/>
          <a:lstStyle/>
          <a:p>
            <a:r>
              <a:rPr lang="en-US" sz="2400" dirty="0" smtClean="0"/>
              <a:t>Think analytically about how to design an organization &amp; </a:t>
            </a:r>
            <a:r>
              <a:rPr lang="en-US" sz="2400" dirty="0" smtClean="0"/>
              <a:t>to encourage students to “found” their organizations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Recognize how </a:t>
            </a:r>
            <a:r>
              <a:rPr lang="en-US" sz="2400" dirty="0" smtClean="0"/>
              <a:t>teachers and students</a:t>
            </a:r>
            <a:r>
              <a:rPr lang="en-US" sz="2400" dirty="0" smtClean="0"/>
              <a:t> (“founders”), </a:t>
            </a:r>
            <a:r>
              <a:rPr lang="en-US" sz="2400" dirty="0" smtClean="0"/>
              <a:t>play a critical role in shaping an organization’s </a:t>
            </a:r>
            <a:r>
              <a:rPr lang="en-US" sz="2400" dirty="0" smtClean="0"/>
              <a:t>future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Understand what needs to be done to build a successful organization for the long-term.</a:t>
            </a:r>
            <a:endParaRPr lang="de-DE" sz="2400" dirty="0" smtClean="0"/>
          </a:p>
          <a:p>
            <a:r>
              <a:rPr lang="de-DE" sz="2400" dirty="0" err="1" smtClean="0"/>
              <a:t>Build</a:t>
            </a:r>
            <a:r>
              <a:rPr lang="de-DE" sz="2400" dirty="0" smtClean="0"/>
              <a:t> </a:t>
            </a:r>
            <a:r>
              <a:rPr lang="de-DE" sz="2400" dirty="0" err="1" smtClean="0"/>
              <a:t>actual</a:t>
            </a:r>
            <a:r>
              <a:rPr lang="de-DE" sz="2400" dirty="0" smtClean="0"/>
              <a:t> </a:t>
            </a:r>
            <a:r>
              <a:rPr lang="de-DE" sz="2400" dirty="0" err="1" smtClean="0"/>
              <a:t>components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 </a:t>
            </a:r>
            <a:r>
              <a:rPr lang="de-DE" sz="2400" dirty="0" err="1" smtClean="0"/>
              <a:t>business</a:t>
            </a:r>
            <a:r>
              <a:rPr lang="de-DE" sz="2400" dirty="0" smtClean="0"/>
              <a:t> plan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present</a:t>
            </a:r>
            <a:r>
              <a:rPr lang="de-DE" sz="2400" dirty="0" smtClean="0"/>
              <a:t> </a:t>
            </a:r>
            <a:r>
              <a:rPr lang="de-DE" sz="2400" dirty="0" err="1" smtClean="0"/>
              <a:t>them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a </a:t>
            </a:r>
            <a:r>
              <a:rPr lang="de-DE" sz="2400" dirty="0" smtClean="0"/>
              <a:t>„</a:t>
            </a:r>
            <a:r>
              <a:rPr lang="de-DE" sz="2400" dirty="0" err="1" smtClean="0"/>
              <a:t>work</a:t>
            </a:r>
            <a:r>
              <a:rPr lang="de-DE" sz="2400" dirty="0" smtClean="0"/>
              <a:t> in </a:t>
            </a:r>
            <a:r>
              <a:rPr lang="de-DE" sz="2400" dirty="0" err="1" smtClean="0"/>
              <a:t>progress</a:t>
            </a:r>
            <a:r>
              <a:rPr lang="de-DE" sz="2400" dirty="0" smtClean="0"/>
              <a:t>“ </a:t>
            </a:r>
            <a:r>
              <a:rPr lang="de-DE" sz="2400" dirty="0" smtClean="0"/>
              <a:t>(</a:t>
            </a:r>
            <a:r>
              <a:rPr lang="de-DE" sz="2400" dirty="0" err="1" smtClean="0"/>
              <a:t>overnight</a:t>
            </a:r>
            <a:r>
              <a:rPr lang="de-DE" sz="2400" dirty="0" smtClean="0"/>
              <a:t>!</a:t>
            </a:r>
            <a:r>
              <a:rPr lang="de-DE" sz="2400" dirty="0" smtClean="0"/>
              <a:t>)</a:t>
            </a:r>
            <a:endParaRPr lang="de-DE" sz="2400" dirty="0" smtClean="0"/>
          </a:p>
          <a:p>
            <a:r>
              <a:rPr lang="de-DE" sz="2400" dirty="0" err="1" smtClean="0"/>
              <a:t>Prepare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teach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students</a:t>
            </a:r>
            <a:r>
              <a:rPr lang="de-DE" sz="2400" dirty="0" smtClean="0"/>
              <a:t> </a:t>
            </a:r>
            <a:r>
              <a:rPr lang="de-DE" sz="2400" dirty="0" err="1" smtClean="0"/>
              <a:t>how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c</a:t>
            </a:r>
            <a:r>
              <a:rPr lang="de-DE" sz="2400" dirty="0" err="1" smtClean="0"/>
              <a:t>reate</a:t>
            </a:r>
            <a:r>
              <a:rPr lang="de-DE" sz="2400" dirty="0" smtClean="0"/>
              <a:t> </a:t>
            </a:r>
            <a:r>
              <a:rPr lang="de-DE" sz="2400" dirty="0" smtClean="0"/>
              <a:t>a </a:t>
            </a:r>
            <a:r>
              <a:rPr lang="de-DE" sz="2400" dirty="0" err="1" smtClean="0"/>
              <a:t>full</a:t>
            </a:r>
            <a:r>
              <a:rPr lang="de-DE" sz="2400" dirty="0" smtClean="0"/>
              <a:t> </a:t>
            </a:r>
            <a:r>
              <a:rPr lang="de-DE" sz="2400" dirty="0" err="1" smtClean="0"/>
              <a:t>written</a:t>
            </a:r>
            <a:r>
              <a:rPr lang="de-DE" sz="2400" dirty="0" smtClean="0"/>
              <a:t> </a:t>
            </a:r>
            <a:r>
              <a:rPr lang="de-DE" sz="2400" dirty="0" err="1" smtClean="0"/>
              <a:t>business</a:t>
            </a:r>
            <a:r>
              <a:rPr lang="de-DE" sz="2400" dirty="0" smtClean="0"/>
              <a:t> </a:t>
            </a:r>
            <a:r>
              <a:rPr lang="de-DE" sz="2400" dirty="0" smtClean="0"/>
              <a:t>plan</a:t>
            </a:r>
          </a:p>
          <a:p>
            <a:r>
              <a:rPr lang="de-DE" sz="2400" dirty="0" err="1" smtClean="0"/>
              <a:t>Prepare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compare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learn</a:t>
            </a:r>
            <a:r>
              <a:rPr lang="de-DE" sz="2400" dirty="0" smtClean="0"/>
              <a:t> „</a:t>
            </a:r>
            <a:r>
              <a:rPr lang="de-DE" sz="2400" dirty="0" err="1" smtClean="0"/>
              <a:t>best</a:t>
            </a:r>
            <a:r>
              <a:rPr lang="de-DE" sz="2400" dirty="0" smtClean="0"/>
              <a:t> </a:t>
            </a:r>
            <a:r>
              <a:rPr lang="de-DE" sz="2400" dirty="0" err="1" smtClean="0"/>
              <a:t>practices</a:t>
            </a:r>
            <a:r>
              <a:rPr lang="de-DE" sz="2400" dirty="0" smtClean="0"/>
              <a:t>“ </a:t>
            </a:r>
            <a:r>
              <a:rPr lang="de-DE" sz="2400" dirty="0" err="1" smtClean="0"/>
              <a:t>from</a:t>
            </a:r>
            <a:r>
              <a:rPr lang="de-DE" sz="2400" dirty="0" smtClean="0"/>
              <a:t> multiple </a:t>
            </a:r>
            <a:r>
              <a:rPr lang="de-DE" sz="2400" dirty="0" err="1" smtClean="0"/>
              <a:t>business</a:t>
            </a:r>
            <a:r>
              <a:rPr lang="de-DE" sz="2400" dirty="0" smtClean="0"/>
              <a:t> </a:t>
            </a:r>
            <a:r>
              <a:rPr lang="de-DE" sz="2400" dirty="0" err="1" smtClean="0"/>
              <a:t>plans</a:t>
            </a:r>
            <a:r>
              <a:rPr lang="de-DE" sz="2400" dirty="0" smtClean="0"/>
              <a:t> (2018)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00882-F708-4766-9360-3811F76BE165}" type="slidenum">
              <a:rPr lang="en-US" smtClean="0"/>
              <a:pPr/>
              <a:t>2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75C80-D009-4105-B159-0123C101C504}" type="slidenum">
              <a:rPr lang="en-US"/>
              <a:pPr/>
              <a:t>20</a:t>
            </a:fld>
            <a:endParaRPr lang="en-US" sz="1400">
              <a:latin typeface="Times" charset="0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0" y="762000"/>
            <a:ext cx="929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C0000"/>
                </a:solidFill>
              </a:rPr>
              <a:t>Top Ten Don'ts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52400" y="1219200"/>
            <a:ext cx="899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CC0000"/>
              </a:buClr>
              <a:buSzPct val="120000"/>
              <a:buFontTx/>
              <a:buAutoNum type="arabicPeriod"/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Don't quit your job too soon. </a:t>
            </a:r>
          </a:p>
          <a:p>
            <a:pPr marL="457200" indent="-457200">
              <a:spcBef>
                <a:spcPct val="20000"/>
              </a:spcBef>
              <a:buClr>
                <a:srgbClr val="CC0000"/>
              </a:buClr>
              <a:buSzPct val="120000"/>
              <a:buFontTx/>
              <a:buAutoNum type="arabicPeriod"/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Don't start a business you don’t enjoy. </a:t>
            </a:r>
          </a:p>
          <a:p>
            <a:pPr marL="457200" indent="-457200">
              <a:spcBef>
                <a:spcPct val="20000"/>
              </a:spcBef>
              <a:buClr>
                <a:srgbClr val="CC0000"/>
              </a:buClr>
              <a:buSzPct val="120000"/>
              <a:buFontTx/>
              <a:buAutoNum type="arabicPeriod"/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Don't risk all the family assets. </a:t>
            </a:r>
          </a:p>
          <a:p>
            <a:pPr marL="457200" indent="-457200">
              <a:spcBef>
                <a:spcPct val="20000"/>
              </a:spcBef>
              <a:buClr>
                <a:srgbClr val="CC0000"/>
              </a:buClr>
              <a:buSzPct val="120000"/>
              <a:buFontTx/>
              <a:buAutoNum type="arabicPeriod"/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Don't moonlight against your employer. </a:t>
            </a:r>
          </a:p>
          <a:p>
            <a:pPr marL="457200" indent="-457200">
              <a:spcBef>
                <a:spcPct val="20000"/>
              </a:spcBef>
              <a:buClr>
                <a:srgbClr val="CC0000"/>
              </a:buClr>
              <a:buSzPct val="120000"/>
              <a:buFontTx/>
              <a:buAutoNum type="arabicPeriod"/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Don't be in a hurry. </a:t>
            </a:r>
          </a:p>
          <a:p>
            <a:pPr marL="457200" indent="-457200">
              <a:spcBef>
                <a:spcPct val="20000"/>
              </a:spcBef>
              <a:buClr>
                <a:srgbClr val="CC0000"/>
              </a:buClr>
              <a:buSzPct val="120000"/>
              <a:buFontTx/>
              <a:buAutoNum type="arabicPeriod"/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Don't select too high a hurdle.  </a:t>
            </a:r>
          </a:p>
          <a:p>
            <a:pPr marL="457200" indent="-457200">
              <a:spcBef>
                <a:spcPct val="20000"/>
              </a:spcBef>
              <a:buClr>
                <a:srgbClr val="CC0000"/>
              </a:buClr>
              <a:buSzPct val="120000"/>
              <a:buFontTx/>
              <a:buAutoNum type="arabicPeriod"/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Don’t need lowest price to succeed. </a:t>
            </a:r>
          </a:p>
          <a:p>
            <a:pPr marL="457200" indent="-457200">
              <a:spcBef>
                <a:spcPct val="20000"/>
              </a:spcBef>
              <a:buClr>
                <a:srgbClr val="CC0000"/>
              </a:buClr>
              <a:buSzPct val="120000"/>
              <a:buFontTx/>
              <a:buAutoNum type="arabicPeriod"/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Don’t ignore the negative aspects. </a:t>
            </a:r>
          </a:p>
          <a:p>
            <a:pPr marL="457200" indent="-457200">
              <a:spcBef>
                <a:spcPct val="20000"/>
              </a:spcBef>
              <a:buClr>
                <a:srgbClr val="CC0000"/>
              </a:buClr>
              <a:buSzPct val="120000"/>
              <a:buFontTx/>
              <a:buAutoNum type="arabicPeriod"/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Don't overlook careful due diligence. </a:t>
            </a:r>
          </a:p>
          <a:p>
            <a:pPr marL="457200" indent="-457200">
              <a:spcBef>
                <a:spcPct val="20000"/>
              </a:spcBef>
              <a:buClr>
                <a:srgbClr val="CC0000"/>
              </a:buClr>
              <a:buSzPct val="120000"/>
              <a:buFontTx/>
              <a:buAutoNum type="arabicPeriod"/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Don't skip testing first.</a:t>
            </a:r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ln/>
        </p:spPr>
        <p:txBody>
          <a:bodyPr/>
          <a:lstStyle/>
          <a:p>
            <a:r>
              <a:rPr lang="en-US" sz="3200"/>
              <a:t>Session 1 - Deciding on a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6FDD2-6C20-4A17-8766-65A412FF5759}" type="slidenum">
              <a:rPr lang="en-US"/>
              <a:pPr/>
              <a:t>21</a:t>
            </a:fld>
            <a:endParaRPr lang="en-US" sz="1400">
              <a:latin typeface="Times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660525" y="2022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2057400" y="2590800"/>
            <a:ext cx="517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hlinkClick r:id="rId2" action="ppaction://hlinkpres?slideindex=1&amp;slidetitle="/>
              </a:rPr>
              <a:t>Slide Index</a:t>
            </a:r>
            <a:r>
              <a:rPr lang="en-US"/>
              <a:t>			</a:t>
            </a:r>
            <a:r>
              <a:rPr lang="en-US" b="1">
                <a:hlinkClick r:id="rId3" action="ppaction://hlinkpres?slideindex=1&amp;slidetitle="/>
              </a:rPr>
              <a:t>Next Slide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Key Elements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Module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981200"/>
            <a:ext cx="7543800" cy="4495800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indent="-457200">
              <a:buAutoNum type="arabicPlain"/>
            </a:pPr>
            <a:r>
              <a:rPr lang="de-DE" dirty="0" err="1"/>
              <a:t>Introduction</a:t>
            </a:r>
            <a:r>
              <a:rPr lang="de-DE" dirty="0"/>
              <a:t> &amp; </a:t>
            </a:r>
            <a:r>
              <a:rPr lang="de-DE" dirty="0" err="1"/>
              <a:t>w</a:t>
            </a:r>
            <a:r>
              <a:rPr lang="de-DE" dirty="0" err="1" smtClean="0"/>
              <a:t>hy</a:t>
            </a:r>
            <a:r>
              <a:rPr lang="de-DE" dirty="0" smtClean="0"/>
              <a:t> </a:t>
            </a:r>
            <a:r>
              <a:rPr lang="de-DE" dirty="0" err="1" smtClean="0"/>
              <a:t>create</a:t>
            </a:r>
            <a:r>
              <a:rPr lang="de-DE" dirty="0" smtClean="0"/>
              <a:t> a </a:t>
            </a:r>
            <a:r>
              <a:rPr lang="de-DE" dirty="0" err="1" smtClean="0"/>
              <a:t>business</a:t>
            </a:r>
            <a:r>
              <a:rPr lang="de-DE" dirty="0" smtClean="0"/>
              <a:t>?</a:t>
            </a:r>
            <a:endParaRPr lang="de-DE" dirty="0"/>
          </a:p>
          <a:p>
            <a:pPr marL="457200" indent="-457200">
              <a:buAutoNum type="arabicPlain"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business</a:t>
            </a:r>
            <a:r>
              <a:rPr lang="de-DE" dirty="0" smtClean="0"/>
              <a:t> plan (</a:t>
            </a:r>
            <a:r>
              <a:rPr lang="de-DE" dirty="0" err="1" smtClean="0"/>
              <a:t>short</a:t>
            </a:r>
            <a:r>
              <a:rPr lang="de-DE" dirty="0" smtClean="0"/>
              <a:t>)?</a:t>
            </a:r>
          </a:p>
          <a:p>
            <a:pPr marL="457200" indent="-457200">
              <a:buAutoNum type="arabicPlain"/>
            </a:pPr>
            <a:r>
              <a:rPr lang="de-DE" dirty="0" smtClean="0"/>
              <a:t>Business plan </a:t>
            </a:r>
            <a:r>
              <a:rPr lang="de-DE" dirty="0" err="1" smtClean="0"/>
              <a:t>methodology</a:t>
            </a:r>
            <a:r>
              <a:rPr lang="de-DE" dirty="0" smtClean="0"/>
              <a:t>*</a:t>
            </a:r>
          </a:p>
          <a:p>
            <a:pPr marL="457200" indent="-457200">
              <a:buAutoNum type="arabicPlain"/>
            </a:pPr>
            <a:r>
              <a:rPr lang="de-DE" dirty="0" smtClean="0"/>
              <a:t>Market &amp; </a:t>
            </a:r>
            <a:r>
              <a:rPr lang="de-DE" dirty="0" err="1" smtClean="0"/>
              <a:t>customer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de-DE" dirty="0" smtClean="0"/>
          </a:p>
          <a:p>
            <a:pPr marL="457200" indent="-457200">
              <a:buAutoNum type="arabicPlain"/>
            </a:pPr>
            <a:r>
              <a:rPr lang="de-DE" dirty="0" err="1" smtClean="0"/>
              <a:t>Finances</a:t>
            </a:r>
            <a:r>
              <a:rPr lang="de-DE" dirty="0" smtClean="0"/>
              <a:t>**</a:t>
            </a:r>
          </a:p>
          <a:p>
            <a:pPr marL="457200" indent="-457200">
              <a:buAutoNum type="arabicPlain"/>
            </a:pPr>
            <a:r>
              <a:rPr lang="de-DE" dirty="0" smtClean="0"/>
              <a:t>E-</a:t>
            </a:r>
            <a:r>
              <a:rPr lang="de-DE" dirty="0" err="1" smtClean="0"/>
              <a:t>Commence</a:t>
            </a:r>
            <a:r>
              <a:rPr lang="de-DE" dirty="0" smtClean="0"/>
              <a:t> (</a:t>
            </a:r>
            <a:r>
              <a:rPr lang="de-DE" dirty="0" err="1" smtClean="0"/>
              <a:t>short</a:t>
            </a:r>
            <a:r>
              <a:rPr lang="de-DE" dirty="0" smtClean="0"/>
              <a:t>, </a:t>
            </a:r>
            <a:r>
              <a:rPr lang="de-DE" dirty="0" err="1" smtClean="0"/>
              <a:t>ref</a:t>
            </a:r>
            <a:r>
              <a:rPr lang="de-DE" dirty="0" smtClean="0"/>
              <a:t>. </a:t>
            </a:r>
            <a:r>
              <a:rPr lang="de-DE" dirty="0" err="1" smtClean="0"/>
              <a:t>Crete</a:t>
            </a:r>
            <a:r>
              <a:rPr lang="de-DE" dirty="0" smtClean="0"/>
              <a:t>)</a:t>
            </a:r>
          </a:p>
          <a:p>
            <a:pPr marL="457200" indent="-457200">
              <a:buAutoNum type="arabicPlain"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*Appendix: The 9-point Business Plan</a:t>
            </a:r>
          </a:p>
          <a:p>
            <a:pPr marL="0" indent="0">
              <a:buNone/>
            </a:pPr>
            <a:r>
              <a:rPr lang="de-DE" dirty="0" smtClean="0"/>
              <a:t>** Appendix: </a:t>
            </a:r>
            <a:r>
              <a:rPr lang="de-DE" dirty="0" err="1" smtClean="0"/>
              <a:t>xlx</a:t>
            </a:r>
            <a:r>
              <a:rPr lang="de-DE" dirty="0" smtClean="0"/>
              <a:t> </a:t>
            </a:r>
            <a:r>
              <a:rPr lang="de-DE" dirty="0" err="1" smtClean="0"/>
              <a:t>spreadsheets</a:t>
            </a:r>
            <a:r>
              <a:rPr lang="de-DE" dirty="0" smtClean="0"/>
              <a:t>, </a:t>
            </a:r>
            <a:r>
              <a:rPr lang="de-DE" dirty="0" err="1" smtClean="0"/>
              <a:t>formatted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plan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 smtClean="0"/>
              <a:t>Questions</a:t>
            </a:r>
            <a:r>
              <a:rPr lang="de-DE" dirty="0" smtClean="0"/>
              <a:t> so </a:t>
            </a:r>
            <a:r>
              <a:rPr lang="de-DE" dirty="0" err="1" smtClean="0"/>
              <a:t>far</a:t>
            </a:r>
            <a:r>
              <a:rPr lang="de-DE" dirty="0" smtClean="0"/>
              <a:t>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00882-F708-4766-9360-3811F76BE165}" type="slidenum">
              <a:rPr lang="en-US" smtClean="0"/>
              <a:pPr/>
              <a:t>3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4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Secondary</a:t>
            </a:r>
            <a:r>
              <a:rPr lang="de-DE" dirty="0" smtClean="0"/>
              <a:t> (</a:t>
            </a:r>
            <a:r>
              <a:rPr lang="de-DE" dirty="0" err="1" smtClean="0"/>
              <a:t>back-up</a:t>
            </a:r>
            <a:r>
              <a:rPr lang="de-DE" dirty="0" smtClean="0"/>
              <a:t>) Elements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Module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590800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second-priority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r>
              <a:rPr lang="de-DE" dirty="0" smtClean="0"/>
              <a:t> </a:t>
            </a:r>
            <a:r>
              <a:rPr lang="de-DE" dirty="0" err="1" smtClean="0"/>
              <a:t>including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/>
          </a:p>
          <a:p>
            <a:pPr marL="457200" indent="-457200">
              <a:buAutoNum type="arabicPlain"/>
            </a:pPr>
            <a:r>
              <a:rPr lang="de-DE" dirty="0" smtClean="0"/>
              <a:t>Insurance, </a:t>
            </a:r>
            <a:r>
              <a:rPr lang="de-DE" dirty="0" err="1" smtClean="0"/>
              <a:t>licensing</a:t>
            </a:r>
            <a:r>
              <a:rPr lang="de-DE" dirty="0" smtClean="0"/>
              <a:t> &amp; administrative </a:t>
            </a:r>
            <a:r>
              <a:rPr lang="de-DE" dirty="0" err="1" smtClean="0"/>
              <a:t>aspects</a:t>
            </a:r>
            <a:r>
              <a:rPr lang="de-DE" dirty="0" smtClean="0"/>
              <a:t> </a:t>
            </a:r>
          </a:p>
          <a:p>
            <a:pPr marL="457200" indent="-457200">
              <a:buAutoNum type="arabicPlain"/>
            </a:pPr>
            <a:r>
              <a:rPr lang="de-DE" dirty="0" smtClean="0"/>
              <a:t>Location </a:t>
            </a:r>
            <a:r>
              <a:rPr lang="de-DE" dirty="0" err="1" smtClean="0"/>
              <a:t>strategy</a:t>
            </a:r>
            <a:endParaRPr lang="de-DE" dirty="0" smtClean="0"/>
          </a:p>
          <a:p>
            <a:pPr marL="457200" indent="-457200">
              <a:buAutoNum type="arabicPlain"/>
            </a:pPr>
            <a:r>
              <a:rPr lang="de-DE" dirty="0" smtClean="0"/>
              <a:t>Legal </a:t>
            </a:r>
            <a:r>
              <a:rPr lang="de-DE" dirty="0" err="1" smtClean="0"/>
              <a:t>aspects</a:t>
            </a:r>
            <a:r>
              <a:rPr lang="de-DE" dirty="0" smtClean="0"/>
              <a:t>, </a:t>
            </a:r>
            <a:r>
              <a:rPr lang="de-DE" dirty="0" err="1" smtClean="0"/>
              <a:t>corporate</a:t>
            </a:r>
            <a:r>
              <a:rPr lang="de-DE" dirty="0" smtClean="0"/>
              <a:t> </a:t>
            </a:r>
            <a:r>
              <a:rPr lang="de-DE" dirty="0" err="1" smtClean="0"/>
              <a:t>srtucture</a:t>
            </a:r>
            <a:endParaRPr lang="de-DE" dirty="0" smtClean="0"/>
          </a:p>
          <a:p>
            <a:pPr marL="457200" indent="-457200">
              <a:buAutoNum type="arabicPlain"/>
            </a:pPr>
            <a:r>
              <a:rPr lang="de-DE" dirty="0" err="1" smtClean="0"/>
              <a:t>Going</a:t>
            </a:r>
            <a:r>
              <a:rPr lang="de-DE" dirty="0" smtClean="0"/>
              <a:t> international</a:t>
            </a:r>
          </a:p>
          <a:p>
            <a:pPr marL="457200" indent="-457200">
              <a:buAutoNum type="arabicPlain"/>
            </a:pPr>
            <a:r>
              <a:rPr lang="de-DE" dirty="0" smtClean="0"/>
              <a:t>Etc.</a:t>
            </a:r>
          </a:p>
          <a:p>
            <a:pPr marL="457200" indent="-457200">
              <a:buAutoNum type="arabicPlain"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These „</a:t>
            </a:r>
            <a:r>
              <a:rPr lang="de-DE" dirty="0" err="1" smtClean="0"/>
              <a:t>nice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“ </a:t>
            </a:r>
            <a:r>
              <a:rPr lang="de-DE" dirty="0" err="1" smtClean="0"/>
              <a:t>or</a:t>
            </a:r>
            <a:r>
              <a:rPr lang="de-DE" dirty="0" smtClean="0"/>
              <a:t> „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apply</a:t>
            </a:r>
            <a:r>
              <a:rPr lang="de-DE" dirty="0" smtClean="0"/>
              <a:t> in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“ </a:t>
            </a:r>
            <a:r>
              <a:rPr lang="de-DE" dirty="0" err="1" smtClean="0"/>
              <a:t>materials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included</a:t>
            </a:r>
            <a:r>
              <a:rPr lang="de-DE" dirty="0" smtClean="0"/>
              <a:t> in a separate </a:t>
            </a:r>
            <a:r>
              <a:rPr lang="de-DE" dirty="0" err="1" smtClean="0"/>
              <a:t>file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00882-F708-4766-9360-3811F76BE165}" type="slidenum">
              <a:rPr lang="en-US" smtClean="0"/>
              <a:pPr/>
              <a:t>4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5926B-659D-423D-B2C2-20093A70F68F}" type="slidenum">
              <a:rPr lang="en-US"/>
              <a:pPr/>
              <a:t>5</a:t>
            </a:fld>
            <a:endParaRPr lang="en-US" sz="1400">
              <a:latin typeface="Times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700" dirty="0" smtClean="0"/>
              <a:t>BUSINESS PLAN: What is it, why do it?</a:t>
            </a:r>
            <a:endParaRPr lang="en-US" sz="27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620000" cy="5410200"/>
          </a:xfrm>
          <a:ln/>
        </p:spPr>
        <p:txBody>
          <a:bodyPr/>
          <a:lstStyle/>
          <a:p>
            <a:pPr marL="400050" indent="-400050">
              <a:lnSpc>
                <a:spcPct val="90000"/>
              </a:lnSpc>
              <a:buSzPct val="120000"/>
            </a:pPr>
            <a:r>
              <a:rPr lang="en-US" sz="2400" b="1" dirty="0" smtClean="0"/>
              <a:t>A strategic exercise</a:t>
            </a:r>
            <a:endParaRPr lang="en-US" sz="2400" b="1" dirty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400" b="1" dirty="0" smtClean="0">
                <a:latin typeface="Times New Roman" pitchFamily="18" charset="0"/>
              </a:rPr>
              <a:t>Test your ideas as prototype: before building it!</a:t>
            </a:r>
            <a:endParaRPr lang="en-US" sz="2400" b="1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400" b="1" dirty="0" smtClean="0">
                <a:latin typeface="Times New Roman" pitchFamily="18" charset="0"/>
              </a:rPr>
              <a:t>Will your project turn out exactly as </a:t>
            </a:r>
            <a:r>
              <a:rPr lang="en-US" sz="2400" b="1" dirty="0" smtClean="0">
                <a:latin typeface="Times New Roman" pitchFamily="18" charset="0"/>
              </a:rPr>
              <a:t>planned? No</a:t>
            </a:r>
            <a:r>
              <a:rPr lang="en-US" sz="2400" b="1" dirty="0" smtClean="0">
                <a:latin typeface="Times New Roman" pitchFamily="18" charset="0"/>
              </a:rPr>
              <a:t>, but you will have a “measuring stick” to compare</a:t>
            </a:r>
            <a:r>
              <a:rPr lang="en-US" sz="2400" b="1" dirty="0">
                <a:latin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</a:rPr>
            </a:br>
            <a:endParaRPr lang="en-US" sz="2400" b="1" dirty="0">
              <a:latin typeface="Times New Roman" pitchFamily="18" charset="0"/>
            </a:endParaRPr>
          </a:p>
          <a:p>
            <a:pPr marL="400050" indent="-400050">
              <a:lnSpc>
                <a:spcPct val="130000"/>
              </a:lnSpc>
              <a:buSzPct val="120000"/>
            </a:pPr>
            <a:r>
              <a:rPr lang="en-US" sz="2400" b="1" dirty="0" smtClean="0"/>
              <a:t>A concrete proposal and roadmap to gain support </a:t>
            </a:r>
            <a:endParaRPr lang="en-US" sz="2400" b="1" dirty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400" b="1" dirty="0" smtClean="0">
                <a:latin typeface="Times New Roman" pitchFamily="18" charset="0"/>
              </a:rPr>
              <a:t>Used to persuade sponsors, internal &amp; external</a:t>
            </a:r>
            <a:endParaRPr lang="en-US" sz="2400" b="1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400" b="1" dirty="0" smtClean="0">
                <a:latin typeface="Times New Roman" pitchFamily="18" charset="0"/>
              </a:rPr>
              <a:t>Used to raise money (funding, budget, etc.)</a:t>
            </a:r>
            <a:r>
              <a:rPr lang="en-US" sz="2000" b="1" dirty="0">
                <a:latin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</a:rPr>
            </a:br>
            <a:endParaRPr lang="en-US" sz="2000" b="1" dirty="0">
              <a:latin typeface="Times New Roman" pitchFamily="18" charset="0"/>
            </a:endParaRPr>
          </a:p>
          <a:p>
            <a:pPr marL="400050" indent="-400050">
              <a:lnSpc>
                <a:spcPct val="140000"/>
              </a:lnSpc>
              <a:buSzPct val="120000"/>
            </a:pPr>
            <a:r>
              <a:rPr lang="en-US" sz="2400" b="1" dirty="0" smtClean="0"/>
              <a:t>Entrepreneurship Vs </a:t>
            </a:r>
            <a:r>
              <a:rPr lang="en-US" sz="2400" b="1" dirty="0" err="1" smtClean="0"/>
              <a:t>Intrepreneurship</a:t>
            </a:r>
            <a:endParaRPr lang="en-US" sz="2400" b="1" dirty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400" b="1" dirty="0" smtClean="0">
                <a:latin typeface="Times New Roman" pitchFamily="18" charset="0"/>
              </a:rPr>
              <a:t>Do you want to run your OWN business?</a:t>
            </a:r>
            <a:endParaRPr lang="en-US" sz="2400" b="1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400" b="1" dirty="0" smtClean="0">
                <a:latin typeface="Times New Roman" pitchFamily="18" charset="0"/>
              </a:rPr>
              <a:t>Do you want to run a BUSINESS UNIT (SBU</a:t>
            </a:r>
            <a:r>
              <a:rPr lang="en-US" sz="2400" b="1" dirty="0" smtClean="0">
                <a:latin typeface="Times New Roman" pitchFamily="18" charset="0"/>
              </a:rPr>
              <a:t>) inside a private or public organization?</a:t>
            </a:r>
            <a:endParaRPr lang="en-US" sz="18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D9A33-770A-41A5-AD76-72BB07E3BD2F}" type="slidenum">
              <a:rPr lang="en-US"/>
              <a:pPr/>
              <a:t>6</a:t>
            </a:fld>
            <a:endParaRPr lang="en-US" sz="1400">
              <a:latin typeface="Times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2400" dirty="0" smtClean="0"/>
              <a:t>“ALL” BUSINESSES &amp; PRODUCTS </a:t>
            </a:r>
            <a:r>
              <a:rPr lang="en-US" sz="2400" dirty="0" smtClean="0"/>
              <a:t>START “SMALL” </a:t>
            </a:r>
            <a:r>
              <a:rPr lang="en-US" sz="2400" dirty="0" smtClean="0"/>
              <a:t>SOMETIME</a:t>
            </a:r>
            <a:endParaRPr lang="en-US" sz="24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5105400"/>
          </a:xfrm>
          <a:ln/>
        </p:spPr>
        <p:txBody>
          <a:bodyPr/>
          <a:lstStyle/>
          <a:p>
            <a:pPr marL="400050" indent="-400050">
              <a:lnSpc>
                <a:spcPct val="90000"/>
              </a:lnSpc>
              <a:buSzPct val="120000"/>
            </a:pPr>
            <a:r>
              <a:rPr lang="en-US" sz="2400" b="1" dirty="0" smtClean="0"/>
              <a:t>EXAMPLES: General Electric (light bulb), Bosch (spark plug), HP (scientific equipment), Microsoft software+), Apple (originally a computer), Google (search engine), etc. </a:t>
            </a:r>
            <a:endParaRPr lang="en-US" sz="2400" b="1" dirty="0"/>
          </a:p>
          <a:p>
            <a:pPr marL="400050" indent="-400050">
              <a:lnSpc>
                <a:spcPct val="90000"/>
              </a:lnSpc>
              <a:buSzPct val="120000"/>
            </a:pPr>
            <a:r>
              <a:rPr lang="en-US" sz="2400" b="1" dirty="0" smtClean="0"/>
              <a:t>T</a:t>
            </a:r>
            <a:r>
              <a:rPr lang="en-US" sz="2400" b="1" dirty="0" smtClean="0"/>
              <a:t>omorrow’s </a:t>
            </a:r>
            <a:r>
              <a:rPr lang="en-US" sz="2400" b="1" dirty="0" smtClean="0"/>
              <a:t>new discovery now being built in someone’s garage (metaphor for </a:t>
            </a:r>
            <a:r>
              <a:rPr lang="en-US" sz="2400" b="1" dirty="0" smtClean="0"/>
              <a:t>an inexpensive, secluded </a:t>
            </a:r>
            <a:r>
              <a:rPr lang="en-US" sz="2400" b="1" dirty="0" smtClean="0"/>
              <a:t>place to invent)</a:t>
            </a:r>
            <a:endParaRPr lang="en-US" sz="1900" dirty="0"/>
          </a:p>
          <a:p>
            <a:pPr marL="400050" indent="-400050">
              <a:lnSpc>
                <a:spcPct val="90000"/>
              </a:lnSpc>
              <a:buSzPct val="120000"/>
            </a:pPr>
            <a:endParaRPr lang="en-US" sz="1900" dirty="0"/>
          </a:p>
          <a:p>
            <a:pPr marL="400050" indent="-400050">
              <a:lnSpc>
                <a:spcPct val="90000"/>
              </a:lnSpc>
              <a:buSzPct val="120000"/>
            </a:pPr>
            <a:endParaRPr lang="en-US" dirty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400" b="1" dirty="0" smtClean="0">
                <a:latin typeface="Times New Roman" pitchFamily="18" charset="0"/>
              </a:rPr>
              <a:t>Why is the garage so famous as a start-up location (HP, Apple, etc.)?</a:t>
            </a:r>
            <a:r>
              <a:rPr lang="en-US" sz="2400" b="1" dirty="0">
                <a:latin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</a:rPr>
            </a:br>
            <a:endParaRPr lang="en-US" sz="2400" b="1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endParaRPr lang="en-US" sz="2400" b="1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400" b="1" dirty="0" smtClean="0"/>
              <a:t>What are common success factors of start-ups? </a:t>
            </a:r>
            <a:r>
              <a:rPr lang="en-US" sz="2400" b="1" i="1" dirty="0" smtClean="0">
                <a:solidFill>
                  <a:srgbClr val="FF0000"/>
                </a:solidFill>
              </a:rPr>
              <a:t>(Exercise)</a:t>
            </a:r>
            <a:endParaRPr lang="en-US" sz="2400" b="1" i="1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endParaRPr lang="en-US" sz="2400" dirty="0"/>
          </a:p>
          <a:p>
            <a:pPr lvl="1">
              <a:lnSpc>
                <a:spcPct val="90000"/>
              </a:lnSpc>
              <a:buFontTx/>
              <a:buChar char="•"/>
            </a:pPr>
            <a:endParaRPr lang="en-US" sz="2400" dirty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400" b="1" dirty="0" smtClean="0">
                <a:latin typeface="Times New Roman" pitchFamily="18" charset="0"/>
              </a:rPr>
              <a:t>What is the “story” behind your company (key product)</a:t>
            </a:r>
            <a:r>
              <a:rPr lang="en-US" sz="2400" b="1" dirty="0">
                <a:latin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</a:rPr>
            </a:br>
            <a:endParaRPr lang="en-US" sz="2400" b="1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 b="1" dirty="0">
                <a:latin typeface="Times New Roman" pitchFamily="18" charset="0"/>
              </a:rPr>
              <a:t>	</a:t>
            </a:r>
            <a:endParaRPr lang="en-US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6515100" cy="990600"/>
          </a:xfrm>
        </p:spPr>
        <p:txBody>
          <a:bodyPr/>
          <a:lstStyle/>
          <a:p>
            <a:r>
              <a:rPr lang="de-DE" dirty="0" smtClean="0"/>
              <a:t>„Rules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smtClean="0"/>
              <a:t>Garage“ </a:t>
            </a:r>
            <a:r>
              <a:rPr lang="de-DE" sz="800" dirty="0" smtClean="0"/>
              <a:t>(HP Website)</a:t>
            </a:r>
            <a:endParaRPr lang="de-DE" sz="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257800"/>
          </a:xfrm>
        </p:spPr>
        <p:txBody>
          <a:bodyPr/>
          <a:lstStyle/>
          <a:p>
            <a:r>
              <a:rPr lang="en-US" sz="2000" dirty="0" smtClean="0"/>
              <a:t>Believe you can change the world.</a:t>
            </a:r>
          </a:p>
          <a:p>
            <a:r>
              <a:rPr lang="en-US" sz="2000" dirty="0" smtClean="0"/>
              <a:t>Work quickly, keep the tools unlocked, work whenever.</a:t>
            </a:r>
          </a:p>
          <a:p>
            <a:r>
              <a:rPr lang="en-US" sz="2000" dirty="0" smtClean="0"/>
              <a:t>Know when to work alone and when to work together.</a:t>
            </a:r>
          </a:p>
          <a:p>
            <a:r>
              <a:rPr lang="en-US" sz="2000" dirty="0" smtClean="0"/>
              <a:t>Share tools, ideas. Trust your colleagues.</a:t>
            </a:r>
          </a:p>
          <a:p>
            <a:r>
              <a:rPr lang="en-US" sz="2000" dirty="0" smtClean="0"/>
              <a:t>No politics. No bureaucracy. (These are ridiculous in a garage).</a:t>
            </a:r>
          </a:p>
          <a:p>
            <a:r>
              <a:rPr lang="en-US" sz="2000" dirty="0" smtClean="0"/>
              <a:t>The customer defines a job well done.</a:t>
            </a:r>
          </a:p>
          <a:p>
            <a:r>
              <a:rPr lang="en-US" sz="2000" dirty="0" smtClean="0"/>
              <a:t>Radical ideas are not bad ideas.</a:t>
            </a:r>
          </a:p>
          <a:p>
            <a:r>
              <a:rPr lang="en-US" sz="2000" dirty="0" smtClean="0"/>
              <a:t>Invent different ways of working.</a:t>
            </a:r>
          </a:p>
          <a:p>
            <a:r>
              <a:rPr lang="en-US" sz="2000" dirty="0" smtClean="0"/>
              <a:t>Make a contribution every day. If it doesn’t contribute, it doesn’t leave the garage.</a:t>
            </a:r>
          </a:p>
          <a:p>
            <a:r>
              <a:rPr lang="en-US" sz="2000" dirty="0" smtClean="0"/>
              <a:t>Believe that together we can do anything.</a:t>
            </a:r>
          </a:p>
          <a:p>
            <a:r>
              <a:rPr lang="en-US" sz="2000" dirty="0" smtClean="0"/>
              <a:t>Invent.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00882-F708-4766-9360-3811F76BE165}" type="slidenum">
              <a:rPr lang="en-US" smtClean="0"/>
              <a:pPr/>
              <a:t>7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001000" cy="830263"/>
          </a:xfrm>
        </p:spPr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characteristic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r>
              <a:rPr lang="de-DE" dirty="0" smtClean="0"/>
              <a:t> a </a:t>
            </a:r>
            <a:r>
              <a:rPr lang="de-DE" dirty="0" err="1" smtClean="0"/>
              <a:t>business</a:t>
            </a:r>
            <a:r>
              <a:rPr lang="de-DE" dirty="0" smtClean="0"/>
              <a:t>/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launch</a:t>
            </a:r>
            <a:r>
              <a:rPr lang="de-DE" dirty="0" smtClean="0"/>
              <a:t>: </a:t>
            </a:r>
            <a:r>
              <a:rPr lang="de-DE" dirty="0" err="1" smtClean="0"/>
              <a:t>taking</a:t>
            </a:r>
            <a:r>
              <a:rPr lang="de-DE" dirty="0" smtClean="0"/>
              <a:t> personal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team</a:t>
            </a:r>
            <a:r>
              <a:rPr lang="de-DE" dirty="0" smtClean="0"/>
              <a:t> </a:t>
            </a:r>
            <a:r>
              <a:rPr lang="de-DE" dirty="0" err="1" smtClean="0"/>
              <a:t>responsibility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success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failure</a:t>
            </a:r>
            <a:r>
              <a:rPr lang="de-DE" dirty="0" smtClean="0"/>
              <a:t>!</a:t>
            </a:r>
            <a:br>
              <a:rPr lang="de-DE" dirty="0" smtClean="0"/>
            </a:br>
            <a:r>
              <a:rPr lang="de-DE" dirty="0" smtClean="0"/>
              <a:t>The </a:t>
            </a:r>
            <a:r>
              <a:rPr lang="de-DE" dirty="0" err="1" smtClean="0"/>
              <a:t>business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„</a:t>
            </a:r>
            <a:r>
              <a:rPr lang="de-DE" dirty="0" err="1" smtClean="0"/>
              <a:t>baby</a:t>
            </a:r>
            <a:r>
              <a:rPr lang="de-DE" dirty="0" smtClean="0"/>
              <a:t>.“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00882-F708-4766-9360-3811F76BE165}" type="slidenum">
              <a:rPr lang="en-US" smtClean="0"/>
              <a:pPr/>
              <a:t>8</a:t>
            </a:fld>
            <a:endParaRPr lang="en-US" sz="1400">
              <a:latin typeface="Times" charset="0"/>
            </a:endParaRPr>
          </a:p>
        </p:txBody>
      </p:sp>
      <p:pic>
        <p:nvPicPr>
          <p:cNvPr id="90114" name="Picture 2" descr="C:\Users\Thomas\Pictures\aspir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748" y="3124201"/>
            <a:ext cx="2455873" cy="3352800"/>
          </a:xfrm>
          <a:prstGeom prst="rect">
            <a:avLst/>
          </a:prstGeom>
          <a:noFill/>
        </p:spPr>
      </p:pic>
      <p:pic>
        <p:nvPicPr>
          <p:cNvPr id="90115" name="Picture 3" descr="C:\Users\Thomas\Pictures\iP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302" y="3164498"/>
            <a:ext cx="2978098" cy="3464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7620000" cy="830263"/>
          </a:xfrm>
        </p:spPr>
        <p:txBody>
          <a:bodyPr/>
          <a:lstStyle/>
          <a:p>
            <a:r>
              <a:rPr lang="de-DE" dirty="0" err="1" smtClean="0"/>
              <a:t>Questions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going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smtClean="0"/>
              <a:t>Break </a:t>
            </a:r>
            <a:r>
              <a:rPr lang="de-DE" dirty="0" err="1" smtClean="0"/>
              <a:t>assignment</a:t>
            </a:r>
            <a:r>
              <a:rPr lang="de-DE" dirty="0" smtClean="0"/>
              <a:t>: form </a:t>
            </a:r>
            <a:r>
              <a:rPr lang="de-DE" dirty="0" err="1" smtClean="0"/>
              <a:t>teams</a:t>
            </a:r>
            <a:r>
              <a:rPr lang="de-DE" dirty="0" smtClean="0"/>
              <a:t>, </a:t>
            </a:r>
            <a:r>
              <a:rPr lang="de-DE" dirty="0" err="1" smtClean="0"/>
              <a:t>begin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plan a </a:t>
            </a:r>
            <a:r>
              <a:rPr lang="de-DE" dirty="0" err="1" smtClean="0"/>
              <a:t>business</a:t>
            </a:r>
            <a:r>
              <a:rPr lang="de-DE" dirty="0" smtClean="0"/>
              <a:t> </a:t>
            </a:r>
            <a:r>
              <a:rPr lang="de-DE" dirty="0" err="1" smtClean="0"/>
              <a:t>overnight</a:t>
            </a:r>
            <a:r>
              <a:rPr lang="de-DE" dirty="0" smtClean="0"/>
              <a:t>….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00882-F708-4766-9360-3811F76BE165}" type="slidenum">
              <a:rPr lang="en-US" smtClean="0"/>
              <a:pPr/>
              <a:t>9</a:t>
            </a:fld>
            <a:endParaRPr lang="en-US" sz="1400">
              <a:latin typeface="Times" charset="0"/>
            </a:endParaRPr>
          </a:p>
        </p:txBody>
      </p:sp>
      <p:pic>
        <p:nvPicPr>
          <p:cNvPr id="91138" name="Picture 2" descr="C:\Users\Thomas\Pictures\105CANON\IMG_3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819400"/>
            <a:ext cx="402590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3_19_cloudnine">
  <a:themeElements>
    <a:clrScheme name="V3_19_cloudnine 9">
      <a:dk1>
        <a:srgbClr val="000000"/>
      </a:dk1>
      <a:lt1>
        <a:srgbClr val="FFFFFF"/>
      </a:lt1>
      <a:dk2>
        <a:srgbClr val="20477D"/>
      </a:dk2>
      <a:lt2>
        <a:srgbClr val="6193D4"/>
      </a:lt2>
      <a:accent1>
        <a:srgbClr val="DC792E"/>
      </a:accent1>
      <a:accent2>
        <a:srgbClr val="FFC328"/>
      </a:accent2>
      <a:accent3>
        <a:srgbClr val="FFFFFF"/>
      </a:accent3>
      <a:accent4>
        <a:srgbClr val="000000"/>
      </a:accent4>
      <a:accent5>
        <a:srgbClr val="EBBEAD"/>
      </a:accent5>
      <a:accent6>
        <a:srgbClr val="E7B023"/>
      </a:accent6>
      <a:hlink>
        <a:srgbClr val="0000CC"/>
      </a:hlink>
      <a:folHlink>
        <a:srgbClr val="3366FF"/>
      </a:folHlink>
    </a:clrScheme>
    <a:fontScheme name="V3_19_cloudnin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V3_19_cloudn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3_19_cloudnin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3_19_cloudnin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3_19_cloudnin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3_19_cloudni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3_19_cloudni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3_19_cloudni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3_19_cloudnine 8">
        <a:dk1>
          <a:srgbClr val="000000"/>
        </a:dk1>
        <a:lt1>
          <a:srgbClr val="FFFFFF"/>
        </a:lt1>
        <a:dk2>
          <a:srgbClr val="20477D"/>
        </a:dk2>
        <a:lt2>
          <a:srgbClr val="6193D4"/>
        </a:lt2>
        <a:accent1>
          <a:srgbClr val="DC792E"/>
        </a:accent1>
        <a:accent2>
          <a:srgbClr val="FFC328"/>
        </a:accent2>
        <a:accent3>
          <a:srgbClr val="FFFFFF"/>
        </a:accent3>
        <a:accent4>
          <a:srgbClr val="000000"/>
        </a:accent4>
        <a:accent5>
          <a:srgbClr val="EBBEAD"/>
        </a:accent5>
        <a:accent6>
          <a:srgbClr val="E7B023"/>
        </a:accent6>
        <a:hlink>
          <a:srgbClr val="0000CC"/>
        </a:hlink>
        <a:folHlink>
          <a:srgbClr val="FFD4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3_19_cloudnine 9">
        <a:dk1>
          <a:srgbClr val="000000"/>
        </a:dk1>
        <a:lt1>
          <a:srgbClr val="FFFFFF"/>
        </a:lt1>
        <a:dk2>
          <a:srgbClr val="20477D"/>
        </a:dk2>
        <a:lt2>
          <a:srgbClr val="6193D4"/>
        </a:lt2>
        <a:accent1>
          <a:srgbClr val="DC792E"/>
        </a:accent1>
        <a:accent2>
          <a:srgbClr val="FFC328"/>
        </a:accent2>
        <a:accent3>
          <a:srgbClr val="FFFFFF"/>
        </a:accent3>
        <a:accent4>
          <a:srgbClr val="000000"/>
        </a:accent4>
        <a:accent5>
          <a:srgbClr val="EBBEAD"/>
        </a:accent5>
        <a:accent6>
          <a:srgbClr val="E7B023"/>
        </a:accent6>
        <a:hlink>
          <a:srgbClr val="00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1168</Words>
  <Application>Microsoft Office PowerPoint</Application>
  <PresentationFormat>Bildschirmpräsentation (4:3)</PresentationFormat>
  <Paragraphs>192</Paragraphs>
  <Slides>21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Times</vt:lpstr>
      <vt:lpstr>Times New Roman</vt:lpstr>
      <vt:lpstr>Verdana</vt:lpstr>
      <vt:lpstr>V3_19_cloudnine</vt:lpstr>
      <vt:lpstr>BUSINESS PLAN (Primary Source: My Business.org)</vt:lpstr>
      <vt:lpstr>Goals of the „Business Plan“ Module (ca. 8 hours)</vt:lpstr>
      <vt:lpstr>Key Elements of our Module</vt:lpstr>
      <vt:lpstr>Secondary (back-up) Elements of our Module</vt:lpstr>
      <vt:lpstr>BUSINESS PLAN: What is it, why do it?</vt:lpstr>
      <vt:lpstr>“ALL” BUSINESSES &amp; PRODUCTS START “SMALL” SOMETIME</vt:lpstr>
      <vt:lpstr>„Rules of the Garage“ (HP Website)</vt:lpstr>
      <vt:lpstr>A major characteristic of planning a business/new product launch: taking personal and team responsibility for success or failure! The business is your „baby.“</vt:lpstr>
      <vt:lpstr>Questions before going further? Break assignment: form teams, begin to plan a business overnight….</vt:lpstr>
      <vt:lpstr>The actual HP garage where Hewlitt &amp; Packard invented their first product</vt:lpstr>
      <vt:lpstr>Inventions started in garages…. (HP, Apple, and Box (cloud computing)</vt:lpstr>
      <vt:lpstr>EN- &amp; IN-trapreneurship</vt:lpstr>
      <vt:lpstr>Outline of the Business Plan Module: Outline and other Handouts</vt:lpstr>
      <vt:lpstr>Selection Strategy </vt:lpstr>
      <vt:lpstr>Things to Watch Out For (a “need” does not automatically translate into success!)</vt:lpstr>
      <vt:lpstr>Haven’t Decided on a Business Yet? Or haven’t decided on the specific aspect of a business (resources, production, distribution, marketing, etc.</vt:lpstr>
      <vt:lpstr>Evaluate a Specific Business </vt:lpstr>
      <vt:lpstr>More Tips </vt:lpstr>
      <vt:lpstr>Session 1 – Deciding on a Business</vt:lpstr>
      <vt:lpstr>Session 1 - Deciding on a Business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Own Business.org</dc:title>
  <dc:creator>Skye</dc:creator>
  <cp:lastModifiedBy>Queisser, Thomas</cp:lastModifiedBy>
  <cp:revision>55</cp:revision>
  <dcterms:created xsi:type="dcterms:W3CDTF">2005-06-01T04:07:22Z</dcterms:created>
  <dcterms:modified xsi:type="dcterms:W3CDTF">2017-10-12T12:24:57Z</dcterms:modified>
</cp:coreProperties>
</file>