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3" r:id="rId9"/>
    <p:sldId id="264" r:id="rId10"/>
    <p:sldId id="265" r:id="rId11"/>
    <p:sldId id="272" r:id="rId12"/>
    <p:sldId id="266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7C2EB-871B-4066-A324-59A5A1D98EF0}" type="datetimeFigureOut">
              <a:rPr lang="de-DE" smtClean="0"/>
              <a:t>13.04.2018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3172E-14F8-4951-946D-F08C63B0F0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4196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57E6EE03-FC99-4370-8672-47F43ADC4134}" type="datetimeFigureOut">
              <a:rPr lang="de-DE" smtClean="0"/>
              <a:t>13.04.2018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30509B96-BAA4-44E3-9894-87E3B2020C81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484763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EE03-FC99-4370-8672-47F43ADC4134}" type="datetimeFigureOut">
              <a:rPr lang="de-DE" smtClean="0"/>
              <a:t>13.04.2018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9B96-BAA4-44E3-9894-87E3B2020C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3010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EE03-FC99-4370-8672-47F43ADC4134}" type="datetimeFigureOut">
              <a:rPr lang="de-DE" smtClean="0"/>
              <a:t>13.04.2018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9B96-BAA4-44E3-9894-87E3B2020C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6144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EE03-FC99-4370-8672-47F43ADC4134}" type="datetimeFigureOut">
              <a:rPr lang="de-DE" smtClean="0"/>
              <a:t>13.04.2018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9B96-BAA4-44E3-9894-87E3B2020C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1334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EE03-FC99-4370-8672-47F43ADC4134}" type="datetimeFigureOut">
              <a:rPr lang="de-DE" smtClean="0"/>
              <a:t>13.04.2018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9B96-BAA4-44E3-9894-87E3B2020C81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30106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EE03-FC99-4370-8672-47F43ADC4134}" type="datetimeFigureOut">
              <a:rPr lang="de-DE" smtClean="0"/>
              <a:t>13.04.2018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9B96-BAA4-44E3-9894-87E3B2020C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8486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EE03-FC99-4370-8672-47F43ADC4134}" type="datetimeFigureOut">
              <a:rPr lang="de-DE" smtClean="0"/>
              <a:t>13.04.2018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9B96-BAA4-44E3-9894-87E3B2020C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432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EE03-FC99-4370-8672-47F43ADC4134}" type="datetimeFigureOut">
              <a:rPr lang="de-DE" smtClean="0"/>
              <a:t>13.04.2018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9B96-BAA4-44E3-9894-87E3B2020C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298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EE03-FC99-4370-8672-47F43ADC4134}" type="datetimeFigureOut">
              <a:rPr lang="de-DE" smtClean="0"/>
              <a:t>13.04.2018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9B96-BAA4-44E3-9894-87E3B2020C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877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EE03-FC99-4370-8672-47F43ADC4134}" type="datetimeFigureOut">
              <a:rPr lang="de-DE" smtClean="0"/>
              <a:t>13.04.2018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9B96-BAA4-44E3-9894-87E3B2020C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027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EE03-FC99-4370-8672-47F43ADC4134}" type="datetimeFigureOut">
              <a:rPr lang="de-DE" smtClean="0"/>
              <a:t>13.04.2018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9B96-BAA4-44E3-9894-87E3B2020C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7211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57E6EE03-FC99-4370-8672-47F43ADC4134}" type="datetimeFigureOut">
              <a:rPr lang="de-DE" smtClean="0"/>
              <a:t>13.04.2018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0509B96-BAA4-44E3-9894-87E3B2020C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128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chemical.com/product/Alginates/Sodium-Alginate-I.htm" TargetMode="External"/><Relationship Id="rId2" Type="http://schemas.openxmlformats.org/officeDocument/2006/relationships/hyperlink" Target="http://www.jocpr.com/articles/bioplastics-and-their-role-in-achieving-global-sustainability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orldcentric.org/biocompostables/bioplastics" TargetMode="External"/><Relationship Id="rId5" Type="http://schemas.openxmlformats.org/officeDocument/2006/relationships/hyperlink" Target="http://www.european-bioplastics.org/bioplastics/standards/" TargetMode="External"/><Relationship Id="rId4" Type="http://schemas.openxmlformats.org/officeDocument/2006/relationships/hyperlink" Target="http://www.theenergyofchange.com/advantages-bioplastics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GROUP NUMBER </a:t>
            </a:r>
            <a:r>
              <a:rPr lang="de-DE" dirty="0"/>
              <a:t>2</a:t>
            </a:r>
            <a:endParaRPr lang="de-DE" dirty="0" smtClean="0"/>
          </a:p>
          <a:p>
            <a:r>
              <a:rPr lang="en-GB" dirty="0"/>
              <a:t>George </a:t>
            </a:r>
            <a:r>
              <a:rPr lang="en-GB" dirty="0" err="1" smtClean="0"/>
              <a:t>Vasilakis</a:t>
            </a:r>
            <a:r>
              <a:rPr lang="en-GB" dirty="0" smtClean="0"/>
              <a:t>, </a:t>
            </a:r>
            <a:r>
              <a:rPr lang="en-GB" dirty="0"/>
              <a:t>Lena </a:t>
            </a:r>
            <a:r>
              <a:rPr lang="en-GB" dirty="0" err="1" smtClean="0"/>
              <a:t>Schadt</a:t>
            </a:r>
            <a:r>
              <a:rPr lang="en-GB" dirty="0" smtClean="0"/>
              <a:t>, </a:t>
            </a:r>
            <a:r>
              <a:rPr lang="en-GB" dirty="0"/>
              <a:t>Kim </a:t>
            </a:r>
            <a:r>
              <a:rPr lang="en-GB" dirty="0" smtClean="0"/>
              <a:t>Häring, </a:t>
            </a:r>
            <a:r>
              <a:rPr lang="en-GB" dirty="0"/>
              <a:t>Madeleine </a:t>
            </a:r>
            <a:r>
              <a:rPr lang="en-GB" dirty="0" err="1" smtClean="0"/>
              <a:t>Jerzabek</a:t>
            </a:r>
            <a:r>
              <a:rPr lang="en-GB" dirty="0" smtClean="0"/>
              <a:t>,</a:t>
            </a:r>
            <a:r>
              <a:rPr lang="en-GB" dirty="0"/>
              <a:t> </a:t>
            </a:r>
            <a:r>
              <a:rPr lang="en-GB" dirty="0" err="1"/>
              <a:t>Malina</a:t>
            </a:r>
            <a:r>
              <a:rPr lang="en-GB" dirty="0"/>
              <a:t> </a:t>
            </a:r>
            <a:r>
              <a:rPr lang="en-GB" dirty="0" err="1" smtClean="0"/>
              <a:t>Cojocaru</a:t>
            </a:r>
            <a:r>
              <a:rPr lang="en-GB" dirty="0" smtClean="0"/>
              <a:t>, </a:t>
            </a:r>
            <a:r>
              <a:rPr lang="en-GB" dirty="0"/>
              <a:t>Lily </a:t>
            </a:r>
            <a:r>
              <a:rPr lang="en-GB" dirty="0" err="1" smtClean="0"/>
              <a:t>Wicketts</a:t>
            </a:r>
            <a:r>
              <a:rPr lang="en-GB" dirty="0" smtClean="0"/>
              <a:t>, </a:t>
            </a:r>
            <a:r>
              <a:rPr lang="en-GB" dirty="0" err="1"/>
              <a:t>Andreea</a:t>
            </a:r>
            <a:r>
              <a:rPr lang="en-GB" dirty="0"/>
              <a:t> </a:t>
            </a:r>
            <a:r>
              <a:rPr lang="en-GB" dirty="0" err="1"/>
              <a:t>Mitroi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1261872" y="990490"/>
            <a:ext cx="9757800" cy="341632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BIOPLASTICS: </a:t>
            </a:r>
          </a:p>
          <a:p>
            <a:pPr algn="ctr"/>
            <a:r>
              <a:rPr lang="de-DE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THE FUTURE OF </a:t>
            </a:r>
          </a:p>
          <a:p>
            <a:pPr algn="ctr"/>
            <a:r>
              <a:rPr lang="de-DE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FOOD-PACKAGING</a:t>
            </a:r>
            <a:endParaRPr lang="de-DE" sz="7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852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de-DE" sz="2800" b="1" dirty="0" err="1" smtClean="0">
                <a:latin typeface="Agency FB" panose="020B0503020202020204" pitchFamily="34" charset="0"/>
              </a:rPr>
              <a:t>Some</a:t>
            </a:r>
            <a:r>
              <a:rPr lang="de-DE" sz="2800" b="1" dirty="0" smtClean="0">
                <a:latin typeface="Agency FB" panose="020B0503020202020204" pitchFamily="34" charset="0"/>
              </a:rPr>
              <a:t> </a:t>
            </a:r>
            <a:r>
              <a:rPr lang="de-DE" sz="2800" b="1" dirty="0" err="1" smtClean="0">
                <a:latin typeface="Agency FB" panose="020B0503020202020204" pitchFamily="34" charset="0"/>
              </a:rPr>
              <a:t>of</a:t>
            </a:r>
            <a:r>
              <a:rPr lang="de-DE" sz="2800" b="1" dirty="0" smtClean="0">
                <a:latin typeface="Agency FB" panose="020B0503020202020204" pitchFamily="34" charset="0"/>
              </a:rPr>
              <a:t> </a:t>
            </a:r>
            <a:r>
              <a:rPr lang="de-DE" sz="2800" b="1" dirty="0" err="1" smtClean="0">
                <a:latin typeface="Agency FB" panose="020B0503020202020204" pitchFamily="34" charset="0"/>
              </a:rPr>
              <a:t>them</a:t>
            </a:r>
            <a:r>
              <a:rPr lang="de-DE" sz="2800" b="1" dirty="0" smtClean="0">
                <a:latin typeface="Agency FB" panose="020B0503020202020204" pitchFamily="34" charset="0"/>
              </a:rPr>
              <a:t> </a:t>
            </a:r>
            <a:r>
              <a:rPr lang="de-DE" sz="2800" b="1" dirty="0" err="1" smtClean="0">
                <a:latin typeface="Agency FB" panose="020B0503020202020204" pitchFamily="34" charset="0"/>
              </a:rPr>
              <a:t>are</a:t>
            </a:r>
            <a:r>
              <a:rPr lang="de-DE" sz="2800" b="1" dirty="0" smtClean="0">
                <a:latin typeface="Agency FB" panose="020B0503020202020204" pitchFamily="34" charset="0"/>
              </a:rPr>
              <a:t> waterproof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sz="2800" b="1" dirty="0" err="1" smtClean="0">
                <a:latin typeface="Agency FB" panose="020B0503020202020204" pitchFamily="34" charset="0"/>
              </a:rPr>
              <a:t>Packaging</a:t>
            </a:r>
            <a:r>
              <a:rPr lang="de-DE" sz="2800" b="1" dirty="0" smtClean="0">
                <a:latin typeface="Agency FB" panose="020B0503020202020204" pitchFamily="34" charset="0"/>
              </a:rPr>
              <a:t> </a:t>
            </a:r>
            <a:r>
              <a:rPr lang="de-DE" sz="2800" b="1" dirty="0" err="1" smtClean="0">
                <a:latin typeface="Agency FB" panose="020B0503020202020204" pitchFamily="34" charset="0"/>
              </a:rPr>
              <a:t>for</a:t>
            </a:r>
            <a:r>
              <a:rPr lang="de-DE" sz="2800" b="1" dirty="0" smtClean="0">
                <a:latin typeface="Agency FB" panose="020B0503020202020204" pitchFamily="34" charset="0"/>
              </a:rPr>
              <a:t> </a:t>
            </a:r>
            <a:r>
              <a:rPr lang="de-DE" sz="2800" b="1" dirty="0" err="1" smtClean="0">
                <a:latin typeface="Agency FB" panose="020B0503020202020204" pitchFamily="34" charset="0"/>
              </a:rPr>
              <a:t>gravy</a:t>
            </a:r>
            <a:r>
              <a:rPr lang="de-DE" sz="2800" b="1" dirty="0" smtClean="0">
                <a:latin typeface="Agency FB" panose="020B0503020202020204" pitchFamily="34" charset="0"/>
              </a:rPr>
              <a:t> </a:t>
            </a:r>
            <a:r>
              <a:rPr lang="de-DE" sz="2800" b="1" dirty="0" err="1" smtClean="0">
                <a:latin typeface="Agency FB" panose="020B0503020202020204" pitchFamily="34" charset="0"/>
              </a:rPr>
              <a:t>powder</a:t>
            </a:r>
            <a:r>
              <a:rPr lang="de-DE" sz="2800" b="1" dirty="0" smtClean="0">
                <a:latin typeface="Agency FB" panose="020B0503020202020204" pitchFamily="34" charset="0"/>
              </a:rPr>
              <a:t> </a:t>
            </a:r>
            <a:r>
              <a:rPr lang="de-DE" sz="2800" b="1" dirty="0" err="1" smtClean="0">
                <a:latin typeface="Agency FB" panose="020B0503020202020204" pitchFamily="34" charset="0"/>
              </a:rPr>
              <a:t>disolves</a:t>
            </a:r>
            <a:r>
              <a:rPr lang="de-DE" sz="2800" b="1" dirty="0" smtClean="0">
                <a:latin typeface="Agency FB" panose="020B0503020202020204" pitchFamily="34" charset="0"/>
              </a:rPr>
              <a:t> in </a:t>
            </a:r>
            <a:r>
              <a:rPr lang="de-DE" sz="2800" b="1" dirty="0" err="1" smtClean="0">
                <a:latin typeface="Agency FB" panose="020B0503020202020204" pitchFamily="34" charset="0"/>
              </a:rPr>
              <a:t>water</a:t>
            </a:r>
            <a:r>
              <a:rPr lang="de-DE" sz="2800" b="1" dirty="0" smtClean="0">
                <a:latin typeface="Agency FB" panose="020B0503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sz="2800" b="1" dirty="0" smtClean="0">
                <a:latin typeface="Agency FB" panose="020B0503020202020204" pitchFamily="34" charset="0"/>
              </a:rPr>
              <a:t>Easy </a:t>
            </a:r>
            <a:r>
              <a:rPr lang="de-DE" sz="2800" b="1" dirty="0" err="1" smtClean="0">
                <a:latin typeface="Agency FB" panose="020B0503020202020204" pitchFamily="34" charset="0"/>
              </a:rPr>
              <a:t>to</a:t>
            </a:r>
            <a:r>
              <a:rPr lang="de-DE" sz="2800" b="1" dirty="0" smtClean="0">
                <a:latin typeface="Agency FB" panose="020B0503020202020204" pitchFamily="34" charset="0"/>
              </a:rPr>
              <a:t> </a:t>
            </a:r>
            <a:r>
              <a:rPr lang="de-DE" sz="2800" b="1" dirty="0" err="1" smtClean="0">
                <a:latin typeface="Agency FB" panose="020B0503020202020204" pitchFamily="34" charset="0"/>
              </a:rPr>
              <a:t>color</a:t>
            </a:r>
            <a:r>
              <a:rPr lang="de-DE" sz="2800" b="1" dirty="0" smtClean="0">
                <a:latin typeface="Agency FB" panose="020B0503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sz="2800" b="1" dirty="0" smtClean="0">
                <a:latin typeface="Agency FB" panose="020B0503020202020204" pitchFamily="34" charset="0"/>
              </a:rPr>
              <a:t>Transparent </a:t>
            </a:r>
            <a:r>
              <a:rPr lang="de-DE" sz="2800" b="1" dirty="0" err="1" smtClean="0">
                <a:latin typeface="Agency FB" panose="020B0503020202020204" pitchFamily="34" charset="0"/>
              </a:rPr>
              <a:t>plastic</a:t>
            </a:r>
            <a:endParaRPr lang="de-DE" sz="2800" b="1" dirty="0" smtClean="0">
              <a:latin typeface="Agency FB" panose="020B05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de-DE" sz="2800" b="1" dirty="0" smtClean="0">
                <a:latin typeface="Agency FB" panose="020B0503020202020204" pitchFamily="34" charset="0"/>
              </a:rPr>
              <a:t>Solid </a:t>
            </a:r>
            <a:r>
              <a:rPr lang="de-DE" sz="2800" b="1" dirty="0" err="1" smtClean="0">
                <a:latin typeface="Agency FB" panose="020B0503020202020204" pitchFamily="34" charset="0"/>
              </a:rPr>
              <a:t>and</a:t>
            </a:r>
            <a:r>
              <a:rPr lang="de-DE" sz="2800" b="1" dirty="0" smtClean="0">
                <a:latin typeface="Agency FB" panose="020B0503020202020204" pitchFamily="34" charset="0"/>
              </a:rPr>
              <a:t> strong  </a:t>
            </a:r>
            <a:endParaRPr lang="de-DE" sz="2800" b="1" dirty="0">
              <a:latin typeface="Agency FB" panose="020B05030202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465702" y="224135"/>
            <a:ext cx="693651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The </a:t>
            </a:r>
            <a:r>
              <a:rPr lang="de-DE" sz="5400" b="1" cap="none" spc="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advantages</a:t>
            </a:r>
            <a:r>
              <a:rPr lang="de-DE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de-DE" sz="5400" b="1" cap="none" spc="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of</a:t>
            </a:r>
            <a:r>
              <a:rPr lang="de-DE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de-DE" sz="5400" b="1" cap="none" spc="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our</a:t>
            </a:r>
            <a:r>
              <a:rPr lang="de-DE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de-DE" sz="5400" b="1" cap="none" spc="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products</a:t>
            </a:r>
            <a:endParaRPr lang="de-DE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782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 </a:t>
            </a:r>
            <a:endParaRPr lang="de-DE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2800" b="1" dirty="0">
                <a:latin typeface="Agency FB" panose="020B0503020202020204" pitchFamily="34" charset="0"/>
              </a:rPr>
              <a:t>We  almost doubled up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the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ingredients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from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most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of</a:t>
            </a:r>
            <a:r>
              <a:rPr lang="de-DE" sz="2800" b="1" dirty="0">
                <a:latin typeface="Agency FB" panose="020B0503020202020204" pitchFamily="34" charset="0"/>
              </a:rPr>
              <a:t>  </a:t>
            </a:r>
            <a:r>
              <a:rPr lang="de-DE" sz="2800" b="1" dirty="0" err="1">
                <a:latin typeface="Agency FB" panose="020B0503020202020204" pitchFamily="34" charset="0"/>
              </a:rPr>
              <a:t>the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reciepes</a:t>
            </a:r>
            <a:r>
              <a:rPr lang="de-DE" sz="2800" b="1" dirty="0">
                <a:latin typeface="Agency FB" panose="020B0503020202020204" pitchFamily="34" charset="0"/>
              </a:rPr>
              <a:t>, </a:t>
            </a:r>
            <a:r>
              <a:rPr lang="de-DE" sz="2800" b="1" dirty="0" err="1">
                <a:latin typeface="Agency FB" panose="020B0503020202020204" pitchFamily="34" charset="0"/>
              </a:rPr>
              <a:t>if</a:t>
            </a:r>
            <a:r>
              <a:rPr lang="de-DE" sz="2800" b="1" dirty="0">
                <a:latin typeface="Agency FB" panose="020B0503020202020204" pitchFamily="34" charset="0"/>
              </a:rPr>
              <a:t> not all </a:t>
            </a:r>
            <a:r>
              <a:rPr lang="de-DE" sz="2800" b="1" dirty="0" err="1">
                <a:latin typeface="Agency FB" panose="020B0503020202020204" pitchFamily="34" charset="0"/>
              </a:rPr>
              <a:t>of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them</a:t>
            </a:r>
            <a:r>
              <a:rPr lang="de-DE" sz="2800" b="1" dirty="0">
                <a:latin typeface="Agency FB" panose="020B0503020202020204" pitchFamily="34" charset="0"/>
              </a:rPr>
              <a:t>. </a:t>
            </a:r>
            <a:r>
              <a:rPr lang="de-DE" sz="2800" b="1" dirty="0" err="1">
                <a:latin typeface="Agency FB" panose="020B0503020202020204" pitchFamily="34" charset="0"/>
              </a:rPr>
              <a:t>Therefore</a:t>
            </a:r>
            <a:r>
              <a:rPr lang="de-DE" sz="2800" b="1" dirty="0">
                <a:latin typeface="Agency FB" panose="020B0503020202020204" pitchFamily="34" charset="0"/>
              </a:rPr>
              <a:t>, </a:t>
            </a:r>
            <a:r>
              <a:rPr lang="de-DE" sz="2800" b="1" dirty="0" err="1">
                <a:latin typeface="Agency FB" panose="020B0503020202020204" pitchFamily="34" charset="0"/>
              </a:rPr>
              <a:t>we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have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done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the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measurements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by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eye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because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only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this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way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we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could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get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the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results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we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were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initially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aiming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for</a:t>
            </a:r>
            <a:r>
              <a:rPr lang="de-DE" sz="2800" b="1" dirty="0">
                <a:latin typeface="Agency FB" panose="020B0503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sz="2800" b="1" dirty="0" err="1">
                <a:latin typeface="Agency FB" panose="020B0503020202020204" pitchFamily="34" charset="0"/>
              </a:rPr>
              <a:t>Because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of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the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chemical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compounds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mixed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together</a:t>
            </a:r>
            <a:r>
              <a:rPr lang="de-DE" sz="2800" b="1" dirty="0">
                <a:latin typeface="Agency FB" panose="020B0503020202020204" pitchFamily="34" charset="0"/>
              </a:rPr>
              <a:t>, </a:t>
            </a:r>
            <a:r>
              <a:rPr lang="de-DE" sz="2800" b="1" dirty="0" err="1">
                <a:latin typeface="Agency FB" panose="020B0503020202020204" pitchFamily="34" charset="0"/>
              </a:rPr>
              <a:t>we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suspect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that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there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are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physical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bounds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formed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between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the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molecules</a:t>
            </a:r>
            <a:r>
              <a:rPr lang="de-DE" sz="2800" b="1" dirty="0">
                <a:latin typeface="Agency FB" panose="020B0503020202020204" pitchFamily="34" charset="0"/>
              </a:rPr>
              <a:t>, </a:t>
            </a:r>
            <a:r>
              <a:rPr lang="de-DE" sz="2800" b="1" dirty="0" err="1">
                <a:latin typeface="Agency FB" panose="020B0503020202020204" pitchFamily="34" charset="0"/>
              </a:rPr>
              <a:t>rather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than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chemical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bounds</a:t>
            </a:r>
            <a:r>
              <a:rPr lang="de-DE" sz="2800" b="1" dirty="0">
                <a:latin typeface="Agency FB" panose="020B0503020202020204" pitchFamily="34" charset="0"/>
              </a:rPr>
              <a:t>, like </a:t>
            </a:r>
            <a:r>
              <a:rPr lang="de-DE" sz="2800" b="1" dirty="0" err="1">
                <a:latin typeface="Agency FB" panose="020B0503020202020204" pitchFamily="34" charset="0"/>
              </a:rPr>
              <a:t>ionic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bounds</a:t>
            </a:r>
            <a:r>
              <a:rPr lang="de-DE" sz="2800" b="1" dirty="0">
                <a:latin typeface="Agency FB" panose="020B0503020202020204" pitchFamily="34" charset="0"/>
              </a:rPr>
              <a:t>. </a:t>
            </a:r>
            <a:r>
              <a:rPr lang="de-DE" sz="2800" b="1" dirty="0" err="1">
                <a:latin typeface="Agency FB" panose="020B0503020202020204" pitchFamily="34" charset="0"/>
              </a:rPr>
              <a:t>If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it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were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to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be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ingredients</a:t>
            </a:r>
            <a:r>
              <a:rPr lang="de-DE" sz="2800" b="1" dirty="0">
                <a:latin typeface="Agency FB" panose="020B0503020202020204" pitchFamily="34" charset="0"/>
              </a:rPr>
              <a:t> such </a:t>
            </a:r>
            <a:r>
              <a:rPr lang="de-DE" sz="2800" b="1" dirty="0" err="1">
                <a:latin typeface="Agency FB" panose="020B0503020202020204" pitchFamily="34" charset="0"/>
              </a:rPr>
              <a:t>as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alcohols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and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salts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it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may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have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been</a:t>
            </a:r>
            <a:r>
              <a:rPr lang="de-DE" sz="2800" b="1" dirty="0">
                <a:latin typeface="Agency FB" panose="020B0503020202020204" pitchFamily="34" charset="0"/>
              </a:rPr>
              <a:t> different, but in such </a:t>
            </a:r>
            <a:r>
              <a:rPr lang="de-DE" sz="2800" b="1" dirty="0" err="1">
                <a:latin typeface="Agency FB" panose="020B0503020202020204" pitchFamily="34" charset="0"/>
              </a:rPr>
              <a:t>cases</a:t>
            </a:r>
            <a:r>
              <a:rPr lang="de-DE" sz="2800" b="1" dirty="0">
                <a:latin typeface="Agency FB" panose="020B0503020202020204" pitchFamily="34" charset="0"/>
              </a:rPr>
              <a:t>, </a:t>
            </a:r>
            <a:r>
              <a:rPr lang="de-DE" sz="2800" b="1" dirty="0" err="1">
                <a:latin typeface="Agency FB" panose="020B0503020202020204" pitchFamily="34" charset="0"/>
              </a:rPr>
              <a:t>it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is</a:t>
            </a:r>
            <a:r>
              <a:rPr lang="de-DE" sz="2800" b="1" dirty="0">
                <a:latin typeface="Agency FB" panose="020B0503020202020204" pitchFamily="34" charset="0"/>
              </a:rPr>
              <a:t> not </a:t>
            </a:r>
            <a:r>
              <a:rPr lang="de-DE" sz="2800" b="1" dirty="0" err="1">
                <a:latin typeface="Agency FB" panose="020B0503020202020204" pitchFamily="34" charset="0"/>
              </a:rPr>
              <a:t>known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what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is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actually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happening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with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the</a:t>
            </a:r>
            <a:r>
              <a:rPr lang="de-DE" sz="2800" b="1" dirty="0">
                <a:latin typeface="Agency FB" panose="020B0503020202020204" pitchFamily="34" charset="0"/>
              </a:rPr>
              <a:t> </a:t>
            </a:r>
            <a:r>
              <a:rPr lang="de-DE" sz="2800" b="1" dirty="0" err="1">
                <a:latin typeface="Agency FB" panose="020B0503020202020204" pitchFamily="34" charset="0"/>
              </a:rPr>
              <a:t>molecules</a:t>
            </a:r>
            <a:r>
              <a:rPr lang="de-DE" sz="2800" b="1" dirty="0">
                <a:latin typeface="Agency FB" panose="020B0503020202020204" pitchFamily="34" charset="0"/>
              </a:rPr>
              <a:t>.</a:t>
            </a:r>
          </a:p>
          <a:p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2025929" y="659757"/>
            <a:ext cx="783130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Chemical </a:t>
            </a:r>
            <a:r>
              <a:rPr lang="de-DE" sz="54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compounds</a:t>
            </a:r>
            <a:endParaRPr lang="de-DE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85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564539" y="780799"/>
            <a:ext cx="1073883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8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Chemical </a:t>
            </a:r>
            <a:r>
              <a:rPr lang="de-DE" sz="8000" b="1" cap="none" spc="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equations</a:t>
            </a:r>
            <a:endParaRPr lang="de-DE" sz="8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172" name="Grafik 17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129" y="2849999"/>
            <a:ext cx="12670059" cy="3330479"/>
          </a:xfrm>
          <a:prstGeom prst="rect">
            <a:avLst/>
          </a:prstGeom>
        </p:spPr>
      </p:pic>
      <p:sp>
        <p:nvSpPr>
          <p:cNvPr id="173" name="Runde Klammer links/rechts 172"/>
          <p:cNvSpPr/>
          <p:nvPr/>
        </p:nvSpPr>
        <p:spPr>
          <a:xfrm>
            <a:off x="7315200" y="2690949"/>
            <a:ext cx="3727269" cy="2943497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572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http://</a:t>
            </a:r>
            <a:r>
              <a:rPr lang="de-DE" dirty="0" smtClean="0">
                <a:hlinkClick r:id="rId2"/>
              </a:rPr>
              <a:t>www.jocpr.com/articles/bioplastics-and-their-role-in-achieving-global-sustainability.pdf</a:t>
            </a:r>
            <a:endParaRPr lang="de-DE" dirty="0" smtClean="0"/>
          </a:p>
          <a:p>
            <a:r>
              <a:rPr lang="de-DE" dirty="0">
                <a:hlinkClick r:id="rId3"/>
              </a:rPr>
              <a:t>http://</a:t>
            </a:r>
            <a:r>
              <a:rPr lang="de-DE" dirty="0" smtClean="0">
                <a:hlinkClick r:id="rId3"/>
              </a:rPr>
              <a:t>www.irochemical.com/product/Alginates/Sodium-Alginate-I.htm</a:t>
            </a:r>
            <a:endParaRPr lang="de-DE" dirty="0" smtClean="0"/>
          </a:p>
          <a:p>
            <a:r>
              <a:rPr lang="de-DE" dirty="0">
                <a:hlinkClick r:id="rId4"/>
              </a:rPr>
              <a:t>http://</a:t>
            </a:r>
            <a:r>
              <a:rPr lang="de-DE" dirty="0" smtClean="0">
                <a:hlinkClick r:id="rId4"/>
              </a:rPr>
              <a:t>www.theenergyofchange.com/advantages-bioplastics</a:t>
            </a:r>
            <a:endParaRPr lang="de-DE" dirty="0" smtClean="0"/>
          </a:p>
          <a:p>
            <a:r>
              <a:rPr lang="de-DE" dirty="0">
                <a:hlinkClick r:id="rId5"/>
              </a:rPr>
              <a:t>http://www.european-bioplastics.org/bioplastics/standards</a:t>
            </a:r>
            <a:r>
              <a:rPr lang="de-DE" dirty="0" smtClean="0">
                <a:hlinkClick r:id="rId5"/>
              </a:rPr>
              <a:t>/</a:t>
            </a:r>
            <a:endParaRPr lang="de-DE" dirty="0" smtClean="0"/>
          </a:p>
          <a:p>
            <a:r>
              <a:rPr lang="de-DE" dirty="0">
                <a:hlinkClick r:id="rId6"/>
              </a:rPr>
              <a:t>http://</a:t>
            </a:r>
            <a:r>
              <a:rPr lang="de-DE" dirty="0" smtClean="0">
                <a:hlinkClick r:id="rId6"/>
              </a:rPr>
              <a:t>worldcentric.org/biocompostables/bioplastics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602298" y="478778"/>
            <a:ext cx="482536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8800" b="1" cap="none" spc="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Sources</a:t>
            </a:r>
            <a:endParaRPr lang="de-DE" sz="88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952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560225" y="1238493"/>
            <a:ext cx="8640929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8800" b="1" cap="none" spc="0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Tha</a:t>
            </a:r>
            <a:r>
              <a:rPr lang="de-DE" sz="8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nk</a:t>
            </a:r>
            <a:r>
              <a:rPr lang="de-DE" sz="8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de-DE" sz="8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you</a:t>
            </a:r>
            <a:endParaRPr lang="de-DE" sz="8800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de-DE" sz="88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f</a:t>
            </a:r>
            <a:r>
              <a:rPr lang="de-DE" sz="8800" b="1" cap="none" spc="0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or</a:t>
            </a:r>
            <a:endParaRPr lang="de-DE" sz="8800" b="1" cap="none" spc="0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de-DE" sz="88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t</a:t>
            </a:r>
            <a:r>
              <a:rPr lang="de-DE" sz="8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he</a:t>
            </a:r>
            <a:r>
              <a:rPr lang="de-DE" sz="8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de-DE" sz="8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attention</a:t>
            </a:r>
            <a:r>
              <a:rPr lang="de-DE" sz="8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!</a:t>
            </a:r>
            <a:endParaRPr lang="de-DE" sz="88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765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de-DE" sz="8800" b="1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STRUCTURE</a:t>
            </a:r>
            <a:r>
              <a:rPr lang="de-DE" sz="8800" dirty="0" smtClean="0"/>
              <a:t> </a:t>
            </a:r>
            <a:endParaRPr lang="de-DE" sz="8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b="1" dirty="0" err="1" smtClean="0">
                <a:latin typeface="Agency FB" panose="020B0503020202020204" pitchFamily="34" charset="0"/>
              </a:rPr>
              <a:t>Introducing</a:t>
            </a:r>
            <a:r>
              <a:rPr lang="de-DE" b="1" dirty="0" smtClean="0">
                <a:latin typeface="Agency FB" panose="020B0503020202020204" pitchFamily="34" charset="0"/>
              </a:rPr>
              <a:t> </a:t>
            </a:r>
            <a:r>
              <a:rPr lang="de-DE" b="1" dirty="0" err="1" smtClean="0">
                <a:latin typeface="Agency FB" panose="020B0503020202020204" pitchFamily="34" charset="0"/>
              </a:rPr>
              <a:t>ourselves</a:t>
            </a:r>
            <a:r>
              <a:rPr lang="de-DE" b="1" dirty="0" smtClean="0">
                <a:latin typeface="Agency FB" panose="020B0503020202020204" pitchFamily="34" charset="0"/>
              </a:rPr>
              <a:t> </a:t>
            </a:r>
          </a:p>
          <a:p>
            <a:r>
              <a:rPr lang="de-DE" b="1" dirty="0" smtClean="0">
                <a:latin typeface="Agency FB" panose="020B0503020202020204" pitchFamily="34" charset="0"/>
              </a:rPr>
              <a:t>General </a:t>
            </a:r>
            <a:r>
              <a:rPr lang="de-DE" b="1" dirty="0" err="1" smtClean="0">
                <a:latin typeface="Agency FB" panose="020B0503020202020204" pitchFamily="34" charset="0"/>
              </a:rPr>
              <a:t>information</a:t>
            </a:r>
            <a:r>
              <a:rPr lang="de-DE" b="1" dirty="0" smtClean="0">
                <a:latin typeface="Agency FB" panose="020B0503020202020204" pitchFamily="34" charset="0"/>
              </a:rPr>
              <a:t> </a:t>
            </a:r>
            <a:r>
              <a:rPr lang="de-DE" b="1" dirty="0" err="1" smtClean="0">
                <a:latin typeface="Agency FB" panose="020B0503020202020204" pitchFamily="34" charset="0"/>
              </a:rPr>
              <a:t>about</a:t>
            </a:r>
            <a:r>
              <a:rPr lang="de-DE" b="1" dirty="0" smtClean="0">
                <a:latin typeface="Agency FB" panose="020B0503020202020204" pitchFamily="34" charset="0"/>
              </a:rPr>
              <a:t> </a:t>
            </a:r>
            <a:r>
              <a:rPr lang="de-DE" b="1" dirty="0" err="1" smtClean="0">
                <a:latin typeface="Agency FB" panose="020B0503020202020204" pitchFamily="34" charset="0"/>
              </a:rPr>
              <a:t>bioplastic</a:t>
            </a:r>
            <a:endParaRPr lang="de-DE" b="1" dirty="0">
              <a:latin typeface="Agency FB" panose="020B0503020202020204" pitchFamily="34" charset="0"/>
            </a:endParaRPr>
          </a:p>
          <a:p>
            <a:r>
              <a:rPr lang="de-DE" b="1" dirty="0" err="1" smtClean="0">
                <a:latin typeface="Agency FB" panose="020B0503020202020204" pitchFamily="34" charset="0"/>
              </a:rPr>
              <a:t>Benefits</a:t>
            </a:r>
            <a:r>
              <a:rPr lang="de-DE" b="1" dirty="0" smtClean="0">
                <a:latin typeface="Agency FB" panose="020B0503020202020204" pitchFamily="34" charset="0"/>
              </a:rPr>
              <a:t>  </a:t>
            </a:r>
          </a:p>
          <a:p>
            <a:r>
              <a:rPr lang="de-DE" b="1" dirty="0" err="1" smtClean="0">
                <a:latin typeface="Agency FB" panose="020B0503020202020204" pitchFamily="34" charset="0"/>
              </a:rPr>
              <a:t>Process</a:t>
            </a:r>
            <a:r>
              <a:rPr lang="de-DE" b="1" dirty="0" smtClean="0">
                <a:latin typeface="Agency FB" panose="020B0503020202020204" pitchFamily="34" charset="0"/>
              </a:rPr>
              <a:t> </a:t>
            </a:r>
            <a:br>
              <a:rPr lang="de-DE" b="1" dirty="0" smtClean="0">
                <a:latin typeface="Agency FB" panose="020B0503020202020204" pitchFamily="34" charset="0"/>
              </a:rPr>
            </a:br>
            <a:r>
              <a:rPr lang="de-DE" b="1" dirty="0" smtClean="0">
                <a:latin typeface="Agency FB" panose="020B0503020202020204" pitchFamily="34" charset="0"/>
                <a:sym typeface="Wingdings" panose="05000000000000000000" pitchFamily="2" charset="2"/>
              </a:rPr>
              <a:t> </a:t>
            </a:r>
            <a:r>
              <a:rPr lang="de-DE" b="1" dirty="0" err="1" smtClean="0">
                <a:latin typeface="Agency FB" panose="020B0503020202020204" pitchFamily="34" charset="0"/>
                <a:sym typeface="Wingdings" panose="05000000000000000000" pitchFamily="2" charset="2"/>
              </a:rPr>
              <a:t>recipes</a:t>
            </a:r>
            <a:r>
              <a:rPr lang="de-DE" b="1" dirty="0" smtClean="0">
                <a:latin typeface="Agency FB" panose="020B0503020202020204" pitchFamily="34" charset="0"/>
                <a:sym typeface="Wingdings" panose="05000000000000000000" pitchFamily="2" charset="2"/>
              </a:rPr>
              <a:t> </a:t>
            </a:r>
            <a:br>
              <a:rPr lang="de-DE" b="1" dirty="0" smtClean="0">
                <a:latin typeface="Agency FB" panose="020B0503020202020204" pitchFamily="34" charset="0"/>
                <a:sym typeface="Wingdings" panose="05000000000000000000" pitchFamily="2" charset="2"/>
              </a:rPr>
            </a:br>
            <a:r>
              <a:rPr lang="de-DE" b="1" dirty="0" smtClean="0">
                <a:latin typeface="Agency FB" panose="020B0503020202020204" pitchFamily="34" charset="0"/>
                <a:sym typeface="Wingdings" panose="05000000000000000000" pitchFamily="2" charset="2"/>
              </a:rPr>
              <a:t> </a:t>
            </a:r>
            <a:r>
              <a:rPr lang="de-DE" b="1" dirty="0" err="1" smtClean="0">
                <a:latin typeface="Agency FB" panose="020B0503020202020204" pitchFamily="34" charset="0"/>
                <a:sym typeface="Wingdings" panose="05000000000000000000" pitchFamily="2" charset="2"/>
              </a:rPr>
              <a:t>preperation</a:t>
            </a:r>
            <a:r>
              <a:rPr lang="de-DE" b="1" dirty="0" smtClean="0">
                <a:latin typeface="Agency FB" panose="020B0503020202020204" pitchFamily="34" charset="0"/>
                <a:sym typeface="Wingdings" panose="05000000000000000000" pitchFamily="2" charset="2"/>
              </a:rPr>
              <a:t> (</a:t>
            </a:r>
            <a:r>
              <a:rPr lang="de-DE" b="1" dirty="0" err="1" smtClean="0">
                <a:latin typeface="Agency FB" panose="020B0503020202020204" pitchFamily="34" charset="0"/>
                <a:sym typeface="Wingdings" panose="05000000000000000000" pitchFamily="2" charset="2"/>
              </a:rPr>
              <a:t>video</a:t>
            </a:r>
            <a:r>
              <a:rPr lang="de-DE" b="1" dirty="0" smtClean="0">
                <a:latin typeface="Agency FB" panose="020B0503020202020204" pitchFamily="34" charset="0"/>
                <a:sym typeface="Wingdings" panose="05000000000000000000" pitchFamily="2" charset="2"/>
              </a:rPr>
              <a:t>/ </a:t>
            </a:r>
            <a:r>
              <a:rPr lang="de-DE" b="1" dirty="0" err="1" smtClean="0">
                <a:latin typeface="Agency FB" panose="020B0503020202020204" pitchFamily="34" charset="0"/>
                <a:sym typeface="Wingdings" panose="05000000000000000000" pitchFamily="2" charset="2"/>
              </a:rPr>
              <a:t>some</a:t>
            </a:r>
            <a:r>
              <a:rPr lang="de-DE" b="1" dirty="0" smtClean="0">
                <a:latin typeface="Agency FB" panose="020B0503020202020204" pitchFamily="34" charset="0"/>
                <a:sym typeface="Wingdings" panose="05000000000000000000" pitchFamily="2" charset="2"/>
              </a:rPr>
              <a:t> </a:t>
            </a:r>
            <a:r>
              <a:rPr lang="de-DE" b="1" dirty="0" err="1" smtClean="0">
                <a:latin typeface="Agency FB" panose="020B0503020202020204" pitchFamily="34" charset="0"/>
                <a:sym typeface="Wingdings" panose="05000000000000000000" pitchFamily="2" charset="2"/>
              </a:rPr>
              <a:t>pictures</a:t>
            </a:r>
            <a:r>
              <a:rPr lang="de-DE" b="1" dirty="0" smtClean="0">
                <a:latin typeface="Agency FB" panose="020B0503020202020204" pitchFamily="34" charset="0"/>
                <a:sym typeface="Wingdings" panose="05000000000000000000" pitchFamily="2" charset="2"/>
              </a:rPr>
              <a:t>) </a:t>
            </a:r>
          </a:p>
          <a:p>
            <a:r>
              <a:rPr lang="de-DE" b="1" dirty="0" err="1" smtClean="0">
                <a:latin typeface="Agency FB" panose="020B0503020202020204" pitchFamily="34" charset="0"/>
                <a:sym typeface="Wingdings" panose="05000000000000000000" pitchFamily="2" charset="2"/>
              </a:rPr>
              <a:t>Results</a:t>
            </a:r>
            <a:r>
              <a:rPr lang="de-DE" b="1" dirty="0" smtClean="0">
                <a:latin typeface="Agency FB" panose="020B0503020202020204" pitchFamily="34" charset="0"/>
                <a:sym typeface="Wingdings" panose="05000000000000000000" pitchFamily="2" charset="2"/>
              </a:rPr>
              <a:t> </a:t>
            </a:r>
            <a:br>
              <a:rPr lang="de-DE" b="1" dirty="0" smtClean="0">
                <a:latin typeface="Agency FB" panose="020B0503020202020204" pitchFamily="34" charset="0"/>
                <a:sym typeface="Wingdings" panose="05000000000000000000" pitchFamily="2" charset="2"/>
              </a:rPr>
            </a:br>
            <a:r>
              <a:rPr lang="de-DE" b="1" dirty="0" smtClean="0">
                <a:latin typeface="Agency FB" panose="020B0503020202020204" pitchFamily="34" charset="0"/>
                <a:sym typeface="Wingdings" panose="05000000000000000000" pitchFamily="2" charset="2"/>
              </a:rPr>
              <a:t> </a:t>
            </a:r>
            <a:r>
              <a:rPr lang="de-DE" b="1" dirty="0" err="1" smtClean="0">
                <a:latin typeface="Agency FB" panose="020B0503020202020204" pitchFamily="34" charset="0"/>
                <a:sym typeface="Wingdings" panose="05000000000000000000" pitchFamily="2" charset="2"/>
              </a:rPr>
              <a:t>pros</a:t>
            </a:r>
            <a:r>
              <a:rPr lang="de-DE" b="1" dirty="0" smtClean="0">
                <a:latin typeface="Agency FB" panose="020B0503020202020204" pitchFamily="34" charset="0"/>
                <a:sym typeface="Wingdings" panose="05000000000000000000" pitchFamily="2" charset="2"/>
              </a:rPr>
              <a:t> </a:t>
            </a:r>
            <a:r>
              <a:rPr lang="de-DE" b="1" dirty="0" err="1" smtClean="0">
                <a:latin typeface="Agency FB" panose="020B0503020202020204" pitchFamily="34" charset="0"/>
                <a:sym typeface="Wingdings" panose="05000000000000000000" pitchFamily="2" charset="2"/>
              </a:rPr>
              <a:t>and</a:t>
            </a:r>
            <a:r>
              <a:rPr lang="de-DE" b="1" dirty="0" smtClean="0">
                <a:latin typeface="Agency FB" panose="020B0503020202020204" pitchFamily="34" charset="0"/>
                <a:sym typeface="Wingdings" panose="05000000000000000000" pitchFamily="2" charset="2"/>
              </a:rPr>
              <a:t> </a:t>
            </a:r>
            <a:r>
              <a:rPr lang="de-DE" b="1" dirty="0" err="1" smtClean="0">
                <a:latin typeface="Agency FB" panose="020B0503020202020204" pitchFamily="34" charset="0"/>
                <a:sym typeface="Wingdings" panose="05000000000000000000" pitchFamily="2" charset="2"/>
              </a:rPr>
              <a:t>cons</a:t>
            </a:r>
            <a:r>
              <a:rPr lang="de-DE" b="1" dirty="0" smtClean="0">
                <a:latin typeface="Agency FB" panose="020B0503020202020204" pitchFamily="34" charset="0"/>
                <a:sym typeface="Wingdings" panose="05000000000000000000" pitchFamily="2" charset="2"/>
              </a:rPr>
              <a:t> </a:t>
            </a:r>
          </a:p>
          <a:p>
            <a:r>
              <a:rPr lang="de-DE" b="1" dirty="0" smtClean="0">
                <a:latin typeface="Agency FB" panose="020B0503020202020204" pitchFamily="34" charset="0"/>
                <a:sym typeface="Wingdings" panose="05000000000000000000" pitchFamily="2" charset="2"/>
              </a:rPr>
              <a:t>Products </a:t>
            </a:r>
          </a:p>
          <a:p>
            <a:r>
              <a:rPr lang="de-DE" b="1" dirty="0" smtClean="0">
                <a:latin typeface="Agency FB" panose="020B0503020202020204" pitchFamily="34" charset="0"/>
                <a:sym typeface="Wingdings" panose="05000000000000000000" pitchFamily="2" charset="2"/>
              </a:rPr>
              <a:t>Advantages </a:t>
            </a:r>
            <a:r>
              <a:rPr lang="de-DE" b="1" dirty="0" err="1" smtClean="0">
                <a:latin typeface="Agency FB" panose="020B0503020202020204" pitchFamily="34" charset="0"/>
                <a:sym typeface="Wingdings" panose="05000000000000000000" pitchFamily="2" charset="2"/>
              </a:rPr>
              <a:t>of</a:t>
            </a:r>
            <a:r>
              <a:rPr lang="de-DE" b="1" dirty="0" smtClean="0">
                <a:latin typeface="Agency FB" panose="020B0503020202020204" pitchFamily="34" charset="0"/>
                <a:sym typeface="Wingdings" panose="05000000000000000000" pitchFamily="2" charset="2"/>
              </a:rPr>
              <a:t> </a:t>
            </a:r>
            <a:r>
              <a:rPr lang="de-DE" b="1" dirty="0" err="1" smtClean="0">
                <a:latin typeface="Agency FB" panose="020B0503020202020204" pitchFamily="34" charset="0"/>
                <a:sym typeface="Wingdings" panose="05000000000000000000" pitchFamily="2" charset="2"/>
              </a:rPr>
              <a:t>our</a:t>
            </a:r>
            <a:r>
              <a:rPr lang="de-DE" b="1" dirty="0" smtClean="0">
                <a:latin typeface="Agency FB" panose="020B0503020202020204" pitchFamily="34" charset="0"/>
                <a:sym typeface="Wingdings" panose="05000000000000000000" pitchFamily="2" charset="2"/>
              </a:rPr>
              <a:t> </a:t>
            </a:r>
            <a:r>
              <a:rPr lang="de-DE" b="1" dirty="0" err="1" smtClean="0">
                <a:latin typeface="Agency FB" panose="020B0503020202020204" pitchFamily="34" charset="0"/>
                <a:sym typeface="Wingdings" panose="05000000000000000000" pitchFamily="2" charset="2"/>
              </a:rPr>
              <a:t>products</a:t>
            </a:r>
            <a:r>
              <a:rPr lang="de-DE" b="1" dirty="0" smtClean="0">
                <a:latin typeface="Agency FB" panose="020B0503020202020204" pitchFamily="34" charset="0"/>
                <a:sym typeface="Wingdings" panose="05000000000000000000" pitchFamily="2" charset="2"/>
              </a:rPr>
              <a:t> </a:t>
            </a:r>
          </a:p>
          <a:p>
            <a:r>
              <a:rPr lang="de-DE" b="1" dirty="0" err="1" smtClean="0">
                <a:latin typeface="Agency FB" panose="020B0503020202020204" pitchFamily="34" charset="0"/>
                <a:sym typeface="Wingdings" panose="05000000000000000000" pitchFamily="2" charset="2"/>
              </a:rPr>
              <a:t>Sources</a:t>
            </a:r>
            <a:r>
              <a:rPr lang="de-DE" b="1" dirty="0" smtClean="0">
                <a:latin typeface="Agency FB" panose="020B0503020202020204" pitchFamily="34" charset="0"/>
                <a:sym typeface="Wingdings" panose="05000000000000000000" pitchFamily="2" charset="2"/>
              </a:rPr>
              <a:t>  </a:t>
            </a:r>
            <a:endParaRPr lang="de-DE" b="1" dirty="0">
              <a:latin typeface="Agency FB" panose="020B0503020202020204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6003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de-DE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882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de-DE" sz="2400" b="1" dirty="0" smtClean="0">
                <a:latin typeface="Agency FB" panose="020B0503020202020204" pitchFamily="34" charset="0"/>
              </a:rPr>
              <a:t>George </a:t>
            </a:r>
            <a:r>
              <a:rPr lang="de-DE" sz="2400" b="1" dirty="0" err="1" smtClean="0">
                <a:latin typeface="Agency FB" panose="020B0503020202020204" pitchFamily="34" charset="0"/>
              </a:rPr>
              <a:t>Vasilakis</a:t>
            </a:r>
            <a:endParaRPr lang="de-DE" sz="2400" b="1" dirty="0" smtClean="0">
              <a:latin typeface="Agency FB" panose="020B05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de-DE" sz="2400" b="1" dirty="0" smtClean="0">
                <a:latin typeface="Agency FB" panose="020B0503020202020204" pitchFamily="34" charset="0"/>
              </a:rPr>
              <a:t>Lena Schadt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sz="2400" b="1" dirty="0" smtClean="0">
                <a:latin typeface="Agency FB" panose="020B0503020202020204" pitchFamily="34" charset="0"/>
              </a:rPr>
              <a:t>Kim Häring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sz="2400" b="1" dirty="0" smtClean="0">
                <a:latin typeface="Agency FB" panose="020B0503020202020204" pitchFamily="34" charset="0"/>
              </a:rPr>
              <a:t>Madeleine </a:t>
            </a:r>
            <a:r>
              <a:rPr lang="de-DE" sz="2400" b="1" dirty="0" err="1" smtClean="0">
                <a:latin typeface="Agency FB" panose="020B0503020202020204" pitchFamily="34" charset="0"/>
              </a:rPr>
              <a:t>Jerzabek</a:t>
            </a:r>
            <a:endParaRPr lang="de-DE" sz="2400" b="1" dirty="0" smtClean="0">
              <a:latin typeface="Agency FB" panose="020B05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de-DE" sz="2400" b="1" dirty="0" smtClean="0">
                <a:latin typeface="Agency FB" panose="020B0503020202020204" pitchFamily="34" charset="0"/>
              </a:rPr>
              <a:t>Malina </a:t>
            </a:r>
            <a:r>
              <a:rPr lang="de-DE" sz="2400" b="1" dirty="0" err="1" smtClean="0">
                <a:latin typeface="Agency FB" panose="020B0503020202020204" pitchFamily="34" charset="0"/>
              </a:rPr>
              <a:t>Cojocaru</a:t>
            </a:r>
            <a:endParaRPr lang="de-DE" sz="2400" b="1" dirty="0" smtClean="0">
              <a:latin typeface="Agency FB" panose="020B05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de-DE" sz="2400" b="1" dirty="0" smtClean="0">
                <a:latin typeface="Agency FB" panose="020B0503020202020204" pitchFamily="34" charset="0"/>
              </a:rPr>
              <a:t>Lily </a:t>
            </a:r>
            <a:r>
              <a:rPr lang="de-DE" sz="2400" b="1" dirty="0" err="1" smtClean="0">
                <a:latin typeface="Agency FB" panose="020B0503020202020204" pitchFamily="34" charset="0"/>
              </a:rPr>
              <a:t>Wicketts</a:t>
            </a:r>
            <a:endParaRPr lang="de-DE" sz="2400" b="1" dirty="0" smtClean="0">
              <a:latin typeface="Agency FB" panose="020B05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de-DE" sz="2400" b="1" dirty="0" smtClean="0">
                <a:latin typeface="Agency FB" panose="020B0503020202020204" pitchFamily="34" charset="0"/>
              </a:rPr>
              <a:t>Andreea </a:t>
            </a:r>
            <a:r>
              <a:rPr lang="de-DE" sz="2400" b="1" dirty="0" err="1" smtClean="0">
                <a:latin typeface="Agency FB" panose="020B0503020202020204" pitchFamily="34" charset="0"/>
              </a:rPr>
              <a:t>Mitroi</a:t>
            </a:r>
            <a:endParaRPr lang="de-DE" sz="2400" b="1" dirty="0" smtClean="0">
              <a:latin typeface="Agency FB" panose="020B0503020202020204" pitchFamily="34" charset="0"/>
            </a:endParaRPr>
          </a:p>
          <a:p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49440" y="2077696"/>
            <a:ext cx="3561512" cy="3853543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821381" y="323370"/>
            <a:ext cx="998813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INTRODUCING OURSELVES </a:t>
            </a:r>
            <a:endParaRPr lang="de-DE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800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de-DE" b="1" dirty="0" smtClean="0">
                <a:latin typeface="Agency FB" panose="020B0503020202020204" pitchFamily="34" charset="0"/>
              </a:rPr>
              <a:t>DERIVED FROM BIOLOGICAL SUBSTANCES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b="1" dirty="0" err="1" smtClean="0">
                <a:latin typeface="Agency FB" panose="020B0503020202020204" pitchFamily="34" charset="0"/>
              </a:rPr>
              <a:t>Renewable</a:t>
            </a:r>
            <a:r>
              <a:rPr lang="de-DE" b="1" dirty="0" smtClean="0">
                <a:latin typeface="Agency FB" panose="020B0503020202020204" pitchFamily="34" charset="0"/>
              </a:rPr>
              <a:t> </a:t>
            </a:r>
            <a:r>
              <a:rPr lang="de-DE" b="1" dirty="0" err="1" smtClean="0">
                <a:latin typeface="Agency FB" panose="020B0503020202020204" pitchFamily="34" charset="0"/>
              </a:rPr>
              <a:t>raw</a:t>
            </a:r>
            <a:r>
              <a:rPr lang="de-DE" b="1" dirty="0" smtClean="0">
                <a:latin typeface="Agency FB" panose="020B0503020202020204" pitchFamily="34" charset="0"/>
              </a:rPr>
              <a:t> </a:t>
            </a:r>
            <a:r>
              <a:rPr lang="de-DE" b="1" dirty="0" err="1" smtClean="0">
                <a:latin typeface="Agency FB" panose="020B0503020202020204" pitchFamily="34" charset="0"/>
              </a:rPr>
              <a:t>materials</a:t>
            </a:r>
            <a:r>
              <a:rPr lang="de-DE" b="1" dirty="0" smtClean="0">
                <a:latin typeface="Agency FB" panose="020B0503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b="1" dirty="0" smtClean="0">
                <a:latin typeface="Agency FB" panose="020B0503020202020204" pitchFamily="34" charset="0"/>
              </a:rPr>
              <a:t>Biodegradation </a:t>
            </a:r>
            <a:r>
              <a:rPr lang="de-DE" b="1" dirty="0" err="1" smtClean="0">
                <a:latin typeface="Agency FB" panose="020B0503020202020204" pitchFamily="34" charset="0"/>
              </a:rPr>
              <a:t>doesn‘t</a:t>
            </a:r>
            <a:r>
              <a:rPr lang="de-DE" b="1" dirty="0">
                <a:latin typeface="Agency FB" panose="020B0503020202020204" pitchFamily="34" charset="0"/>
              </a:rPr>
              <a:t> </a:t>
            </a:r>
            <a:r>
              <a:rPr lang="de-DE" b="1" dirty="0" err="1" smtClean="0">
                <a:latin typeface="Agency FB" panose="020B0503020202020204" pitchFamily="34" charset="0"/>
              </a:rPr>
              <a:t>produce</a:t>
            </a:r>
            <a:r>
              <a:rPr lang="de-DE" b="1" dirty="0" smtClean="0">
                <a:latin typeface="Agency FB" panose="020B0503020202020204" pitchFamily="34" charset="0"/>
              </a:rPr>
              <a:t> </a:t>
            </a:r>
            <a:r>
              <a:rPr lang="de-DE" b="1" dirty="0" err="1" smtClean="0">
                <a:latin typeface="Agency FB" panose="020B0503020202020204" pitchFamily="34" charset="0"/>
              </a:rPr>
              <a:t>any</a:t>
            </a:r>
            <a:r>
              <a:rPr lang="de-DE" b="1" dirty="0" smtClean="0">
                <a:latin typeface="Agency FB" panose="020B0503020202020204" pitchFamily="34" charset="0"/>
              </a:rPr>
              <a:t> </a:t>
            </a:r>
            <a:r>
              <a:rPr lang="de-DE" b="1" dirty="0" err="1" smtClean="0">
                <a:latin typeface="Agency FB" panose="020B0503020202020204" pitchFamily="34" charset="0"/>
              </a:rPr>
              <a:t>toxic</a:t>
            </a:r>
            <a:r>
              <a:rPr lang="de-DE" b="1" dirty="0" smtClean="0">
                <a:latin typeface="Agency FB" panose="020B0503020202020204" pitchFamily="34" charset="0"/>
              </a:rPr>
              <a:t> material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b="1" dirty="0" smtClean="0">
                <a:latin typeface="Agency FB" panose="020B0503020202020204" pitchFamily="34" charset="0"/>
              </a:rPr>
              <a:t>Can not </a:t>
            </a:r>
            <a:r>
              <a:rPr lang="de-DE" b="1" dirty="0" err="1" smtClean="0">
                <a:latin typeface="Agency FB" panose="020B0503020202020204" pitchFamily="34" charset="0"/>
              </a:rPr>
              <a:t>be</a:t>
            </a:r>
            <a:r>
              <a:rPr lang="de-DE" b="1" dirty="0" smtClean="0">
                <a:latin typeface="Agency FB" panose="020B0503020202020204" pitchFamily="34" charset="0"/>
              </a:rPr>
              <a:t> </a:t>
            </a:r>
            <a:r>
              <a:rPr lang="de-DE" b="1" dirty="0" err="1" smtClean="0">
                <a:latin typeface="Agency FB" panose="020B0503020202020204" pitchFamily="34" charset="0"/>
              </a:rPr>
              <a:t>identified</a:t>
            </a:r>
            <a:r>
              <a:rPr lang="de-DE" b="1" dirty="0" smtClean="0">
                <a:latin typeface="Agency FB" panose="020B0503020202020204" pitchFamily="34" charset="0"/>
              </a:rPr>
              <a:t> in </a:t>
            </a:r>
            <a:r>
              <a:rPr lang="de-DE" b="1" dirty="0" err="1" smtClean="0">
                <a:latin typeface="Agency FB" panose="020B0503020202020204" pitchFamily="34" charset="0"/>
              </a:rPr>
              <a:t>compost</a:t>
            </a:r>
            <a:endParaRPr lang="de-DE" b="1" dirty="0" smtClean="0">
              <a:latin typeface="Agency FB" panose="020B05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de-DE" b="1" dirty="0" smtClean="0">
                <a:latin typeface="Agency FB" panose="020B0503020202020204" pitchFamily="34" charset="0"/>
                <a:sym typeface="Wingdings" panose="05000000000000000000" pitchFamily="2" charset="2"/>
              </a:rPr>
              <a:t>60% in 180 </a:t>
            </a:r>
            <a:r>
              <a:rPr lang="de-DE" b="1" dirty="0" err="1" smtClean="0">
                <a:latin typeface="Agency FB" panose="020B0503020202020204" pitchFamily="34" charset="0"/>
                <a:sym typeface="Wingdings" panose="05000000000000000000" pitchFamily="2" charset="2"/>
              </a:rPr>
              <a:t>days</a:t>
            </a:r>
            <a:r>
              <a:rPr lang="de-DE" b="1" dirty="0" smtClean="0">
                <a:latin typeface="Agency FB" panose="020B0503020202020204" pitchFamily="34" charset="0"/>
                <a:sym typeface="Wingdings" panose="05000000000000000000" pitchFamily="2" charset="2"/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b="1" dirty="0" err="1" smtClean="0">
                <a:latin typeface="Agency FB" panose="020B0503020202020204" pitchFamily="34" charset="0"/>
                <a:sym typeface="Wingdings" panose="05000000000000000000" pitchFamily="2" charset="2"/>
              </a:rPr>
              <a:t>Less</a:t>
            </a:r>
            <a:r>
              <a:rPr lang="de-DE" b="1" dirty="0" smtClean="0">
                <a:latin typeface="Agency FB" panose="020B0503020202020204" pitchFamily="34" charset="0"/>
                <a:sym typeface="Wingdings" panose="05000000000000000000" pitchFamily="2" charset="2"/>
              </a:rPr>
              <a:t> </a:t>
            </a:r>
            <a:r>
              <a:rPr lang="de-DE" b="1" dirty="0" err="1" smtClean="0">
                <a:latin typeface="Agency FB" panose="020B0503020202020204" pitchFamily="34" charset="0"/>
                <a:sym typeface="Wingdings" panose="05000000000000000000" pitchFamily="2" charset="2"/>
              </a:rPr>
              <a:t>than</a:t>
            </a:r>
            <a:r>
              <a:rPr lang="de-DE" b="1" dirty="0" smtClean="0">
                <a:latin typeface="Agency FB" panose="020B0503020202020204" pitchFamily="34" charset="0"/>
                <a:sym typeface="Wingdings" panose="05000000000000000000" pitchFamily="2" charset="2"/>
              </a:rPr>
              <a:t> 10% </a:t>
            </a:r>
            <a:r>
              <a:rPr lang="de-DE" b="1" dirty="0" err="1" smtClean="0">
                <a:latin typeface="Agency FB" panose="020B0503020202020204" pitchFamily="34" charset="0"/>
                <a:sym typeface="Wingdings" panose="05000000000000000000" pitchFamily="2" charset="2"/>
              </a:rPr>
              <a:t>remain</a:t>
            </a:r>
            <a:r>
              <a:rPr lang="de-DE" b="1" dirty="0" smtClean="0">
                <a:latin typeface="Agency FB" panose="020B0503020202020204" pitchFamily="34" charset="0"/>
                <a:sym typeface="Wingdings" panose="05000000000000000000" pitchFamily="2" charset="2"/>
              </a:rPr>
              <a:t> in </a:t>
            </a:r>
            <a:r>
              <a:rPr lang="de-DE" b="1" dirty="0" err="1" smtClean="0">
                <a:latin typeface="Agency FB" panose="020B0503020202020204" pitchFamily="34" charset="0"/>
                <a:sym typeface="Wingdings" panose="05000000000000000000" pitchFamily="2" charset="2"/>
              </a:rPr>
              <a:t>screen</a:t>
            </a:r>
            <a:r>
              <a:rPr lang="de-DE" b="1" dirty="0" smtClean="0">
                <a:latin typeface="Agency FB" panose="020B0503020202020204" pitchFamily="34" charset="0"/>
                <a:sym typeface="Wingdings" panose="05000000000000000000" pitchFamily="2" charset="2"/>
              </a:rPr>
              <a:t> </a:t>
            </a:r>
            <a:r>
              <a:rPr lang="de-DE" b="1" dirty="0" err="1" smtClean="0">
                <a:latin typeface="Agency FB" panose="020B0503020202020204" pitchFamily="34" charset="0"/>
                <a:sym typeface="Wingdings" panose="05000000000000000000" pitchFamily="2" charset="2"/>
              </a:rPr>
              <a:t>within</a:t>
            </a:r>
            <a:r>
              <a:rPr lang="de-DE" b="1" dirty="0" smtClean="0">
                <a:latin typeface="Agency FB" panose="020B0503020202020204" pitchFamily="34" charset="0"/>
                <a:sym typeface="Wingdings" panose="05000000000000000000" pitchFamily="2" charset="2"/>
              </a:rPr>
              <a:t> 120 </a:t>
            </a:r>
            <a:r>
              <a:rPr lang="de-DE" b="1" dirty="0" err="1" smtClean="0">
                <a:latin typeface="Agency FB" panose="020B0503020202020204" pitchFamily="34" charset="0"/>
                <a:sym typeface="Wingdings" panose="05000000000000000000" pitchFamily="2" charset="2"/>
              </a:rPr>
              <a:t>days</a:t>
            </a:r>
            <a:r>
              <a:rPr lang="de-DE" b="1" dirty="0" smtClean="0">
                <a:latin typeface="Agency FB" panose="020B0503020202020204" pitchFamily="34" charset="0"/>
                <a:sym typeface="Wingdings" panose="05000000000000000000" pitchFamily="2" charset="2"/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b="1" dirty="0" err="1" smtClean="0">
                <a:latin typeface="Agency FB" panose="020B0503020202020204" pitchFamily="34" charset="0"/>
                <a:sym typeface="Wingdings" panose="05000000000000000000" pitchFamily="2" charset="2"/>
              </a:rPr>
              <a:t>Decompose</a:t>
            </a:r>
            <a:r>
              <a:rPr lang="de-DE" b="1" dirty="0" smtClean="0">
                <a:latin typeface="Agency FB" panose="020B0503020202020204" pitchFamily="34" charset="0"/>
                <a:sym typeface="Wingdings" panose="05000000000000000000" pitchFamily="2" charset="2"/>
              </a:rPr>
              <a:t> back </a:t>
            </a:r>
            <a:r>
              <a:rPr lang="de-DE" b="1" dirty="0" err="1" smtClean="0">
                <a:latin typeface="Agency FB" panose="020B0503020202020204" pitchFamily="34" charset="0"/>
                <a:sym typeface="Wingdings" panose="05000000000000000000" pitchFamily="2" charset="2"/>
              </a:rPr>
              <a:t>into</a:t>
            </a:r>
            <a:r>
              <a:rPr lang="de-DE" b="1" dirty="0" smtClean="0">
                <a:latin typeface="Agency FB" panose="020B0503020202020204" pitchFamily="34" charset="0"/>
                <a:sym typeface="Wingdings" panose="05000000000000000000" pitchFamily="2" charset="2"/>
              </a:rPr>
              <a:t>: </a:t>
            </a:r>
            <a:endParaRPr lang="de-DE" b="1" dirty="0">
              <a:latin typeface="Agency FB" panose="020B0503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127862" y="5065277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rPr>
              <a:t>Carbon </a:t>
            </a:r>
            <a:r>
              <a:rPr lang="de-DE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rPr>
              <a:t>dioxide</a:t>
            </a: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rPr>
              <a:t>Water</a:t>
            </a:r>
            <a:endParaRPr lang="de-DE" dirty="0" smtClean="0">
              <a:solidFill>
                <a:schemeClr val="tx1">
                  <a:lumMod val="75000"/>
                  <a:lumOff val="25000"/>
                </a:schemeClr>
              </a:solidFill>
              <a:latin typeface="Agency FB" panose="020B05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rPr>
              <a:t>biomass</a:t>
            </a:r>
            <a:endParaRPr lang="de-DE" dirty="0">
              <a:solidFill>
                <a:schemeClr val="tx1">
                  <a:lumMod val="75000"/>
                  <a:lumOff val="25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-534619" y="0"/>
            <a:ext cx="1289547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4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GENERAL INFORMATION </a:t>
            </a:r>
          </a:p>
          <a:p>
            <a:pPr algn="ctr"/>
            <a:r>
              <a:rPr lang="de-DE" sz="4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ABOUT</a:t>
            </a:r>
          </a:p>
          <a:p>
            <a:pPr algn="ctr"/>
            <a:r>
              <a:rPr lang="de-DE" sz="4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BIOPLASTICS</a:t>
            </a:r>
            <a:endParaRPr lang="de-DE" sz="4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194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847461"/>
            <a:ext cx="8596668" cy="419390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de-DE" sz="2000" b="1" dirty="0" err="1" smtClean="0">
                <a:latin typeface="Agency FB" panose="020B0503020202020204" pitchFamily="34" charset="0"/>
              </a:rPr>
              <a:t>Renewable</a:t>
            </a:r>
            <a:r>
              <a:rPr lang="de-DE" sz="2000" b="1" dirty="0" smtClean="0">
                <a:latin typeface="Agency FB" panose="020B0503020202020204" pitchFamily="34" charset="0"/>
              </a:rPr>
              <a:t> </a:t>
            </a:r>
            <a:r>
              <a:rPr lang="de-DE" sz="2000" b="1" dirty="0" err="1" smtClean="0">
                <a:latin typeface="Agency FB" panose="020B0503020202020204" pitchFamily="34" charset="0"/>
              </a:rPr>
              <a:t>resources</a:t>
            </a:r>
            <a:r>
              <a:rPr lang="de-DE" sz="2000" b="1" dirty="0" smtClean="0">
                <a:latin typeface="Agency FB" panose="020B0503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sz="2000" b="1" dirty="0" err="1" smtClean="0">
                <a:latin typeface="Agency FB" panose="020B0503020202020204" pitchFamily="34" charset="0"/>
              </a:rPr>
              <a:t>Degrade</a:t>
            </a:r>
            <a:r>
              <a:rPr lang="de-DE" sz="2000" b="1" dirty="0" smtClean="0">
                <a:latin typeface="Agency FB" panose="020B0503020202020204" pitchFamily="34" charset="0"/>
              </a:rPr>
              <a:t> </a:t>
            </a:r>
            <a:r>
              <a:rPr lang="de-DE" sz="2000" b="1" dirty="0" err="1" smtClean="0">
                <a:latin typeface="Agency FB" panose="020B0503020202020204" pitchFamily="34" charset="0"/>
              </a:rPr>
              <a:t>far</a:t>
            </a:r>
            <a:r>
              <a:rPr lang="de-DE" sz="2000" b="1" dirty="0" smtClean="0">
                <a:latin typeface="Agency FB" panose="020B0503020202020204" pitchFamily="34" charset="0"/>
              </a:rPr>
              <a:t> </a:t>
            </a:r>
            <a:r>
              <a:rPr lang="de-DE" sz="2000" b="1" dirty="0" err="1" smtClean="0">
                <a:latin typeface="Agency FB" panose="020B0503020202020204" pitchFamily="34" charset="0"/>
              </a:rPr>
              <a:t>faster</a:t>
            </a:r>
            <a:r>
              <a:rPr lang="de-DE" sz="2000" b="1" dirty="0" smtClean="0">
                <a:latin typeface="Agency FB" panose="020B0503020202020204" pitchFamily="34" charset="0"/>
              </a:rPr>
              <a:t> </a:t>
            </a:r>
            <a:r>
              <a:rPr lang="de-DE" sz="2000" b="1" dirty="0" err="1" smtClean="0">
                <a:latin typeface="Agency FB" panose="020B0503020202020204" pitchFamily="34" charset="0"/>
              </a:rPr>
              <a:t>than</a:t>
            </a:r>
            <a:r>
              <a:rPr lang="de-DE" sz="2000" b="1" dirty="0" smtClean="0">
                <a:latin typeface="Agency FB" panose="020B0503020202020204" pitchFamily="34" charset="0"/>
              </a:rPr>
              <a:t> </a:t>
            </a:r>
            <a:r>
              <a:rPr lang="de-DE" sz="2000" b="1" dirty="0" err="1" smtClean="0">
                <a:latin typeface="Agency FB" panose="020B0503020202020204" pitchFamily="34" charset="0"/>
              </a:rPr>
              <a:t>oil</a:t>
            </a:r>
            <a:r>
              <a:rPr lang="de-DE" sz="2000" b="1" dirty="0" smtClean="0">
                <a:latin typeface="Agency FB" panose="020B0503020202020204" pitchFamily="34" charset="0"/>
              </a:rPr>
              <a:t> </a:t>
            </a:r>
            <a:r>
              <a:rPr lang="de-DE" sz="2000" b="1" dirty="0" err="1" smtClean="0">
                <a:latin typeface="Agency FB" panose="020B0503020202020204" pitchFamily="34" charset="0"/>
              </a:rPr>
              <a:t>based</a:t>
            </a:r>
            <a:r>
              <a:rPr lang="de-DE" sz="2000" b="1" dirty="0" smtClean="0">
                <a:latin typeface="Agency FB" panose="020B0503020202020204" pitchFamily="34" charset="0"/>
              </a:rPr>
              <a:t> </a:t>
            </a:r>
            <a:r>
              <a:rPr lang="de-DE" sz="2000" b="1" dirty="0" err="1" smtClean="0">
                <a:latin typeface="Agency FB" panose="020B0503020202020204" pitchFamily="34" charset="0"/>
              </a:rPr>
              <a:t>polymers</a:t>
            </a:r>
            <a:endParaRPr lang="de-DE" sz="2000" b="1" dirty="0" smtClean="0">
              <a:latin typeface="Agency FB" panose="020B05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de-DE" sz="2000" b="1" dirty="0" smtClean="0">
                <a:latin typeface="Agency FB" panose="020B0503020202020204" pitchFamily="34" charset="0"/>
              </a:rPr>
              <a:t>Much </a:t>
            </a:r>
            <a:r>
              <a:rPr lang="de-DE" sz="2000" b="1" dirty="0" err="1" smtClean="0">
                <a:latin typeface="Agency FB" panose="020B0503020202020204" pitchFamily="34" charset="0"/>
              </a:rPr>
              <a:t>lower</a:t>
            </a:r>
            <a:r>
              <a:rPr lang="de-DE" sz="2000" b="1" dirty="0" smtClean="0">
                <a:latin typeface="Agency FB" panose="020B0503020202020204" pitchFamily="34" charset="0"/>
              </a:rPr>
              <a:t> </a:t>
            </a:r>
            <a:r>
              <a:rPr lang="de-DE" sz="2000" b="1" dirty="0" err="1" smtClean="0">
                <a:latin typeface="Agency FB" panose="020B0503020202020204" pitchFamily="34" charset="0"/>
              </a:rPr>
              <a:t>carbon</a:t>
            </a:r>
            <a:r>
              <a:rPr lang="de-DE" sz="2000" b="1" dirty="0" smtClean="0">
                <a:latin typeface="Agency FB" panose="020B0503020202020204" pitchFamily="34" charset="0"/>
              </a:rPr>
              <a:t> </a:t>
            </a:r>
            <a:r>
              <a:rPr lang="de-DE" sz="2000" b="1" dirty="0" err="1" smtClean="0">
                <a:latin typeface="Agency FB" panose="020B0503020202020204" pitchFamily="34" charset="0"/>
              </a:rPr>
              <a:t>footprint</a:t>
            </a:r>
            <a:r>
              <a:rPr lang="de-DE" sz="2000" b="1" dirty="0" smtClean="0">
                <a:latin typeface="Agency FB" panose="020B0503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sz="2000" b="1" dirty="0" err="1" smtClean="0">
                <a:latin typeface="Agency FB" panose="020B0503020202020204" pitchFamily="34" charset="0"/>
              </a:rPr>
              <a:t>Lower</a:t>
            </a:r>
            <a:r>
              <a:rPr lang="de-DE" sz="2000" b="1" dirty="0" smtClean="0">
                <a:latin typeface="Agency FB" panose="020B0503020202020204" pitchFamily="34" charset="0"/>
              </a:rPr>
              <a:t> </a:t>
            </a:r>
            <a:r>
              <a:rPr lang="de-DE" sz="2000" b="1" dirty="0" err="1" smtClean="0">
                <a:latin typeface="Agency FB" panose="020B0503020202020204" pitchFamily="34" charset="0"/>
              </a:rPr>
              <a:t>energy</a:t>
            </a:r>
            <a:r>
              <a:rPr lang="de-DE" sz="2000" b="1" dirty="0" smtClean="0">
                <a:latin typeface="Agency FB" panose="020B0503020202020204" pitchFamily="34" charset="0"/>
              </a:rPr>
              <a:t> </a:t>
            </a:r>
            <a:r>
              <a:rPr lang="de-DE" sz="2000" b="1" dirty="0" err="1" smtClean="0">
                <a:latin typeface="Agency FB" panose="020B0503020202020204" pitchFamily="34" charset="0"/>
              </a:rPr>
              <a:t>costs</a:t>
            </a:r>
            <a:r>
              <a:rPr lang="de-DE" sz="2000" b="1" dirty="0" smtClean="0">
                <a:latin typeface="Agency FB" panose="020B0503020202020204" pitchFamily="34" charset="0"/>
              </a:rPr>
              <a:t> in </a:t>
            </a:r>
            <a:r>
              <a:rPr lang="de-DE" sz="2000" b="1" dirty="0" err="1" smtClean="0">
                <a:latin typeface="Agency FB" panose="020B0503020202020204" pitchFamily="34" charset="0"/>
              </a:rPr>
              <a:t>manufacturing</a:t>
            </a:r>
            <a:r>
              <a:rPr lang="de-DE" sz="2000" b="1" dirty="0" smtClean="0">
                <a:latin typeface="Agency FB" panose="020B0503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sz="2000" b="1" dirty="0" err="1" smtClean="0">
                <a:latin typeface="Agency FB" panose="020B0503020202020204" pitchFamily="34" charset="0"/>
              </a:rPr>
              <a:t>Reduction</a:t>
            </a:r>
            <a:r>
              <a:rPr lang="de-DE" sz="2000" b="1" dirty="0" smtClean="0">
                <a:latin typeface="Agency FB" panose="020B0503020202020204" pitchFamily="34" charset="0"/>
              </a:rPr>
              <a:t> in </a:t>
            </a:r>
            <a:r>
              <a:rPr lang="de-DE" sz="2000" b="1" dirty="0" err="1" smtClean="0">
                <a:latin typeface="Agency FB" panose="020B0503020202020204" pitchFamily="34" charset="0"/>
              </a:rPr>
              <a:t>litter</a:t>
            </a:r>
            <a:r>
              <a:rPr lang="de-DE" sz="2000" b="1" dirty="0" smtClean="0">
                <a:latin typeface="Agency FB" panose="020B0503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sz="2000" b="1" dirty="0" err="1" smtClean="0">
                <a:latin typeface="Agency FB" panose="020B0503020202020204" pitchFamily="34" charset="0"/>
              </a:rPr>
              <a:t>Improved</a:t>
            </a:r>
            <a:r>
              <a:rPr lang="de-DE" sz="2000" b="1" dirty="0" smtClean="0">
                <a:latin typeface="Agency FB" panose="020B0503020202020204" pitchFamily="34" charset="0"/>
              </a:rPr>
              <a:t> </a:t>
            </a:r>
            <a:r>
              <a:rPr lang="de-DE" sz="2000" b="1" dirty="0" err="1" smtClean="0">
                <a:latin typeface="Agency FB" panose="020B0503020202020204" pitchFamily="34" charset="0"/>
              </a:rPr>
              <a:t>compostability</a:t>
            </a:r>
            <a:r>
              <a:rPr lang="de-DE" sz="2000" b="1" dirty="0" smtClean="0">
                <a:latin typeface="Agency FB" panose="020B0503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sz="2000" b="1" dirty="0" smtClean="0">
                <a:latin typeface="Agency FB" panose="020B0503020202020204" pitchFamily="34" charset="0"/>
              </a:rPr>
              <a:t>Technical </a:t>
            </a:r>
            <a:r>
              <a:rPr lang="de-DE" sz="2000" b="1" dirty="0" err="1" smtClean="0">
                <a:latin typeface="Agency FB" panose="020B0503020202020204" pitchFamily="34" charset="0"/>
              </a:rPr>
              <a:t>advantages</a:t>
            </a:r>
            <a:r>
              <a:rPr lang="de-DE" sz="2000" b="1" dirty="0" smtClean="0">
                <a:latin typeface="Agency FB" panose="020B0503020202020204" pitchFamily="34" charset="0"/>
              </a:rPr>
              <a:t> </a:t>
            </a:r>
            <a:br>
              <a:rPr lang="de-DE" sz="2000" b="1" dirty="0" smtClean="0">
                <a:latin typeface="Agency FB" panose="020B0503020202020204" pitchFamily="34" charset="0"/>
              </a:rPr>
            </a:br>
            <a:r>
              <a:rPr lang="de-DE" sz="2000" b="1" dirty="0" smtClean="0">
                <a:latin typeface="Agency FB" panose="020B0503020202020204" pitchFamily="34" charset="0"/>
                <a:sym typeface="Wingdings" panose="05000000000000000000" pitchFamily="2" charset="2"/>
              </a:rPr>
              <a:t> </a:t>
            </a:r>
            <a:r>
              <a:rPr lang="de-DE" sz="2000" b="1" dirty="0" err="1" smtClean="0">
                <a:latin typeface="Agency FB" panose="020B0503020202020204" pitchFamily="34" charset="0"/>
                <a:sym typeface="Wingdings" panose="05000000000000000000" pitchFamily="2" charset="2"/>
              </a:rPr>
              <a:t>improved</a:t>
            </a:r>
            <a:r>
              <a:rPr lang="de-DE" sz="2000" b="1" dirty="0" smtClean="0">
                <a:latin typeface="Agency FB" panose="020B0503020202020204" pitchFamily="34" charset="0"/>
                <a:sym typeface="Wingdings" panose="05000000000000000000" pitchFamily="2" charset="2"/>
              </a:rPr>
              <a:t> </a:t>
            </a:r>
            <a:r>
              <a:rPr lang="de-DE" sz="2000" b="1" dirty="0" err="1" smtClean="0">
                <a:latin typeface="Agency FB" panose="020B0503020202020204" pitchFamily="34" charset="0"/>
                <a:sym typeface="Wingdings" panose="05000000000000000000" pitchFamily="2" charset="2"/>
              </a:rPr>
              <a:t>printability</a:t>
            </a:r>
            <a:r>
              <a:rPr lang="de-DE" sz="2000" b="1" dirty="0" smtClean="0">
                <a:latin typeface="Agency FB" panose="020B0503020202020204" pitchFamily="34" charset="0"/>
                <a:sym typeface="Wingdings" panose="05000000000000000000" pitchFamily="2" charset="2"/>
              </a:rPr>
              <a:t> </a:t>
            </a:r>
            <a:br>
              <a:rPr lang="de-DE" sz="2000" b="1" dirty="0" smtClean="0">
                <a:latin typeface="Agency FB" panose="020B0503020202020204" pitchFamily="34" charset="0"/>
                <a:sym typeface="Wingdings" panose="05000000000000000000" pitchFamily="2" charset="2"/>
              </a:rPr>
            </a:br>
            <a:r>
              <a:rPr lang="de-DE" sz="2000" b="1" dirty="0" smtClean="0">
                <a:latin typeface="Agency FB" panose="020B0503020202020204" pitchFamily="34" charset="0"/>
                <a:sym typeface="Wingdings" panose="05000000000000000000" pitchFamily="2" charset="2"/>
              </a:rPr>
              <a:t> </a:t>
            </a:r>
            <a:r>
              <a:rPr lang="de-DE" sz="2000" b="1" dirty="0" err="1" smtClean="0">
                <a:latin typeface="Agency FB" panose="020B0503020202020204" pitchFamily="34" charset="0"/>
                <a:sym typeface="Wingdings" panose="05000000000000000000" pitchFamily="2" charset="2"/>
              </a:rPr>
              <a:t>client</a:t>
            </a:r>
            <a:r>
              <a:rPr lang="de-DE" sz="2000" b="1" dirty="0" smtClean="0">
                <a:latin typeface="Agency FB" panose="020B0503020202020204" pitchFamily="34" charset="0"/>
                <a:sym typeface="Wingdings" panose="05000000000000000000" pitchFamily="2" charset="2"/>
              </a:rPr>
              <a:t> </a:t>
            </a:r>
            <a:r>
              <a:rPr lang="de-DE" sz="2000" b="1" dirty="0" err="1" smtClean="0">
                <a:latin typeface="Agency FB" panose="020B0503020202020204" pitchFamily="34" charset="0"/>
                <a:sym typeface="Wingdings" panose="05000000000000000000" pitchFamily="2" charset="2"/>
              </a:rPr>
              <a:t>satisfaction</a:t>
            </a:r>
            <a:r>
              <a:rPr lang="de-DE" sz="2000" b="1" dirty="0" smtClean="0">
                <a:latin typeface="Agency FB" panose="020B0503020202020204" pitchFamily="34" charset="0"/>
                <a:sym typeface="Wingdings" panose="05000000000000000000" pitchFamily="2" charset="2"/>
              </a:rPr>
              <a:t> </a:t>
            </a:r>
            <a:br>
              <a:rPr lang="de-DE" sz="2000" b="1" dirty="0" smtClean="0">
                <a:latin typeface="Agency FB" panose="020B0503020202020204" pitchFamily="34" charset="0"/>
                <a:sym typeface="Wingdings" panose="05000000000000000000" pitchFamily="2" charset="2"/>
              </a:rPr>
            </a:br>
            <a:r>
              <a:rPr lang="de-DE" sz="2000" b="1" dirty="0" smtClean="0">
                <a:latin typeface="Agency FB" panose="020B0503020202020204" pitchFamily="34" charset="0"/>
                <a:sym typeface="Wingdings" panose="05000000000000000000" pitchFamily="2" charset="2"/>
              </a:rPr>
              <a:t> </a:t>
            </a:r>
            <a:r>
              <a:rPr lang="de-DE" sz="2000" b="1" dirty="0" err="1" smtClean="0">
                <a:latin typeface="Agency FB" panose="020B0503020202020204" pitchFamily="34" charset="0"/>
                <a:sym typeface="Wingdings" panose="05000000000000000000" pitchFamily="2" charset="2"/>
              </a:rPr>
              <a:t>greater</a:t>
            </a:r>
            <a:r>
              <a:rPr lang="de-DE" sz="2000" b="1" dirty="0" smtClean="0">
                <a:latin typeface="Agency FB" panose="020B0503020202020204" pitchFamily="34" charset="0"/>
                <a:sym typeface="Wingdings" panose="05000000000000000000" pitchFamily="2" charset="2"/>
              </a:rPr>
              <a:t> </a:t>
            </a:r>
            <a:r>
              <a:rPr lang="de-DE" sz="2000" b="1" dirty="0" err="1" smtClean="0">
                <a:latin typeface="Agency FB" panose="020B0503020202020204" pitchFamily="34" charset="0"/>
                <a:sym typeface="Wingdings" panose="05000000000000000000" pitchFamily="2" charset="2"/>
              </a:rPr>
              <a:t>water</a:t>
            </a:r>
            <a:r>
              <a:rPr lang="de-DE" sz="2000" b="1" dirty="0" smtClean="0">
                <a:latin typeface="Agency FB" panose="020B0503020202020204" pitchFamily="34" charset="0"/>
                <a:sym typeface="Wingdings" panose="05000000000000000000" pitchFamily="2" charset="2"/>
              </a:rPr>
              <a:t> </a:t>
            </a:r>
            <a:r>
              <a:rPr lang="de-DE" sz="2000" b="1" dirty="0" err="1" smtClean="0">
                <a:latin typeface="Agency FB" panose="020B0503020202020204" pitchFamily="34" charset="0"/>
                <a:sym typeface="Wingdings" panose="05000000000000000000" pitchFamily="2" charset="2"/>
              </a:rPr>
              <a:t>vapour</a:t>
            </a:r>
            <a:r>
              <a:rPr lang="de-DE" sz="2000" b="1" dirty="0" smtClean="0">
                <a:latin typeface="Agency FB" panose="020B0503020202020204" pitchFamily="34" charset="0"/>
                <a:sym typeface="Wingdings" panose="05000000000000000000" pitchFamily="2" charset="2"/>
              </a:rPr>
              <a:t> </a:t>
            </a:r>
            <a:r>
              <a:rPr lang="de-DE" sz="2000" b="1" dirty="0" err="1" smtClean="0">
                <a:latin typeface="Agency FB" panose="020B0503020202020204" pitchFamily="34" charset="0"/>
                <a:sym typeface="Wingdings" panose="05000000000000000000" pitchFamily="2" charset="2"/>
              </a:rPr>
              <a:t>permeabbility</a:t>
            </a:r>
            <a:r>
              <a:rPr lang="de-DE" sz="2000" b="1" dirty="0" smtClean="0">
                <a:latin typeface="Agency FB" panose="020B0503020202020204" pitchFamily="34" charset="0"/>
                <a:sym typeface="Wingdings" panose="05000000000000000000" pitchFamily="2" charset="2"/>
              </a:rPr>
              <a:t> </a:t>
            </a:r>
            <a:endParaRPr lang="de-DE" sz="2000" b="1" dirty="0" smtClean="0">
              <a:latin typeface="Agency FB" panose="020B0503020202020204" pitchFamily="34" charset="0"/>
            </a:endParaRPr>
          </a:p>
          <a:p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474948" y="548226"/>
            <a:ext cx="503375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88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Benefits</a:t>
            </a:r>
            <a:endParaRPr lang="de-DE" sz="88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929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61872" y="1325562"/>
            <a:ext cx="8595360" cy="5448462"/>
          </a:xfrm>
        </p:spPr>
        <p:txBody>
          <a:bodyPr numCol="2"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de-DE" b="1" dirty="0" err="1"/>
              <a:t>Reciepe</a:t>
            </a:r>
            <a:r>
              <a:rPr lang="de-DE" b="1" dirty="0"/>
              <a:t> </a:t>
            </a:r>
            <a:r>
              <a:rPr lang="de-DE" b="1" dirty="0" err="1"/>
              <a:t>nr.</a:t>
            </a:r>
            <a:r>
              <a:rPr lang="de-DE" b="1" dirty="0"/>
              <a:t> 1</a:t>
            </a:r>
            <a:r>
              <a:rPr lang="de-DE" b="1" dirty="0" smtClean="0"/>
              <a:t>:</a:t>
            </a:r>
            <a:r>
              <a:rPr lang="de-DE" b="1" dirty="0"/>
              <a:t> 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de-DE" dirty="0" smtClean="0"/>
              <a:t>150 </a:t>
            </a:r>
            <a:r>
              <a:rPr lang="de-DE" dirty="0"/>
              <a:t>ml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water</a:t>
            </a:r>
            <a:endParaRPr lang="de-DE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de-DE" dirty="0" err="1"/>
              <a:t>Glycerine</a:t>
            </a:r>
            <a:endParaRPr lang="de-DE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de-DE" dirty="0"/>
              <a:t>1 </a:t>
            </a:r>
            <a:r>
              <a:rPr lang="de-DE" dirty="0" err="1"/>
              <a:t>teaspoons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Agar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de-DE" dirty="0"/>
              <a:t>½ </a:t>
            </a:r>
            <a:r>
              <a:rPr lang="de-DE" dirty="0" err="1"/>
              <a:t>teaspoon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smtClean="0"/>
              <a:t>Na-</a:t>
            </a:r>
            <a:r>
              <a:rPr lang="de-DE" dirty="0" err="1" smtClean="0"/>
              <a:t>Alginat</a:t>
            </a:r>
            <a:endParaRPr lang="de-DE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de-DE" b="1" dirty="0" err="1"/>
              <a:t>Reciepe</a:t>
            </a:r>
            <a:r>
              <a:rPr lang="de-DE" b="1" dirty="0"/>
              <a:t> </a:t>
            </a:r>
            <a:r>
              <a:rPr lang="de-DE" b="1" dirty="0" smtClean="0"/>
              <a:t>nr.2: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de-DE" dirty="0" smtClean="0"/>
              <a:t>150 ml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water</a:t>
            </a:r>
            <a:endParaRPr lang="de-DE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de-DE" dirty="0" err="1" smtClean="0"/>
              <a:t>Glycerine</a:t>
            </a:r>
            <a:endParaRPr lang="de-DE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de-DE" dirty="0" smtClean="0"/>
              <a:t>1 </a:t>
            </a:r>
            <a:r>
              <a:rPr lang="de-DE" dirty="0" err="1" smtClean="0"/>
              <a:t>teaspoons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Agar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de-DE" dirty="0" smtClean="0"/>
              <a:t>½ </a:t>
            </a:r>
            <a:r>
              <a:rPr lang="de-DE" dirty="0" err="1" smtClean="0"/>
              <a:t>teaspoon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Na-</a:t>
            </a:r>
            <a:r>
              <a:rPr lang="de-DE" dirty="0" err="1" smtClean="0"/>
              <a:t>Alginat</a:t>
            </a:r>
            <a:endParaRPr lang="de-DE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de-DE" b="1" dirty="0" err="1" smtClean="0"/>
              <a:t>Reciepe</a:t>
            </a:r>
            <a:r>
              <a:rPr lang="de-DE" b="1" dirty="0" smtClean="0"/>
              <a:t> </a:t>
            </a:r>
            <a:r>
              <a:rPr lang="de-DE" b="1" dirty="0" err="1" smtClean="0"/>
              <a:t>nr.</a:t>
            </a:r>
            <a:r>
              <a:rPr lang="de-DE" b="1" dirty="0" smtClean="0"/>
              <a:t> 3: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de-DE" dirty="0" smtClean="0"/>
              <a:t>2g </a:t>
            </a:r>
            <a:r>
              <a:rPr lang="de-DE" dirty="0" err="1" smtClean="0"/>
              <a:t>starch</a:t>
            </a:r>
            <a:r>
              <a:rPr lang="de-DE" dirty="0" smtClean="0"/>
              <a:t>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de-DE" dirty="0" smtClean="0"/>
              <a:t>2g </a:t>
            </a:r>
            <a:r>
              <a:rPr lang="de-DE" dirty="0" err="1" smtClean="0"/>
              <a:t>gelatine</a:t>
            </a:r>
            <a:endParaRPr lang="de-DE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de-DE" dirty="0" smtClean="0"/>
              <a:t>2g </a:t>
            </a:r>
            <a:r>
              <a:rPr lang="de-DE" dirty="0" err="1" smtClean="0"/>
              <a:t>agar</a:t>
            </a:r>
            <a:endParaRPr lang="de-DE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de-DE" dirty="0" smtClean="0"/>
              <a:t>160 ml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glycerine</a:t>
            </a:r>
            <a:r>
              <a:rPr lang="de-DE" dirty="0" smtClean="0"/>
              <a:t> </a:t>
            </a:r>
            <a:r>
              <a:rPr lang="de-DE" dirty="0" err="1" smtClean="0"/>
              <a:t>solution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C=1%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de-DE" dirty="0" smtClean="0"/>
              <a:t>210 ml </a:t>
            </a:r>
            <a:r>
              <a:rPr lang="de-DE" dirty="0" err="1" smtClean="0"/>
              <a:t>water</a:t>
            </a:r>
            <a:r>
              <a:rPr lang="de-DE" dirty="0" smtClean="0"/>
              <a:t>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de-DE" b="1" dirty="0" err="1" smtClean="0"/>
              <a:t>Reciepe</a:t>
            </a:r>
            <a:r>
              <a:rPr lang="de-DE" b="1" dirty="0" smtClean="0"/>
              <a:t> </a:t>
            </a:r>
            <a:r>
              <a:rPr lang="de-DE" b="1" dirty="0" err="1" smtClean="0"/>
              <a:t>nr.</a:t>
            </a:r>
            <a:r>
              <a:rPr lang="de-DE" b="1" dirty="0" smtClean="0"/>
              <a:t> 4: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de-DE" dirty="0" smtClean="0"/>
              <a:t>1 </a:t>
            </a:r>
            <a:r>
              <a:rPr lang="de-DE" dirty="0" err="1" smtClean="0"/>
              <a:t>teaspoon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starch</a:t>
            </a:r>
            <a:endParaRPr lang="de-DE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de-DE" dirty="0" smtClean="0"/>
              <a:t>45 </a:t>
            </a:r>
            <a:r>
              <a:rPr lang="de-DE" dirty="0"/>
              <a:t>mg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salt</a:t>
            </a:r>
            <a:r>
              <a:rPr lang="de-DE" dirty="0"/>
              <a:t>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de-DE" dirty="0"/>
              <a:t>160 ml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glycerol</a:t>
            </a:r>
            <a:r>
              <a:rPr lang="de-DE" dirty="0"/>
              <a:t> </a:t>
            </a:r>
            <a:r>
              <a:rPr lang="de-DE" dirty="0" err="1"/>
              <a:t>solutin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C=1%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3872219" y="402232"/>
            <a:ext cx="43781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I</a:t>
            </a:r>
            <a:r>
              <a:rPr lang="de-DE" sz="5400" b="1" cap="none" spc="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ngredients</a:t>
            </a:r>
            <a:endParaRPr lang="de-DE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838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>
                <a:latin typeface="Agency FB" panose="020B0503020202020204" pitchFamily="34" charset="0"/>
              </a:rPr>
              <a:t>We  almost doubled up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the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ingredients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from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most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of</a:t>
            </a:r>
            <a:r>
              <a:rPr lang="de-DE" sz="2800" dirty="0">
                <a:latin typeface="Agency FB" panose="020B0503020202020204" pitchFamily="34" charset="0"/>
              </a:rPr>
              <a:t>  </a:t>
            </a:r>
            <a:r>
              <a:rPr lang="de-DE" sz="2800" dirty="0" err="1">
                <a:latin typeface="Agency FB" panose="020B0503020202020204" pitchFamily="34" charset="0"/>
              </a:rPr>
              <a:t>the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reciepes</a:t>
            </a:r>
            <a:r>
              <a:rPr lang="de-DE" sz="2800" dirty="0">
                <a:latin typeface="Agency FB" panose="020B0503020202020204" pitchFamily="34" charset="0"/>
              </a:rPr>
              <a:t>, </a:t>
            </a:r>
            <a:r>
              <a:rPr lang="de-DE" sz="2800" dirty="0" err="1">
                <a:latin typeface="Agency FB" panose="020B0503020202020204" pitchFamily="34" charset="0"/>
              </a:rPr>
              <a:t>if</a:t>
            </a:r>
            <a:r>
              <a:rPr lang="de-DE" sz="2800" dirty="0">
                <a:latin typeface="Agency FB" panose="020B0503020202020204" pitchFamily="34" charset="0"/>
              </a:rPr>
              <a:t> not all </a:t>
            </a:r>
            <a:r>
              <a:rPr lang="de-DE" sz="2800" dirty="0" err="1">
                <a:latin typeface="Agency FB" panose="020B0503020202020204" pitchFamily="34" charset="0"/>
              </a:rPr>
              <a:t>of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them</a:t>
            </a:r>
            <a:r>
              <a:rPr lang="de-DE" sz="2800" dirty="0">
                <a:latin typeface="Agency FB" panose="020B0503020202020204" pitchFamily="34" charset="0"/>
              </a:rPr>
              <a:t>. </a:t>
            </a:r>
            <a:r>
              <a:rPr lang="de-DE" sz="2800" dirty="0" err="1">
                <a:latin typeface="Agency FB" panose="020B0503020202020204" pitchFamily="34" charset="0"/>
              </a:rPr>
              <a:t>Therefore</a:t>
            </a:r>
            <a:r>
              <a:rPr lang="de-DE" sz="2800" dirty="0">
                <a:latin typeface="Agency FB" panose="020B0503020202020204" pitchFamily="34" charset="0"/>
              </a:rPr>
              <a:t>, </a:t>
            </a:r>
            <a:r>
              <a:rPr lang="de-DE" sz="2800" dirty="0" err="1">
                <a:latin typeface="Agency FB" panose="020B0503020202020204" pitchFamily="34" charset="0"/>
              </a:rPr>
              <a:t>we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have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done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the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measurements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by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eye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because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only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this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way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we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could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get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the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results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we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were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initially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aiming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for</a:t>
            </a:r>
            <a:r>
              <a:rPr lang="de-DE" sz="2800" dirty="0">
                <a:latin typeface="Agency FB" panose="020B0503020202020204" pitchFamily="34" charset="0"/>
              </a:rPr>
              <a:t>.</a:t>
            </a:r>
          </a:p>
          <a:p>
            <a:pPr algn="ctr"/>
            <a:r>
              <a:rPr lang="de-DE" sz="2800" dirty="0" err="1">
                <a:latin typeface="Agency FB" panose="020B0503020202020204" pitchFamily="34" charset="0"/>
              </a:rPr>
              <a:t>Because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of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the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chemical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compounds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mixed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together</a:t>
            </a:r>
            <a:r>
              <a:rPr lang="de-DE" sz="2800" dirty="0">
                <a:latin typeface="Agency FB" panose="020B0503020202020204" pitchFamily="34" charset="0"/>
              </a:rPr>
              <a:t>, </a:t>
            </a:r>
            <a:r>
              <a:rPr lang="de-DE" sz="2800" dirty="0" err="1">
                <a:latin typeface="Agency FB" panose="020B0503020202020204" pitchFamily="34" charset="0"/>
              </a:rPr>
              <a:t>we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suspect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that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there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are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physical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bounds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formed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between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the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molecules</a:t>
            </a:r>
            <a:r>
              <a:rPr lang="de-DE" sz="2800" dirty="0">
                <a:latin typeface="Agency FB" panose="020B0503020202020204" pitchFamily="34" charset="0"/>
              </a:rPr>
              <a:t>, </a:t>
            </a:r>
            <a:r>
              <a:rPr lang="de-DE" sz="2800" dirty="0" err="1">
                <a:latin typeface="Agency FB" panose="020B0503020202020204" pitchFamily="34" charset="0"/>
              </a:rPr>
              <a:t>rather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than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chemical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bounds</a:t>
            </a:r>
            <a:r>
              <a:rPr lang="de-DE" sz="2800" dirty="0">
                <a:latin typeface="Agency FB" panose="020B0503020202020204" pitchFamily="34" charset="0"/>
              </a:rPr>
              <a:t>, like </a:t>
            </a:r>
            <a:r>
              <a:rPr lang="de-DE" sz="2800" dirty="0" err="1">
                <a:latin typeface="Agency FB" panose="020B0503020202020204" pitchFamily="34" charset="0"/>
              </a:rPr>
              <a:t>ionic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bounds</a:t>
            </a:r>
            <a:r>
              <a:rPr lang="de-DE" sz="2800" dirty="0">
                <a:latin typeface="Agency FB" panose="020B0503020202020204" pitchFamily="34" charset="0"/>
              </a:rPr>
              <a:t>. </a:t>
            </a:r>
            <a:r>
              <a:rPr lang="de-DE" sz="2800" dirty="0" err="1">
                <a:latin typeface="Agency FB" panose="020B0503020202020204" pitchFamily="34" charset="0"/>
              </a:rPr>
              <a:t>If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it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were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to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be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ingredients</a:t>
            </a:r>
            <a:r>
              <a:rPr lang="de-DE" sz="2800" dirty="0">
                <a:latin typeface="Agency FB" panose="020B0503020202020204" pitchFamily="34" charset="0"/>
              </a:rPr>
              <a:t> such </a:t>
            </a:r>
            <a:r>
              <a:rPr lang="de-DE" sz="2800" dirty="0" err="1">
                <a:latin typeface="Agency FB" panose="020B0503020202020204" pitchFamily="34" charset="0"/>
              </a:rPr>
              <a:t>as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alcohols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and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salts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it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may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have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been</a:t>
            </a:r>
            <a:r>
              <a:rPr lang="de-DE" sz="2800" dirty="0">
                <a:latin typeface="Agency FB" panose="020B0503020202020204" pitchFamily="34" charset="0"/>
              </a:rPr>
              <a:t> different, but in such </a:t>
            </a:r>
            <a:r>
              <a:rPr lang="de-DE" sz="2800" dirty="0" err="1">
                <a:latin typeface="Agency FB" panose="020B0503020202020204" pitchFamily="34" charset="0"/>
              </a:rPr>
              <a:t>cases</a:t>
            </a:r>
            <a:r>
              <a:rPr lang="de-DE" sz="2800" dirty="0">
                <a:latin typeface="Agency FB" panose="020B0503020202020204" pitchFamily="34" charset="0"/>
              </a:rPr>
              <a:t>, </a:t>
            </a:r>
            <a:r>
              <a:rPr lang="de-DE" sz="2800" dirty="0" err="1">
                <a:latin typeface="Agency FB" panose="020B0503020202020204" pitchFamily="34" charset="0"/>
              </a:rPr>
              <a:t>it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is</a:t>
            </a:r>
            <a:r>
              <a:rPr lang="de-DE" sz="2800" dirty="0">
                <a:latin typeface="Agency FB" panose="020B0503020202020204" pitchFamily="34" charset="0"/>
              </a:rPr>
              <a:t> not </a:t>
            </a:r>
            <a:r>
              <a:rPr lang="de-DE" sz="2800" dirty="0" err="1">
                <a:latin typeface="Agency FB" panose="020B0503020202020204" pitchFamily="34" charset="0"/>
              </a:rPr>
              <a:t>known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what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is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actually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happening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with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the</a:t>
            </a:r>
            <a:r>
              <a:rPr lang="de-DE" sz="2800" dirty="0">
                <a:latin typeface="Agency FB" panose="020B0503020202020204" pitchFamily="34" charset="0"/>
              </a:rPr>
              <a:t> </a:t>
            </a:r>
            <a:r>
              <a:rPr lang="de-DE" sz="2800" dirty="0" err="1">
                <a:latin typeface="Agency FB" panose="020B0503020202020204" pitchFamily="34" charset="0"/>
              </a:rPr>
              <a:t>molecules</a:t>
            </a:r>
            <a:r>
              <a:rPr lang="de-DE" sz="2800" dirty="0">
                <a:latin typeface="Agency FB" panose="020B0503020202020204" pitchFamily="34" charset="0"/>
              </a:rPr>
              <a:t>.</a:t>
            </a:r>
          </a:p>
          <a:p>
            <a:endParaRPr lang="de-DE" sz="2800" dirty="0">
              <a:latin typeface="Agency FB" panose="020B0503020202020204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369188" y="744996"/>
            <a:ext cx="29674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Process</a:t>
            </a:r>
            <a:endParaRPr lang="de-DE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01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de-DE" sz="2800" dirty="0" smtClean="0">
                <a:latin typeface="Agency FB" panose="020B0503020202020204" pitchFamily="34" charset="0"/>
              </a:rPr>
              <a:t>Pro: </a:t>
            </a:r>
            <a:br>
              <a:rPr lang="de-DE" sz="2800" dirty="0" smtClean="0">
                <a:latin typeface="Agency FB" panose="020B0503020202020204" pitchFamily="34" charset="0"/>
              </a:rPr>
            </a:br>
            <a:r>
              <a:rPr lang="de-DE" sz="2800" dirty="0" smtClean="0">
                <a:latin typeface="Agency FB" panose="020B0503020202020204" pitchFamily="34" charset="0"/>
                <a:sym typeface="Wingdings" panose="05000000000000000000" pitchFamily="2" charset="2"/>
              </a:rPr>
              <a:t> </a:t>
            </a:r>
            <a:r>
              <a:rPr lang="de-DE" sz="2800" dirty="0" err="1" smtClean="0">
                <a:latin typeface="Agency FB" panose="020B0503020202020204" pitchFamily="34" charset="0"/>
                <a:sym typeface="Wingdings" panose="05000000000000000000" pitchFamily="2" charset="2"/>
              </a:rPr>
              <a:t>thin</a:t>
            </a:r>
            <a:r>
              <a:rPr lang="de-DE" sz="2800" dirty="0" smtClean="0">
                <a:latin typeface="Agency FB" panose="020B0503020202020204" pitchFamily="34" charset="0"/>
                <a:sym typeface="Wingdings" panose="05000000000000000000" pitchFamily="2" charset="2"/>
              </a:rPr>
              <a:t> </a:t>
            </a:r>
            <a:br>
              <a:rPr lang="de-DE" sz="2800" dirty="0" smtClean="0">
                <a:latin typeface="Agency FB" panose="020B0503020202020204" pitchFamily="34" charset="0"/>
                <a:sym typeface="Wingdings" panose="05000000000000000000" pitchFamily="2" charset="2"/>
              </a:rPr>
            </a:br>
            <a:r>
              <a:rPr lang="de-DE" sz="2800" dirty="0" smtClean="0">
                <a:latin typeface="Agency FB" panose="020B0503020202020204" pitchFamily="34" charset="0"/>
                <a:sym typeface="Wingdings" panose="05000000000000000000" pitchFamily="2" charset="2"/>
              </a:rPr>
              <a:t> flexible </a:t>
            </a:r>
            <a:br>
              <a:rPr lang="de-DE" sz="2800" dirty="0" smtClean="0">
                <a:latin typeface="Agency FB" panose="020B0503020202020204" pitchFamily="34" charset="0"/>
                <a:sym typeface="Wingdings" panose="05000000000000000000" pitchFamily="2" charset="2"/>
              </a:rPr>
            </a:br>
            <a:r>
              <a:rPr lang="de-DE" sz="2800" dirty="0" smtClean="0">
                <a:latin typeface="Agency FB" panose="020B0503020202020204" pitchFamily="34" charset="0"/>
                <a:sym typeface="Wingdings" panose="05000000000000000000" pitchFamily="2" charset="2"/>
              </a:rPr>
              <a:t> strong</a:t>
            </a:r>
            <a:br>
              <a:rPr lang="de-DE" sz="2800" dirty="0" smtClean="0">
                <a:latin typeface="Agency FB" panose="020B0503020202020204" pitchFamily="34" charset="0"/>
                <a:sym typeface="Wingdings" panose="05000000000000000000" pitchFamily="2" charset="2"/>
              </a:rPr>
            </a:br>
            <a:r>
              <a:rPr lang="de-DE" sz="2800" dirty="0" smtClean="0">
                <a:latin typeface="Agency FB" panose="020B0503020202020204" pitchFamily="34" charset="0"/>
                <a:sym typeface="Wingdings" panose="05000000000000000000" pitchFamily="2" charset="2"/>
              </a:rPr>
              <a:t> waterproof </a:t>
            </a:r>
            <a:br>
              <a:rPr lang="de-DE" sz="2800" dirty="0" smtClean="0">
                <a:latin typeface="Agency FB" panose="020B0503020202020204" pitchFamily="34" charset="0"/>
                <a:sym typeface="Wingdings" panose="05000000000000000000" pitchFamily="2" charset="2"/>
              </a:rPr>
            </a:br>
            <a:r>
              <a:rPr lang="de-DE" sz="2800" dirty="0" smtClean="0">
                <a:latin typeface="Agency FB" panose="020B0503020202020204" pitchFamily="34" charset="0"/>
                <a:sym typeface="Wingdings" panose="05000000000000000000" pitchFamily="2" charset="2"/>
              </a:rPr>
              <a:t> transparent </a:t>
            </a:r>
            <a:br>
              <a:rPr lang="de-DE" sz="2800" dirty="0" smtClean="0">
                <a:latin typeface="Agency FB" panose="020B0503020202020204" pitchFamily="34" charset="0"/>
                <a:sym typeface="Wingdings" panose="05000000000000000000" pitchFamily="2" charset="2"/>
              </a:rPr>
            </a:br>
            <a:r>
              <a:rPr lang="de-DE" sz="2800" dirty="0" smtClean="0">
                <a:latin typeface="Agency FB" panose="020B0503020202020204" pitchFamily="34" charset="0"/>
                <a:sym typeface="Wingdings" panose="05000000000000000000" pitchFamily="2" charset="2"/>
              </a:rPr>
              <a:t> easy </a:t>
            </a:r>
            <a:r>
              <a:rPr lang="de-DE" sz="2800" dirty="0" err="1" smtClean="0">
                <a:latin typeface="Agency FB" panose="020B0503020202020204" pitchFamily="34" charset="0"/>
                <a:sym typeface="Wingdings" panose="05000000000000000000" pitchFamily="2" charset="2"/>
              </a:rPr>
              <a:t>to</a:t>
            </a:r>
            <a:r>
              <a:rPr lang="de-DE" sz="2800" dirty="0" smtClean="0">
                <a:latin typeface="Agency FB" panose="020B0503020202020204" pitchFamily="34" charset="0"/>
                <a:sym typeface="Wingdings" panose="05000000000000000000" pitchFamily="2" charset="2"/>
              </a:rPr>
              <a:t> </a:t>
            </a:r>
            <a:r>
              <a:rPr lang="de-DE" sz="2800" dirty="0" err="1" smtClean="0">
                <a:latin typeface="Agency FB" panose="020B0503020202020204" pitchFamily="34" charset="0"/>
                <a:sym typeface="Wingdings" panose="05000000000000000000" pitchFamily="2" charset="2"/>
              </a:rPr>
              <a:t>color</a:t>
            </a:r>
            <a:r>
              <a:rPr lang="de-DE" sz="2800" dirty="0" smtClean="0">
                <a:latin typeface="Agency FB" panose="020B0503020202020204" pitchFamily="34" charset="0"/>
                <a:sym typeface="Wingdings" panose="05000000000000000000" pitchFamily="2" charset="2"/>
              </a:rPr>
              <a:t>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sz="2800" dirty="0" err="1" smtClean="0">
                <a:latin typeface="Agency FB" panose="020B0503020202020204" pitchFamily="34" charset="0"/>
                <a:sym typeface="Wingdings" panose="05000000000000000000" pitchFamily="2" charset="2"/>
              </a:rPr>
              <a:t>Con</a:t>
            </a:r>
            <a:r>
              <a:rPr lang="de-DE" sz="2800" dirty="0" smtClean="0">
                <a:latin typeface="Agency FB" panose="020B0503020202020204" pitchFamily="34" charset="0"/>
                <a:sym typeface="Wingdings" panose="05000000000000000000" pitchFamily="2" charset="2"/>
              </a:rPr>
              <a:t>:</a:t>
            </a:r>
            <a:r>
              <a:rPr lang="de-DE" sz="2800" dirty="0">
                <a:latin typeface="Agency FB" panose="020B0503020202020204" pitchFamily="34" charset="0"/>
                <a:sym typeface="Wingdings" panose="05000000000000000000" pitchFamily="2" charset="2"/>
              </a:rPr>
              <a:t/>
            </a:r>
            <a:br>
              <a:rPr lang="de-DE" sz="2800" dirty="0">
                <a:latin typeface="Agency FB" panose="020B0503020202020204" pitchFamily="34" charset="0"/>
                <a:sym typeface="Wingdings" panose="05000000000000000000" pitchFamily="2" charset="2"/>
              </a:rPr>
            </a:br>
            <a:r>
              <a:rPr lang="de-DE" sz="2800" dirty="0" smtClean="0">
                <a:latin typeface="Agency FB" panose="020B0503020202020204" pitchFamily="34" charset="0"/>
                <a:sym typeface="Wingdings" panose="05000000000000000000" pitchFamily="2" charset="2"/>
              </a:rPr>
              <a:t> </a:t>
            </a:r>
            <a:r>
              <a:rPr lang="de-DE" sz="2800" dirty="0" err="1" smtClean="0">
                <a:latin typeface="Agency FB" panose="020B0503020202020204" pitchFamily="34" charset="0"/>
                <a:sym typeface="Wingdings" panose="05000000000000000000" pitchFamily="2" charset="2"/>
              </a:rPr>
              <a:t>some</a:t>
            </a:r>
            <a:r>
              <a:rPr lang="de-DE" sz="2800" dirty="0" smtClean="0">
                <a:latin typeface="Agency FB" panose="020B0503020202020204" pitchFamily="34" charset="0"/>
                <a:sym typeface="Wingdings" panose="05000000000000000000" pitchFamily="2" charset="2"/>
              </a:rPr>
              <a:t> </a:t>
            </a:r>
            <a:r>
              <a:rPr lang="de-DE" sz="2800" dirty="0" err="1" smtClean="0">
                <a:latin typeface="Agency FB" panose="020B0503020202020204" pitchFamily="34" charset="0"/>
                <a:sym typeface="Wingdings" panose="05000000000000000000" pitchFamily="2" charset="2"/>
              </a:rPr>
              <a:t>were</a:t>
            </a:r>
            <a:r>
              <a:rPr lang="de-DE" sz="2800" dirty="0" smtClean="0">
                <a:latin typeface="Agency FB" panose="020B0503020202020204" pitchFamily="34" charset="0"/>
                <a:sym typeface="Wingdings" panose="05000000000000000000" pitchFamily="2" charset="2"/>
              </a:rPr>
              <a:t> easy </a:t>
            </a:r>
            <a:r>
              <a:rPr lang="de-DE" sz="2800" dirty="0" err="1" smtClean="0">
                <a:latin typeface="Agency FB" panose="020B0503020202020204" pitchFamily="34" charset="0"/>
                <a:sym typeface="Wingdings" panose="05000000000000000000" pitchFamily="2" charset="2"/>
              </a:rPr>
              <a:t>to</a:t>
            </a:r>
            <a:r>
              <a:rPr lang="de-DE" sz="2800" dirty="0" smtClean="0">
                <a:latin typeface="Agency FB" panose="020B0503020202020204" pitchFamily="34" charset="0"/>
                <a:sym typeface="Wingdings" panose="05000000000000000000" pitchFamily="2" charset="2"/>
              </a:rPr>
              <a:t> </a:t>
            </a:r>
            <a:r>
              <a:rPr lang="de-DE" sz="2800" dirty="0" err="1" smtClean="0">
                <a:latin typeface="Agency FB" panose="020B0503020202020204" pitchFamily="34" charset="0"/>
                <a:sym typeface="Wingdings" panose="05000000000000000000" pitchFamily="2" charset="2"/>
              </a:rPr>
              <a:t>tear</a:t>
            </a:r>
            <a:r>
              <a:rPr lang="de-DE" sz="2800" dirty="0" smtClean="0">
                <a:latin typeface="Agency FB" panose="020B0503020202020204" pitchFamily="34" charset="0"/>
                <a:sym typeface="Wingdings" panose="05000000000000000000" pitchFamily="2" charset="2"/>
              </a:rPr>
              <a:t/>
            </a:r>
            <a:br>
              <a:rPr lang="de-DE" sz="2800" dirty="0" smtClean="0">
                <a:latin typeface="Agency FB" panose="020B0503020202020204" pitchFamily="34" charset="0"/>
                <a:sym typeface="Wingdings" panose="05000000000000000000" pitchFamily="2" charset="2"/>
              </a:rPr>
            </a:br>
            <a:r>
              <a:rPr lang="de-DE" sz="2800" dirty="0" smtClean="0">
                <a:latin typeface="Agency FB" panose="020B0503020202020204" pitchFamily="34" charset="0"/>
                <a:sym typeface="Wingdings" panose="05000000000000000000" pitchFamily="2" charset="2"/>
              </a:rPr>
              <a:t> </a:t>
            </a:r>
            <a:r>
              <a:rPr lang="de-DE" sz="2800" dirty="0" err="1" smtClean="0">
                <a:latin typeface="Agency FB" panose="020B0503020202020204" pitchFamily="34" charset="0"/>
                <a:sym typeface="Wingdings" panose="05000000000000000000" pitchFamily="2" charset="2"/>
              </a:rPr>
              <a:t>thick</a:t>
            </a:r>
            <a:r>
              <a:rPr lang="de-DE" sz="2800" dirty="0" smtClean="0">
                <a:latin typeface="Agency FB" panose="020B0503020202020204" pitchFamily="34" charset="0"/>
                <a:sym typeface="Wingdings" panose="05000000000000000000" pitchFamily="2" charset="2"/>
              </a:rPr>
              <a:t> </a:t>
            </a:r>
            <a:r>
              <a:rPr lang="de-DE" sz="2800" dirty="0" err="1" smtClean="0">
                <a:latin typeface="Agency FB" panose="020B0503020202020204" pitchFamily="34" charset="0"/>
                <a:sym typeface="Wingdings" panose="05000000000000000000" pitchFamily="2" charset="2"/>
              </a:rPr>
              <a:t>consistency</a:t>
            </a:r>
            <a:r>
              <a:rPr lang="de-DE" sz="2800" dirty="0" smtClean="0">
                <a:latin typeface="Agency FB" panose="020B0503020202020204" pitchFamily="34" charset="0"/>
                <a:sym typeface="Wingdings" panose="05000000000000000000" pitchFamily="2" charset="2"/>
              </a:rPr>
              <a:t> </a:t>
            </a:r>
            <a:r>
              <a:rPr lang="de-DE" sz="2800" dirty="0" err="1" smtClean="0">
                <a:latin typeface="Agency FB" panose="020B0503020202020204" pitchFamily="34" charset="0"/>
                <a:sym typeface="Wingdings" panose="05000000000000000000" pitchFamily="2" charset="2"/>
              </a:rPr>
              <a:t>made</a:t>
            </a:r>
            <a:r>
              <a:rPr lang="de-DE" sz="2800" dirty="0" smtClean="0">
                <a:latin typeface="Agency FB" panose="020B0503020202020204" pitchFamily="34" charset="0"/>
                <a:sym typeface="Wingdings" panose="05000000000000000000" pitchFamily="2" charset="2"/>
              </a:rPr>
              <a:t> </a:t>
            </a:r>
            <a:r>
              <a:rPr lang="de-DE" sz="2800" dirty="0" err="1" smtClean="0">
                <a:latin typeface="Agency FB" panose="020B0503020202020204" pitchFamily="34" charset="0"/>
                <a:sym typeface="Wingdings" panose="05000000000000000000" pitchFamily="2" charset="2"/>
              </a:rPr>
              <a:t>drying</a:t>
            </a:r>
            <a:r>
              <a:rPr lang="de-DE" sz="2800" dirty="0" smtClean="0">
                <a:latin typeface="Agency FB" panose="020B0503020202020204" pitchFamily="34" charset="0"/>
                <a:sym typeface="Wingdings" panose="05000000000000000000" pitchFamily="2" charset="2"/>
              </a:rPr>
              <a:t> </a:t>
            </a:r>
            <a:r>
              <a:rPr lang="de-DE" sz="2800" dirty="0" err="1" smtClean="0">
                <a:latin typeface="Agency FB" panose="020B0503020202020204" pitchFamily="34" charset="0"/>
                <a:sym typeface="Wingdings" panose="05000000000000000000" pitchFamily="2" charset="2"/>
              </a:rPr>
              <a:t>difficult</a:t>
            </a:r>
            <a:r>
              <a:rPr lang="de-DE" sz="2800" dirty="0" smtClean="0">
                <a:latin typeface="Agency FB" panose="020B0503020202020204" pitchFamily="34" charset="0"/>
                <a:sym typeface="Wingdings" panose="05000000000000000000" pitchFamily="2" charset="2"/>
              </a:rPr>
              <a:t>  </a:t>
            </a:r>
            <a:r>
              <a:rPr lang="de-DE" sz="2800" dirty="0" err="1" smtClean="0">
                <a:latin typeface="Agency FB" panose="020B0503020202020204" pitchFamily="34" charset="0"/>
                <a:sym typeface="Wingdings" panose="05000000000000000000" pitchFamily="2" charset="2"/>
              </a:rPr>
              <a:t>cracking</a:t>
            </a:r>
            <a:r>
              <a:rPr lang="de-DE" sz="2800" dirty="0" smtClean="0">
                <a:latin typeface="Agency FB" panose="020B0503020202020204" pitchFamily="34" charset="0"/>
                <a:sym typeface="Wingdings" panose="05000000000000000000" pitchFamily="2" charset="2"/>
              </a:rPr>
              <a:t>  </a:t>
            </a:r>
          </a:p>
        </p:txBody>
      </p:sp>
      <p:sp>
        <p:nvSpPr>
          <p:cNvPr id="4" name="Rechteck 3"/>
          <p:cNvSpPr/>
          <p:nvPr/>
        </p:nvSpPr>
        <p:spPr>
          <a:xfrm>
            <a:off x="453626" y="756570"/>
            <a:ext cx="105208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Advantages &amp; </a:t>
            </a:r>
            <a:r>
              <a:rPr lang="de-DE" sz="5400" b="1" cap="none" spc="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disadvantages</a:t>
            </a:r>
            <a:endParaRPr lang="de-DE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101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sz="4400" b="1" dirty="0" smtClean="0">
              <a:latin typeface="Agency FB" panose="020B0503020202020204" pitchFamily="34" charset="0"/>
            </a:endParaRPr>
          </a:p>
          <a:p>
            <a:r>
              <a:rPr lang="de-DE" sz="4400" b="1" dirty="0" err="1" smtClean="0">
                <a:latin typeface="Agency FB" panose="020B0503020202020204" pitchFamily="34" charset="0"/>
              </a:rPr>
              <a:t>Packaing</a:t>
            </a:r>
            <a:r>
              <a:rPr lang="de-DE" sz="4400" b="1" dirty="0" smtClean="0">
                <a:latin typeface="Agency FB" panose="020B0503020202020204" pitchFamily="34" charset="0"/>
              </a:rPr>
              <a:t> </a:t>
            </a:r>
            <a:r>
              <a:rPr lang="de-DE" sz="4400" b="1" dirty="0" err="1" smtClean="0">
                <a:latin typeface="Agency FB" panose="020B0503020202020204" pitchFamily="34" charset="0"/>
              </a:rPr>
              <a:t>for</a:t>
            </a:r>
            <a:r>
              <a:rPr lang="de-DE" sz="4400" b="1" dirty="0" smtClean="0">
                <a:latin typeface="Agency FB" panose="020B0503020202020204" pitchFamily="34" charset="0"/>
              </a:rPr>
              <a:t> </a:t>
            </a:r>
            <a:r>
              <a:rPr lang="de-DE" sz="4400" b="1" dirty="0" err="1" smtClean="0">
                <a:latin typeface="Agency FB" panose="020B0503020202020204" pitchFamily="34" charset="0"/>
              </a:rPr>
              <a:t>sweets</a:t>
            </a:r>
            <a:r>
              <a:rPr lang="de-DE" sz="4400" b="1" dirty="0" smtClean="0">
                <a:latin typeface="Agency FB" panose="020B0503020202020204" pitchFamily="34" charset="0"/>
              </a:rPr>
              <a:t> </a:t>
            </a:r>
          </a:p>
          <a:p>
            <a:r>
              <a:rPr lang="de-DE" sz="4400" b="1" dirty="0" err="1" smtClean="0">
                <a:latin typeface="Agency FB" panose="020B0503020202020204" pitchFamily="34" charset="0"/>
              </a:rPr>
              <a:t>Lollipop</a:t>
            </a:r>
            <a:r>
              <a:rPr lang="de-DE" sz="4400" b="1" dirty="0" smtClean="0">
                <a:latin typeface="Agency FB" panose="020B0503020202020204" pitchFamily="34" charset="0"/>
              </a:rPr>
              <a:t> </a:t>
            </a:r>
            <a:r>
              <a:rPr lang="de-DE" sz="4400" b="1" dirty="0" err="1" smtClean="0">
                <a:latin typeface="Agency FB" panose="020B0503020202020204" pitchFamily="34" charset="0"/>
              </a:rPr>
              <a:t>packaging</a:t>
            </a:r>
            <a:r>
              <a:rPr lang="de-DE" sz="4400" b="1" dirty="0" smtClean="0">
                <a:latin typeface="Agency FB" panose="020B0503020202020204" pitchFamily="34" charset="0"/>
              </a:rPr>
              <a:t> </a:t>
            </a:r>
          </a:p>
          <a:p>
            <a:r>
              <a:rPr lang="de-DE" sz="4400" b="1" dirty="0" err="1" smtClean="0">
                <a:latin typeface="Agency FB" panose="020B0503020202020204" pitchFamily="34" charset="0"/>
              </a:rPr>
              <a:t>Disolving</a:t>
            </a:r>
            <a:r>
              <a:rPr lang="de-DE" sz="4400" b="1" dirty="0" smtClean="0">
                <a:latin typeface="Agency FB" panose="020B0503020202020204" pitchFamily="34" charset="0"/>
              </a:rPr>
              <a:t> </a:t>
            </a:r>
            <a:r>
              <a:rPr lang="de-DE" sz="4400" b="1" dirty="0" err="1" smtClean="0">
                <a:latin typeface="Agency FB" panose="020B0503020202020204" pitchFamily="34" charset="0"/>
              </a:rPr>
              <a:t>bag</a:t>
            </a:r>
            <a:r>
              <a:rPr lang="de-DE" sz="4400" b="1" dirty="0" smtClean="0">
                <a:latin typeface="Agency FB" panose="020B0503020202020204" pitchFamily="34" charset="0"/>
              </a:rPr>
              <a:t> </a:t>
            </a:r>
            <a:r>
              <a:rPr lang="de-DE" sz="4400" b="1" dirty="0" err="1" smtClean="0">
                <a:latin typeface="Agency FB" panose="020B0503020202020204" pitchFamily="34" charset="0"/>
              </a:rPr>
              <a:t>for</a:t>
            </a:r>
            <a:r>
              <a:rPr lang="de-DE" sz="4400" b="1" dirty="0" smtClean="0">
                <a:latin typeface="Agency FB" panose="020B0503020202020204" pitchFamily="34" charset="0"/>
              </a:rPr>
              <a:t> </a:t>
            </a:r>
            <a:r>
              <a:rPr lang="de-DE" sz="4400" b="1" dirty="0" err="1" smtClean="0">
                <a:latin typeface="Agency FB" panose="020B0503020202020204" pitchFamily="34" charset="0"/>
              </a:rPr>
              <a:t>gravy</a:t>
            </a:r>
            <a:r>
              <a:rPr lang="de-DE" sz="4400" b="1" dirty="0" smtClean="0">
                <a:latin typeface="Agency FB" panose="020B0503020202020204" pitchFamily="34" charset="0"/>
              </a:rPr>
              <a:t> </a:t>
            </a:r>
            <a:r>
              <a:rPr lang="de-DE" sz="4400" b="1" dirty="0" err="1" smtClean="0">
                <a:latin typeface="Agency FB" panose="020B0503020202020204" pitchFamily="34" charset="0"/>
              </a:rPr>
              <a:t>powder</a:t>
            </a:r>
            <a:r>
              <a:rPr lang="de-DE" sz="4400" b="1" dirty="0" smtClean="0">
                <a:latin typeface="Agency FB" panose="020B0503020202020204" pitchFamily="34" charset="0"/>
              </a:rPr>
              <a:t> </a:t>
            </a:r>
            <a:endParaRPr lang="de-DE" sz="4400" b="1" dirty="0">
              <a:latin typeface="Agency FB" panose="020B0503020202020204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824263" y="501927"/>
            <a:ext cx="803296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8800" b="1" cap="none" spc="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Our</a:t>
            </a:r>
            <a:r>
              <a:rPr lang="de-DE" sz="88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de-DE" sz="8800" b="1" cap="none" spc="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products</a:t>
            </a:r>
            <a:endParaRPr lang="de-DE" sz="88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571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Grü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TM03457515[[fn=Aussicht]]</Template>
  <TotalTime>0</TotalTime>
  <Words>308</Words>
  <Application>Microsoft Office PowerPoint</Application>
  <PresentationFormat>Breitbild</PresentationFormat>
  <Paragraphs>99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1" baseType="lpstr">
      <vt:lpstr>Agency FB</vt:lpstr>
      <vt:lpstr>Arial</vt:lpstr>
      <vt:lpstr>Calibri</vt:lpstr>
      <vt:lpstr>Century Schoolbook</vt:lpstr>
      <vt:lpstr>Wingdings</vt:lpstr>
      <vt:lpstr>Wingdings 2</vt:lpstr>
      <vt:lpstr>View</vt:lpstr>
      <vt:lpstr>PowerPoint-Präsentation</vt:lpstr>
      <vt:lpstr>STRUCTURE </vt:lpstr>
      <vt:lpstr>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BIOPLASTICS: THE FUTURE OF FOOD-PACKAGING</dc:title>
  <dc:creator>Erasmus</dc:creator>
  <cp:lastModifiedBy>Erasmus</cp:lastModifiedBy>
  <cp:revision>35</cp:revision>
  <dcterms:created xsi:type="dcterms:W3CDTF">2018-01-23T14:19:59Z</dcterms:created>
  <dcterms:modified xsi:type="dcterms:W3CDTF">2018-04-13T13:08:06Z</dcterms:modified>
</cp:coreProperties>
</file>