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8"/>
  </p:notesMasterIdLst>
  <p:sldIdLst>
    <p:sldId id="256" r:id="rId2"/>
    <p:sldId id="257" r:id="rId3"/>
    <p:sldId id="261" r:id="rId4"/>
    <p:sldId id="284" r:id="rId5"/>
    <p:sldId id="258" r:id="rId6"/>
    <p:sldId id="263" r:id="rId7"/>
    <p:sldId id="264" r:id="rId8"/>
    <p:sldId id="265" r:id="rId9"/>
    <p:sldId id="285" r:id="rId10"/>
    <p:sldId id="286" r:id="rId11"/>
    <p:sldId id="267" r:id="rId12"/>
    <p:sldId id="273" r:id="rId13"/>
    <p:sldId id="274" r:id="rId14"/>
    <p:sldId id="287" r:id="rId15"/>
    <p:sldId id="288" r:id="rId16"/>
    <p:sldId id="27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BDC7"/>
    <a:srgbClr val="FFC000"/>
    <a:srgbClr val="006838"/>
    <a:srgbClr val="006939"/>
    <a:srgbClr val="6CA88D"/>
    <a:srgbClr val="006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EB61859A-6A29-4BBE-A022-A85CB355CA1A}">
  <a:tblStyle styleId="{EB61859A-6A29-4BBE-A022-A85CB355CA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Actual biopolymer production capacity focused on market segments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Actual biopolymer production capacity focused on market segments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3E-45A3-8554-43DE655646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3E-45A3-8554-43DE655646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73E-45A3-8554-43DE655646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73E-45A3-8554-43DE655646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73E-45A3-8554-43DE65564624}"/>
              </c:ext>
            </c:extLst>
          </c:dPt>
          <c:cat>
            <c:strRef>
              <c:f>Tabelle1!$A$2:$A$6</c:f>
              <c:strCache>
                <c:ptCount val="5"/>
                <c:pt idx="0">
                  <c:v>1.Construction</c:v>
                </c:pt>
                <c:pt idx="1">
                  <c:v>2. Pharmaceutical and Medical</c:v>
                </c:pt>
                <c:pt idx="2">
                  <c:v>3. Agriculture</c:v>
                </c:pt>
                <c:pt idx="3">
                  <c:v>4. Bottles</c:v>
                </c:pt>
                <c:pt idx="4">
                  <c:v>5.Other applications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0.2</c:v>
                </c:pt>
                <c:pt idx="1">
                  <c:v>0.4</c:v>
                </c:pt>
                <c:pt idx="2" formatCode="d\-mmm">
                  <c:v>5.2</c:v>
                </c:pt>
                <c:pt idx="3">
                  <c:v>32.5</c:v>
                </c:pt>
                <c:pt idx="4">
                  <c:v>37.700000000000003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7-4242-9361-56EF963A1E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07763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Shape 5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Shape 5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Shape 5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Shape 2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Shape 2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2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2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Shape 2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Shape 3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Shape 3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Shape 3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Shape 1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Shape 11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Shape 11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2" name="Shape 14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43" name="Shape 14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46" name="Shape 14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2830925" y="1200150"/>
            <a:ext cx="25164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5651044" y="1200150"/>
            <a:ext cx="2671500" cy="3120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2pPr>
            <a:lvl3pPr marL="1371600" lvl="2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4pPr>
            <a:lvl5pPr marL="2286000" lvl="4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5pPr>
            <a:lvl6pPr marL="2743200" lvl="5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6pPr>
            <a:lvl7pPr marL="3200400" lvl="6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7pPr>
            <a:lvl8pPr marL="3657600" lvl="7" indent="-342900">
              <a:spcBef>
                <a:spcPts val="1000"/>
              </a:spcBef>
              <a:spcAft>
                <a:spcPts val="0"/>
              </a:spcAft>
              <a:buSzPts val="1800"/>
              <a:buChar char="◦"/>
              <a:defRPr sz="1800"/>
            </a:lvl8pPr>
            <a:lvl9pPr marL="4114800" lvl="8" indent="-342900">
              <a:spcBef>
                <a:spcPts val="1000"/>
              </a:spcBef>
              <a:spcAft>
                <a:spcPts val="1000"/>
              </a:spcAft>
              <a:buSzPts val="1800"/>
              <a:buChar char="◦"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Shape 162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3" name="Shape 173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74" name="Shape 17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" name="Shape 176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77" name="Shape 177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683000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637114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body" idx="3"/>
          </p:nvPr>
        </p:nvSpPr>
        <p:spPr>
          <a:xfrm>
            <a:off x="6591228" y="1428750"/>
            <a:ext cx="1858800" cy="27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600"/>
              </a:spcBef>
              <a:spcAft>
                <a:spcPts val="0"/>
              </a:spcAft>
              <a:buSzPts val="1300"/>
              <a:buChar char="○"/>
              <a:defRPr sz="1300"/>
            </a:lvl1pPr>
            <a:lvl2pPr marL="914400" lvl="1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2pPr>
            <a:lvl3pPr marL="1371600" lvl="2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3pPr>
            <a:lvl4pPr marL="1828800" lvl="3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4pPr>
            <a:lvl5pPr marL="2286000" lvl="4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5pPr>
            <a:lvl6pPr marL="2743200" lvl="5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6pPr>
            <a:lvl7pPr marL="3200400" lvl="6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7pPr>
            <a:lvl8pPr marL="3657600" lvl="7" indent="-311150" rtl="0">
              <a:spcBef>
                <a:spcPts val="1000"/>
              </a:spcBef>
              <a:spcAft>
                <a:spcPts val="0"/>
              </a:spcAft>
              <a:buSzPts val="1300"/>
              <a:buChar char="◦"/>
              <a:defRPr sz="1300"/>
            </a:lvl8pPr>
            <a:lvl9pPr marL="4114800" lvl="8" indent="-311150" rtl="0">
              <a:spcBef>
                <a:spcPts val="1000"/>
              </a:spcBef>
              <a:spcAft>
                <a:spcPts val="1000"/>
              </a:spcAft>
              <a:buSzPts val="1300"/>
              <a:buChar char="◦"/>
              <a:defRPr sz="1300"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Shape 194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Shape 20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06" name="Shape 206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8" name="Shape 208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209" name="Shape 209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/>
          <p:nvPr/>
        </p:nvSpPr>
        <p:spPr>
          <a:xfrm>
            <a:off x="794200" y="78224"/>
            <a:ext cx="141600" cy="1416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-140400" y="150205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Shape 223"/>
          <p:cNvSpPr/>
          <p:nvPr/>
        </p:nvSpPr>
        <p:spPr>
          <a:xfrm>
            <a:off x="8079301" y="3776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Shape 224"/>
          <p:cNvSpPr/>
          <p:nvPr/>
        </p:nvSpPr>
        <p:spPr>
          <a:xfrm>
            <a:off x="696550" y="917625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8924303" y="11938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7724347" y="7671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8923937" y="451941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528659" y="-124724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8327788" y="626113"/>
            <a:ext cx="382244" cy="382244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0" name="Shape 230"/>
          <p:cNvGrpSpPr/>
          <p:nvPr/>
        </p:nvGrpSpPr>
        <p:grpSpPr>
          <a:xfrm>
            <a:off x="154025" y="438904"/>
            <a:ext cx="508851" cy="478711"/>
            <a:chOff x="5972700" y="2330200"/>
            <a:chExt cx="411625" cy="387275"/>
          </a:xfrm>
        </p:grpSpPr>
        <p:sp>
          <p:nvSpPr>
            <p:cNvPr id="231" name="Shape 23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57200" y="4177709"/>
            <a:ext cx="82296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1000"/>
              </a:spcAft>
              <a:buSzPts val="1400"/>
              <a:buNone/>
              <a:defRPr sz="1400"/>
            </a:lvl1pPr>
          </a:lstStyle>
          <a:p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7720375" y="103875"/>
            <a:ext cx="626400" cy="6264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>
            <a:off x="7915421" y="229147"/>
            <a:ext cx="236882" cy="375437"/>
            <a:chOff x="6718575" y="2318625"/>
            <a:chExt cx="256950" cy="407375"/>
          </a:xfrm>
        </p:grpSpPr>
        <p:sp>
          <p:nvSpPr>
            <p:cNvPr id="236" name="Shape 236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Shape 244"/>
          <p:cNvSpPr txBox="1">
            <a:spLocks noGrp="1"/>
          </p:cNvSpPr>
          <p:nvPr>
            <p:ph type="sldNum" idx="12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Yellow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Shape 331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Shape 33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Shape 338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Shape 34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Shape 34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45" name="Shape 34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7" name="Shape 347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48" name="Shape 348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‹Nr.›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Magenta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Shape 36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Shape 363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Shape 36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Shape 367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Shape 368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Shape 371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Shape 37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Shape 37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Shape 37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Shape 383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‹Nr.›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rPr>
              <a:t>‹Nr.›</a:t>
            </a:fld>
            <a:endParaRPr sz="1200">
              <a:solidFill>
                <a:srgbClr val="A6BCC9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9" r:id="rId7"/>
    <p:sldLayoutId id="2147483660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?ref=logo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327EB1B-193D-4530-8D34-10EF7AF50374}"/>
              </a:ext>
            </a:extLst>
          </p:cNvPr>
          <p:cNvGrpSpPr/>
          <p:nvPr/>
        </p:nvGrpSpPr>
        <p:grpSpPr>
          <a:xfrm>
            <a:off x="2555776" y="627534"/>
            <a:ext cx="3960440" cy="3888432"/>
            <a:chOff x="2555776" y="627534"/>
            <a:chExt cx="3960440" cy="3888432"/>
          </a:xfrm>
        </p:grpSpPr>
        <p:sp>
          <p:nvSpPr>
            <p:cNvPr id="3" name="Ellipse 2"/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DEA41EE-329E-4C98-93DB-2D9AD65EC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10</a:t>
            </a:fld>
            <a:endParaRPr lang="de-DE"/>
          </a:p>
        </p:txBody>
      </p:sp>
      <p:pic>
        <p:nvPicPr>
          <p:cNvPr id="1026" name="Picture 2" descr="D:\Bioplastic Mironelu\Erasmus Compnents Sodi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059582"/>
            <a:ext cx="3401131" cy="306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Bioplastic Mironelu\Erasmus Sodium alginate result fi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4739" y="1059581"/>
            <a:ext cx="3834577" cy="306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923928" y="2571750"/>
            <a:ext cx="822960" cy="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03017CCE-214A-495E-AA0C-2C95C46706D3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8" name="Ellipse 2">
              <a:extLst>
                <a:ext uri="{FF2B5EF4-FFF2-40B4-BE49-F238E27FC236}">
                  <a16:creationId xmlns:a16="http://schemas.microsoft.com/office/drawing/2014/main" id="{493DA8D0-8A55-40F6-81AD-34688859427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651AE3-1958-41D4-A337-B669FCBD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28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146779" y="455983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Our customers</a:t>
            </a:r>
            <a:endParaRPr b="1" dirty="0"/>
          </a:p>
        </p:txBody>
      </p:sp>
      <p:sp>
        <p:nvSpPr>
          <p:cNvPr id="485" name="Shape 48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" name="Textfeld 1"/>
          <p:cNvSpPr txBox="1"/>
          <p:nvPr/>
        </p:nvSpPr>
        <p:spPr>
          <a:xfrm>
            <a:off x="2483768" y="1192723"/>
            <a:ext cx="636263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ato Light"/>
              </a:rPr>
              <a:t>We aim </a:t>
            </a:r>
            <a:r>
              <a:rPr lang="en-US" dirty="0" smtClean="0">
                <a:latin typeface="Lato Light"/>
              </a:rPr>
              <a:t>to </a:t>
            </a:r>
            <a:r>
              <a:rPr lang="en-US" dirty="0">
                <a:latin typeface="Lato Light"/>
              </a:rPr>
              <a:t>get in contact with businesses all across the world,</a:t>
            </a:r>
          </a:p>
          <a:p>
            <a:r>
              <a:rPr lang="en-US" dirty="0">
                <a:latin typeface="Lato Light"/>
              </a:rPr>
              <a:t>especially packaging </a:t>
            </a:r>
            <a:r>
              <a:rPr lang="en-US" dirty="0" smtClean="0">
                <a:latin typeface="Lato Light"/>
              </a:rPr>
              <a:t>factories because </a:t>
            </a:r>
            <a:r>
              <a:rPr lang="en-US" dirty="0">
                <a:latin typeface="Lato Light"/>
              </a:rPr>
              <a:t>our company intends to wholesale</a:t>
            </a:r>
          </a:p>
          <a:p>
            <a:r>
              <a:rPr lang="en-US" dirty="0">
                <a:latin typeface="Lato Light"/>
              </a:rPr>
              <a:t>the </a:t>
            </a:r>
            <a:r>
              <a:rPr lang="en-US" dirty="0" err="1">
                <a:latin typeface="Lato Light"/>
              </a:rPr>
              <a:t>bioplastic</a:t>
            </a:r>
            <a:r>
              <a:rPr lang="en-US" dirty="0">
                <a:latin typeface="Lato Light"/>
              </a:rPr>
              <a:t> products.</a:t>
            </a:r>
          </a:p>
          <a:p>
            <a:r>
              <a:rPr lang="en-US" dirty="0">
                <a:latin typeface="Lato Light"/>
              </a:rPr>
              <a:t>Our company is fond of entrepreneurs and would gladly support  people that </a:t>
            </a:r>
          </a:p>
          <a:p>
            <a:r>
              <a:rPr lang="en-US" dirty="0">
                <a:latin typeface="Lato Light"/>
              </a:rPr>
              <a:t>are eager to be the game changers.</a:t>
            </a:r>
            <a:endParaRPr lang="de-DE" dirty="0">
              <a:latin typeface="Lato Light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17CE5A9-E41A-4215-BB5C-842256662C5C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8" name="Ellipse 2">
              <a:extLst>
                <a:ext uri="{FF2B5EF4-FFF2-40B4-BE49-F238E27FC236}">
                  <a16:creationId xmlns:a16="http://schemas.microsoft.com/office/drawing/2014/main" id="{08AA8FF6-5F69-4B6D-8CEB-4E78EFF04178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7F5FFB6-636A-461C-B3A8-F843BFCFA9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 txBox="1">
            <a:spLocks noGrp="1"/>
          </p:cNvSpPr>
          <p:nvPr>
            <p:ph type="body" idx="1"/>
          </p:nvPr>
        </p:nvSpPr>
        <p:spPr>
          <a:xfrm>
            <a:off x="2683000" y="1123950"/>
            <a:ext cx="1858800" cy="16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/>
              <a:t>1.The desire to change the world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Bioplastics are the future of the world food packaging</a:t>
            </a:r>
            <a:r>
              <a:rPr lang="en-US" sz="1200" dirty="0" smtClean="0"/>
              <a:t>. By </a:t>
            </a:r>
            <a:r>
              <a:rPr lang="en-US" sz="1200" dirty="0"/>
              <a:t>bringing bioplastic to the public through our customers, we encourage people to choose what is best for the future of this planet.</a:t>
            </a:r>
            <a:endParaRPr sz="12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2"/>
          </p:nvPr>
        </p:nvSpPr>
        <p:spPr>
          <a:xfrm>
            <a:off x="4602202" y="1347614"/>
            <a:ext cx="1858800" cy="16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1200" b="1" dirty="0"/>
              <a:t>2. Bioplastics have a small but growing market</a:t>
            </a:r>
          </a:p>
          <a:p>
            <a:pPr marL="0" indent="0">
              <a:buNone/>
            </a:pPr>
            <a:r>
              <a:rPr lang="en-US" sz="1200" dirty="0"/>
              <a:t>Even though bioplastics are not so known and promoted, they receive a lot of attention from research institutes</a:t>
            </a:r>
            <a:r>
              <a:rPr lang="en-US" sz="1200" dirty="0" smtClean="0"/>
              <a:t>. There </a:t>
            </a:r>
            <a:r>
              <a:rPr lang="en-US" sz="1200" dirty="0"/>
              <a:t>is always place for innovation and that`s what our company is looking for.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544" name="Shape 544"/>
          <p:cNvSpPr txBox="1">
            <a:spLocks noGrp="1"/>
          </p:cNvSpPr>
          <p:nvPr>
            <p:ph type="body" idx="3"/>
          </p:nvPr>
        </p:nvSpPr>
        <p:spPr>
          <a:xfrm>
            <a:off x="6533534" y="1538375"/>
            <a:ext cx="1858800" cy="165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1200" b="1" dirty="0"/>
              <a:t>3</a:t>
            </a:r>
            <a:r>
              <a:rPr lang="en-US" sz="1200" b="1" dirty="0" smtClean="0"/>
              <a:t>. Low </a:t>
            </a:r>
            <a:r>
              <a:rPr lang="en-US" sz="1200" b="1" dirty="0"/>
              <a:t>costs</a:t>
            </a: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1200" dirty="0"/>
              <a:t>Bioplastics are created using very simple and cheap chemicals</a:t>
            </a:r>
            <a:r>
              <a:rPr lang="en-US" sz="1200" dirty="0" smtClean="0"/>
              <a:t>. Also</a:t>
            </a:r>
            <a:r>
              <a:rPr lang="en-US" sz="1200" dirty="0"/>
              <a:t>, the production process doesn`t require high energy consumption </a:t>
            </a:r>
            <a:r>
              <a:rPr lang="en-US" sz="1200" dirty="0" smtClean="0"/>
              <a:t>and it </a:t>
            </a:r>
            <a:r>
              <a:rPr lang="en-US" sz="1200" dirty="0"/>
              <a:t>is environmentally friendly.</a:t>
            </a:r>
            <a:endParaRPr sz="1200" dirty="0"/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xfrm>
            <a:off x="251520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What makes our customers ask for our services?</a:t>
            </a:r>
            <a:endParaRPr b="1" dirty="0"/>
          </a:p>
        </p:txBody>
      </p:sp>
      <p:sp>
        <p:nvSpPr>
          <p:cNvPr id="549" name="Shape 54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017CCE-214A-495E-AA0C-2C95C46706D3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8" name="Ellipse 2">
              <a:extLst>
                <a:ext uri="{FF2B5EF4-FFF2-40B4-BE49-F238E27FC236}">
                  <a16:creationId xmlns:a16="http://schemas.microsoft.com/office/drawing/2014/main" id="{493DA8D0-8A55-40F6-81AD-34688859427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651AE3-1958-41D4-A337-B669FCBD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sldNum" idx="12"/>
          </p:nvPr>
        </p:nvSpPr>
        <p:spPr>
          <a:xfrm>
            <a:off x="8117984" y="430368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91419734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03017CCE-214A-495E-AA0C-2C95C46706D3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5" name="Ellipse 2">
              <a:extLst>
                <a:ext uri="{FF2B5EF4-FFF2-40B4-BE49-F238E27FC236}">
                  <a16:creationId xmlns:a16="http://schemas.microsoft.com/office/drawing/2014/main" id="{493DA8D0-8A55-40F6-81AD-34688859427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1651AE3-1958-41D4-A337-B669FCBD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Questionnaire</a:t>
            </a:r>
            <a:endParaRPr lang="de-DE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1760" y="555526"/>
            <a:ext cx="6264696" cy="3744416"/>
          </a:xfrm>
        </p:spPr>
        <p:txBody>
          <a:bodyPr/>
          <a:lstStyle/>
          <a:p>
            <a:r>
              <a:rPr lang="de-DE" sz="1400" dirty="0" smtClean="0">
                <a:solidFill>
                  <a:schemeClr val="tx1"/>
                </a:solidFill>
              </a:rPr>
              <a:t>1</a:t>
            </a:r>
            <a:r>
              <a:rPr lang="de-DE" sz="1400" dirty="0">
                <a:solidFill>
                  <a:schemeClr val="tx1"/>
                </a:solidFill>
              </a:rPr>
              <a:t>. </a:t>
            </a:r>
            <a:r>
              <a:rPr lang="de-DE" sz="1400" dirty="0" smtClean="0">
                <a:solidFill>
                  <a:schemeClr val="tx1"/>
                </a:solidFill>
              </a:rPr>
              <a:t> Do </a:t>
            </a:r>
            <a:r>
              <a:rPr lang="de-DE" sz="1400" dirty="0">
                <a:solidFill>
                  <a:schemeClr val="tx1"/>
                </a:solidFill>
              </a:rPr>
              <a:t>you think that bioplastics are the future?</a:t>
            </a:r>
          </a:p>
          <a:p>
            <a:r>
              <a:rPr lang="de-DE" sz="1400" dirty="0">
                <a:solidFill>
                  <a:schemeClr val="tx1"/>
                </a:solidFill>
              </a:rPr>
              <a:t>2</a:t>
            </a:r>
            <a:r>
              <a:rPr lang="de-DE" sz="1400" dirty="0" smtClean="0">
                <a:solidFill>
                  <a:schemeClr val="tx1"/>
                </a:solidFill>
              </a:rPr>
              <a:t>.  We </a:t>
            </a:r>
            <a:r>
              <a:rPr lang="de-DE" sz="1400" dirty="0">
                <a:solidFill>
                  <a:schemeClr val="tx1"/>
                </a:solidFill>
              </a:rPr>
              <a:t>will produce packaging for Tic-Tac sweets. What other products do you want to see with bioplastic packaging?</a:t>
            </a:r>
          </a:p>
          <a:p>
            <a:r>
              <a:rPr lang="de-DE" sz="1400" dirty="0">
                <a:solidFill>
                  <a:schemeClr val="tx1"/>
                </a:solidFill>
              </a:rPr>
              <a:t>3</a:t>
            </a:r>
            <a:r>
              <a:rPr lang="de-DE" sz="1400" dirty="0" smtClean="0">
                <a:solidFill>
                  <a:schemeClr val="tx1"/>
                </a:solidFill>
              </a:rPr>
              <a:t>.  In </a:t>
            </a:r>
            <a:r>
              <a:rPr lang="de-DE" sz="1400" dirty="0">
                <a:solidFill>
                  <a:schemeClr val="tx1"/>
                </a:solidFill>
              </a:rPr>
              <a:t>the future, what other colors for bioplastic do you want to see?</a:t>
            </a:r>
          </a:p>
          <a:p>
            <a:r>
              <a:rPr lang="de-DE" sz="1400" dirty="0">
                <a:solidFill>
                  <a:schemeClr val="tx1"/>
                </a:solidFill>
              </a:rPr>
              <a:t>4</a:t>
            </a:r>
            <a:r>
              <a:rPr lang="de-DE" sz="1400" dirty="0" smtClean="0">
                <a:solidFill>
                  <a:schemeClr val="tx1"/>
                </a:solidFill>
              </a:rPr>
              <a:t>.  Would </a:t>
            </a:r>
            <a:r>
              <a:rPr lang="de-DE" sz="1400" dirty="0">
                <a:solidFill>
                  <a:schemeClr val="tx1"/>
                </a:solidFill>
              </a:rPr>
              <a:t>you buy </a:t>
            </a:r>
            <a:r>
              <a:rPr lang="de-DE" sz="1400" dirty="0" err="1">
                <a:solidFill>
                  <a:schemeClr val="tx1"/>
                </a:solidFill>
              </a:rPr>
              <a:t>bioplastic-only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 smtClean="0">
                <a:solidFill>
                  <a:schemeClr val="tx1"/>
                </a:solidFill>
              </a:rPr>
              <a:t>packaged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>
                <a:solidFill>
                  <a:schemeClr val="tx1"/>
                </a:solidFill>
              </a:rPr>
              <a:t>foods</a:t>
            </a:r>
            <a:r>
              <a:rPr lang="de-DE" sz="1400" dirty="0" smtClean="0">
                <a:solidFill>
                  <a:schemeClr val="tx1"/>
                </a:solidFill>
              </a:rPr>
              <a:t>? Explain</a:t>
            </a:r>
            <a:r>
              <a:rPr lang="de-DE" sz="1400" dirty="0">
                <a:solidFill>
                  <a:schemeClr val="tx1"/>
                </a:solidFill>
              </a:rPr>
              <a:t>!</a:t>
            </a:r>
          </a:p>
          <a:p>
            <a:r>
              <a:rPr lang="de-DE" sz="1400" dirty="0">
                <a:solidFill>
                  <a:schemeClr val="tx1"/>
                </a:solidFill>
              </a:rPr>
              <a:t>5</a:t>
            </a:r>
            <a:r>
              <a:rPr lang="de-DE" sz="1400" dirty="0" smtClean="0">
                <a:solidFill>
                  <a:schemeClr val="tx1"/>
                </a:solidFill>
              </a:rPr>
              <a:t>.  Would </a:t>
            </a:r>
            <a:r>
              <a:rPr lang="de-DE" sz="1400" dirty="0">
                <a:solidFill>
                  <a:schemeClr val="tx1"/>
                </a:solidFill>
              </a:rPr>
              <a:t>you produce bioplastic at home, given the right recipes?</a:t>
            </a:r>
          </a:p>
          <a:p>
            <a:r>
              <a:rPr lang="de-DE" sz="1400" dirty="0">
                <a:solidFill>
                  <a:schemeClr val="tx1"/>
                </a:solidFill>
              </a:rPr>
              <a:t>6</a:t>
            </a:r>
            <a:r>
              <a:rPr lang="de-DE" sz="1400" dirty="0" smtClean="0">
                <a:solidFill>
                  <a:schemeClr val="tx1"/>
                </a:solidFill>
              </a:rPr>
              <a:t>.  Bioplastics </a:t>
            </a:r>
            <a:r>
              <a:rPr lang="de-DE" sz="1400" dirty="0">
                <a:solidFill>
                  <a:schemeClr val="tx1"/>
                </a:solidFill>
              </a:rPr>
              <a:t>are a growing market</a:t>
            </a:r>
            <a:r>
              <a:rPr lang="de-DE" sz="1400" dirty="0" smtClean="0">
                <a:solidFill>
                  <a:schemeClr val="tx1"/>
                </a:solidFill>
              </a:rPr>
              <a:t>. Would </a:t>
            </a:r>
            <a:r>
              <a:rPr lang="de-DE" sz="1400" dirty="0">
                <a:solidFill>
                  <a:schemeClr val="tx1"/>
                </a:solidFill>
              </a:rPr>
              <a:t>you invest in </a:t>
            </a:r>
            <a:r>
              <a:rPr lang="de-DE" sz="1400" dirty="0" smtClean="0">
                <a:solidFill>
                  <a:schemeClr val="tx1"/>
                </a:solidFill>
              </a:rPr>
              <a:t>bioplastic companies stocks?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7. Our product is made out of recyclabe carton and bioplastic film. After further research, should we make the whole package out of bioplastic?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8. Should our company make the bioplastic foil </a:t>
            </a:r>
            <a:r>
              <a:rPr lang="de-DE" sz="1400" dirty="0" err="1" smtClean="0">
                <a:solidFill>
                  <a:schemeClr val="tx1"/>
                </a:solidFill>
              </a:rPr>
              <a:t>thicker</a:t>
            </a:r>
            <a:r>
              <a:rPr lang="de-DE" sz="1400" dirty="0" smtClean="0">
                <a:solidFill>
                  <a:schemeClr val="tx1"/>
                </a:solidFill>
              </a:rPr>
              <a:t>? </a:t>
            </a:r>
            <a:r>
              <a:rPr lang="de-DE" sz="1400" dirty="0" err="1" smtClean="0">
                <a:solidFill>
                  <a:schemeClr val="tx1"/>
                </a:solidFill>
              </a:rPr>
              <a:t>Why</a:t>
            </a:r>
            <a:r>
              <a:rPr lang="de-DE" sz="1400" dirty="0" smtClean="0">
                <a:solidFill>
                  <a:schemeClr val="tx1"/>
                </a:solidFill>
              </a:rPr>
              <a:t>?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9. </a:t>
            </a:r>
            <a:r>
              <a:rPr lang="de-DE" sz="1400" dirty="0" err="1" smtClean="0">
                <a:solidFill>
                  <a:schemeClr val="tx1"/>
                </a:solidFill>
              </a:rPr>
              <a:t>Would</a:t>
            </a:r>
            <a:r>
              <a:rPr lang="de-DE" sz="1400" dirty="0" smtClean="0">
                <a:solidFill>
                  <a:schemeClr val="tx1"/>
                </a:solidFill>
              </a:rPr>
              <a:t> you end using conventional plastics and switch to bioplastic-only products?</a:t>
            </a:r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017CCE-214A-495E-AA0C-2C95C46706D3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6" name="Ellipse 2">
              <a:extLst>
                <a:ext uri="{FF2B5EF4-FFF2-40B4-BE49-F238E27FC236}">
                  <a16:creationId xmlns:a16="http://schemas.microsoft.com/office/drawing/2014/main" id="{493DA8D0-8A55-40F6-81AD-34688859427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1651AE3-1958-41D4-A337-B669FCBD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27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2142000" cy="2630400"/>
          </a:xfrm>
        </p:spPr>
        <p:txBody>
          <a:bodyPr/>
          <a:lstStyle/>
          <a:p>
            <a:r>
              <a:rPr lang="en-US" b="1" dirty="0" smtClean="0"/>
              <a:t>Sources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874" y="1033400"/>
            <a:ext cx="5558557" cy="32673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https://www.sciencedirect.com/science/article/pii/S0734975008000141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https://news.nationalgeographic.com/2017/07/plastic-produced-recycling-waste-ocean-trash-debris-environment/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http://www.foodsafetysite.com/educators/competencies/general/spoilage/spg1.html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https://www.lifewithoutplastic.com/store/how_plastics_affect_the_environment</a:t>
            </a:r>
            <a:r>
              <a:rPr lang="en-US" sz="1200" dirty="0" smtClean="0">
                <a:solidFill>
                  <a:schemeClr val="tx1"/>
                </a:solidFill>
              </a:rPr>
              <a:t>#.aWmmad6NQQww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http://www.nytimes.com/2007/11/02/your-money/02iht-mplastics.1.8159693.html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721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>
            <a:spLocks noGrp="1"/>
          </p:cNvSpPr>
          <p:nvPr>
            <p:ph type="ctrTitle" idx="4294967295"/>
          </p:nvPr>
        </p:nvSpPr>
        <p:spPr>
          <a:xfrm>
            <a:off x="685800" y="1507150"/>
            <a:ext cx="6593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FFFF"/>
                </a:solidFill>
              </a:rPr>
              <a:t>Thanks!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594" name="Shape 594"/>
          <p:cNvSpPr txBox="1">
            <a:spLocks noGrp="1"/>
          </p:cNvSpPr>
          <p:nvPr>
            <p:ph type="subTitle" idx="4294967295"/>
          </p:nvPr>
        </p:nvSpPr>
        <p:spPr>
          <a:xfrm>
            <a:off x="685800" y="2401970"/>
            <a:ext cx="6593700" cy="17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dirty="0">
                <a:solidFill>
                  <a:srgbClr val="4A5C65"/>
                </a:solidFill>
              </a:rPr>
              <a:t>Any questions?</a:t>
            </a:r>
            <a:endParaRPr sz="3600" dirty="0">
              <a:solidFill>
                <a:srgbClr val="4A5C65"/>
              </a:solidFill>
            </a:endParaRPr>
          </a:p>
          <a:p>
            <a:pPr marL="0" lvl="0" indent="0" rtl="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4A5C65"/>
              </a:solidFill>
            </a:endParaRPr>
          </a:p>
        </p:txBody>
      </p:sp>
      <p:sp>
        <p:nvSpPr>
          <p:cNvPr id="595" name="Shape 59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017CCE-214A-495E-AA0C-2C95C46706D3}"/>
              </a:ext>
            </a:extLst>
          </p:cNvPr>
          <p:cNvGrpSpPr/>
          <p:nvPr/>
        </p:nvGrpSpPr>
        <p:grpSpPr>
          <a:xfrm>
            <a:off x="4934429" y="1059582"/>
            <a:ext cx="2557616" cy="2511115"/>
            <a:chOff x="2555776" y="627534"/>
            <a:chExt cx="3960440" cy="3888432"/>
          </a:xfrm>
        </p:grpSpPr>
        <p:sp>
          <p:nvSpPr>
            <p:cNvPr id="6" name="Ellipse 2">
              <a:extLst>
                <a:ext uri="{FF2B5EF4-FFF2-40B4-BE49-F238E27FC236}">
                  <a16:creationId xmlns:a16="http://schemas.microsoft.com/office/drawing/2014/main" id="{493DA8D0-8A55-40F6-81AD-34688859427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1651AE3-1958-41D4-A337-B669FCBD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67544" y="436793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Company</a:t>
            </a:r>
            <a:br>
              <a:rPr lang="en-US" b="1" dirty="0"/>
            </a:br>
            <a:r>
              <a:rPr lang="en-US" b="1" dirty="0"/>
              <a:t>overview</a:t>
            </a:r>
            <a:endParaRPr b="1" dirty="0"/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2483768" y="1347614"/>
            <a:ext cx="6291660" cy="3888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400" kern="100" baseline="-25000" dirty="0" err="1"/>
              <a:t>Founded</a:t>
            </a:r>
            <a:r>
              <a:rPr lang="de-DE" sz="2400" kern="100" baseline="-25000" dirty="0"/>
              <a:t>: </a:t>
            </a:r>
            <a:r>
              <a:rPr lang="de-DE" sz="2400" b="1" kern="100" baseline="-25000" dirty="0" err="1"/>
              <a:t>January</a:t>
            </a:r>
            <a:r>
              <a:rPr lang="de-DE" sz="2400" b="1" kern="100" baseline="-25000" dirty="0"/>
              <a:t> 2018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400" kern="100" baseline="-25000" dirty="0" err="1"/>
              <a:t>Number</a:t>
            </a:r>
            <a:r>
              <a:rPr lang="de-DE" sz="2400" kern="100" baseline="-25000" dirty="0"/>
              <a:t> </a:t>
            </a:r>
            <a:r>
              <a:rPr lang="de-DE" sz="2400" kern="100" baseline="-25000" dirty="0" err="1"/>
              <a:t>of</a:t>
            </a:r>
            <a:r>
              <a:rPr lang="de-DE" sz="2400" kern="100" baseline="-25000" dirty="0"/>
              <a:t> </a:t>
            </a:r>
            <a:r>
              <a:rPr lang="de-DE" sz="2400" kern="100" baseline="-25000" dirty="0" err="1"/>
              <a:t>employees</a:t>
            </a:r>
            <a:r>
              <a:rPr lang="de-DE" sz="2400" kern="100" baseline="-25000" dirty="0"/>
              <a:t>: </a:t>
            </a:r>
            <a:r>
              <a:rPr lang="de-DE" sz="2400" b="1" kern="100" baseline="-25000" dirty="0"/>
              <a:t>7</a:t>
            </a:r>
            <a:r>
              <a:rPr lang="de-DE" sz="2400" kern="100" baseline="-25000" dirty="0"/>
              <a:t> 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400" kern="100" baseline="-25000" dirty="0" err="1"/>
              <a:t>Founders</a:t>
            </a:r>
            <a:r>
              <a:rPr lang="de-DE" sz="2400" kern="100" baseline="-25000" dirty="0"/>
              <a:t>: </a:t>
            </a:r>
            <a:r>
              <a:rPr lang="de-DE" sz="2400" b="1" kern="100" baseline="-25000" dirty="0"/>
              <a:t>Rares Miron, Sude </a:t>
            </a:r>
            <a:r>
              <a:rPr lang="de-DE" sz="2400" b="1" kern="100" baseline="-25000" dirty="0" err="1"/>
              <a:t>Yakut</a:t>
            </a:r>
            <a:r>
              <a:rPr lang="de-DE" sz="2400" b="1" kern="100" baseline="-25000" dirty="0"/>
              <a:t>, Tim </a:t>
            </a:r>
            <a:r>
              <a:rPr lang="de-DE" sz="2400" b="1" kern="100" baseline="-25000" dirty="0" err="1"/>
              <a:t>Pascher</a:t>
            </a:r>
            <a:r>
              <a:rPr lang="de-DE" sz="2400" b="1" kern="100" baseline="-25000" dirty="0"/>
              <a:t>, Vlad </a:t>
            </a:r>
            <a:r>
              <a:rPr lang="de-DE" sz="2400" b="1" kern="100" baseline="-25000" dirty="0" err="1"/>
              <a:t>Gubendreanu</a:t>
            </a:r>
            <a:r>
              <a:rPr lang="de-DE" sz="2400" b="1" kern="100" baseline="-25000" dirty="0"/>
              <a:t>, </a:t>
            </a:r>
            <a:r>
              <a:rPr lang="de-DE" sz="2400" b="1" kern="100" baseline="-25000" dirty="0" err="1"/>
              <a:t>Maddie</a:t>
            </a:r>
            <a:r>
              <a:rPr lang="de-DE" sz="2400" b="1" kern="100" baseline="-25000" dirty="0"/>
              <a:t> Smith, Giannis, Malina Mueller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de-DE" sz="2400" kern="100" baseline="-25000" dirty="0"/>
              <a:t>Business </a:t>
            </a:r>
            <a:r>
              <a:rPr lang="de-DE" sz="2400" kern="100" baseline="-25000" dirty="0" err="1"/>
              <a:t>summary</a:t>
            </a:r>
            <a:r>
              <a:rPr lang="de-DE" sz="2400" kern="100" baseline="-25000" dirty="0"/>
              <a:t>: </a:t>
            </a:r>
            <a:r>
              <a:rPr lang="de-DE" sz="2400" b="1" kern="100" baseline="-25000" dirty="0" err="1"/>
              <a:t>Producing</a:t>
            </a:r>
            <a:r>
              <a:rPr lang="de-DE" sz="2400" b="1" kern="100" baseline="-25000" dirty="0"/>
              <a:t> </a:t>
            </a:r>
            <a:r>
              <a:rPr lang="de-DE" sz="2400" b="1" kern="100" baseline="-25000" dirty="0" err="1"/>
              <a:t>bioplastic</a:t>
            </a:r>
            <a:r>
              <a:rPr lang="de-DE" sz="2400" b="1" kern="100" baseline="-25000" dirty="0"/>
              <a:t> </a:t>
            </a:r>
            <a:r>
              <a:rPr lang="de-DE" sz="2400" b="1" kern="100" baseline="-25000" dirty="0" err="1"/>
              <a:t>packaging</a:t>
            </a:r>
            <a:r>
              <a:rPr lang="de-DE" sz="2400" b="1" kern="100" baseline="-25000" dirty="0"/>
              <a:t> </a:t>
            </a:r>
            <a:r>
              <a:rPr lang="de-DE" sz="2400" b="1" kern="100" baseline="-25000" dirty="0" err="1"/>
              <a:t>for</a:t>
            </a:r>
            <a:r>
              <a:rPr lang="de-DE" sz="2400" b="1" kern="100" baseline="-25000" dirty="0"/>
              <a:t> dry </a:t>
            </a:r>
            <a:r>
              <a:rPr lang="de-DE" sz="2400" b="1" kern="100" baseline="-25000" dirty="0" err="1"/>
              <a:t>foods</a:t>
            </a:r>
            <a:endParaRPr lang="de-DE" sz="2400" b="1" kern="100" baseline="-25000" dirty="0"/>
          </a:p>
        </p:txBody>
      </p:sp>
      <p:sp>
        <p:nvSpPr>
          <p:cNvPr id="398" name="Shape 398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7A7079C-7B6A-419F-B25B-7D6DF5BC0FBE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14" name="Ellipse 2">
              <a:extLst>
                <a:ext uri="{FF2B5EF4-FFF2-40B4-BE49-F238E27FC236}">
                  <a16:creationId xmlns:a16="http://schemas.microsoft.com/office/drawing/2014/main" id="{CE7EC433-DD7B-4569-8BAF-ECA889D82F9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CB886B2-F1A8-48C3-88B8-C740DC2D8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title"/>
          </p:nvPr>
        </p:nvSpPr>
        <p:spPr>
          <a:xfrm>
            <a:off x="23486" y="483518"/>
            <a:ext cx="2382986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b="1" dirty="0"/>
              <a:t>Aims and vision</a:t>
            </a:r>
            <a:endParaRPr b="1" dirty="0"/>
          </a:p>
        </p:txBody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2915816" y="1439079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Offering an alternative to the conventional plastics like PET, PP, etc. used in the food packaging industry and raise awareness of the environmental impact </a:t>
            </a: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Our vision for the future would be to create the most efficient, cheap and environmentally friendly </a:t>
            </a:r>
            <a:r>
              <a:rPr lang="en-US" sz="1600" dirty="0" err="1">
                <a:solidFill>
                  <a:schemeClr val="tx1"/>
                </a:solidFill>
              </a:rPr>
              <a:t>bioproduct</a:t>
            </a:r>
            <a:r>
              <a:rPr lang="en-US" sz="1600" dirty="0">
                <a:solidFill>
                  <a:schemeClr val="tx1"/>
                </a:solidFill>
              </a:rPr>
              <a:t> as possible, thus help fighting </a:t>
            </a:r>
            <a:r>
              <a:rPr lang="en-US" sz="1600" dirty="0" smtClean="0">
                <a:solidFill>
                  <a:schemeClr val="tx1"/>
                </a:solidFill>
              </a:rPr>
              <a:t>the pollution of the world</a:t>
            </a:r>
            <a:endParaRPr lang="en-US" sz="1600" dirty="0">
              <a:solidFill>
                <a:schemeClr val="tx1"/>
              </a:solidFill>
            </a:endParaRP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endParaRPr dirty="0"/>
          </a:p>
        </p:txBody>
      </p:sp>
      <p:sp>
        <p:nvSpPr>
          <p:cNvPr id="425" name="Shape 42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42518CF-658C-4D16-B780-80C16F85D683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14" name="Ellipse 2">
              <a:extLst>
                <a:ext uri="{FF2B5EF4-FFF2-40B4-BE49-F238E27FC236}">
                  <a16:creationId xmlns:a16="http://schemas.microsoft.com/office/drawing/2014/main" id="{4B052B6C-436B-46F4-ABA2-C2AAE3833973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1EEDE3A6-797E-418E-A6C7-16FB711D95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>
                <a:solidFill>
                  <a:srgbClr val="FFFFFF"/>
                </a:solidFill>
              </a:rPr>
              <a:t>4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89920" y="555526"/>
            <a:ext cx="6782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bg1"/>
                </a:solidFill>
                <a:latin typeface="Roboto Slab Light"/>
              </a:rPr>
              <a:t>The </a:t>
            </a:r>
            <a:r>
              <a:rPr lang="de-DE" sz="2400" b="1" dirty="0" err="1">
                <a:solidFill>
                  <a:schemeClr val="bg1"/>
                </a:solidFill>
                <a:latin typeface="Roboto Slab Light"/>
              </a:rPr>
              <a:t>impact</a:t>
            </a:r>
            <a:r>
              <a:rPr lang="de-DE" sz="2400" b="1" dirty="0">
                <a:solidFill>
                  <a:schemeClr val="bg1"/>
                </a:solidFill>
                <a:latin typeface="Roboto Slab Light"/>
              </a:rPr>
              <a:t> </a:t>
            </a:r>
            <a:r>
              <a:rPr lang="de-DE" sz="2400" b="1" dirty="0" err="1">
                <a:solidFill>
                  <a:schemeClr val="bg1"/>
                </a:solidFill>
                <a:latin typeface="Roboto Slab Light"/>
              </a:rPr>
              <a:t>of</a:t>
            </a:r>
            <a:r>
              <a:rPr lang="de-DE" sz="2400" b="1" dirty="0">
                <a:solidFill>
                  <a:schemeClr val="bg1"/>
                </a:solidFill>
                <a:latin typeface="Roboto Slab Light"/>
              </a:rPr>
              <a:t> </a:t>
            </a:r>
            <a:r>
              <a:rPr lang="de-DE" sz="2400" b="1" dirty="0" err="1">
                <a:solidFill>
                  <a:schemeClr val="bg1"/>
                </a:solidFill>
                <a:latin typeface="Roboto Slab Light"/>
              </a:rPr>
              <a:t>conventional</a:t>
            </a:r>
            <a:r>
              <a:rPr lang="de-DE" sz="2400" b="1" dirty="0">
                <a:solidFill>
                  <a:schemeClr val="bg1"/>
                </a:solidFill>
                <a:latin typeface="Roboto Slab Light"/>
              </a:rPr>
              <a:t> </a:t>
            </a:r>
            <a:r>
              <a:rPr lang="de-DE" sz="2400" b="1" dirty="0" err="1">
                <a:solidFill>
                  <a:schemeClr val="bg1"/>
                </a:solidFill>
                <a:latin typeface="Roboto Slab Light"/>
              </a:rPr>
              <a:t>plastics</a:t>
            </a:r>
            <a:r>
              <a:rPr lang="de-DE" sz="2400" b="1" dirty="0">
                <a:solidFill>
                  <a:schemeClr val="bg1"/>
                </a:solidFill>
                <a:latin typeface="Roboto Slab Light"/>
              </a:rPr>
              <a:t> on </a:t>
            </a:r>
            <a:r>
              <a:rPr lang="de-DE" sz="2400" b="1" dirty="0" err="1">
                <a:solidFill>
                  <a:schemeClr val="bg1"/>
                </a:solidFill>
                <a:latin typeface="Roboto Slab Light"/>
              </a:rPr>
              <a:t>the</a:t>
            </a:r>
            <a:r>
              <a:rPr lang="de-DE" sz="2400" b="1" dirty="0">
                <a:solidFill>
                  <a:schemeClr val="bg1"/>
                </a:solidFill>
                <a:latin typeface="Roboto Slab Light"/>
              </a:rPr>
              <a:t> </a:t>
            </a:r>
            <a:r>
              <a:rPr lang="de-DE" sz="2400" b="1" dirty="0" err="1">
                <a:solidFill>
                  <a:schemeClr val="bg1"/>
                </a:solidFill>
                <a:latin typeface="Roboto Slab Light"/>
              </a:rPr>
              <a:t>environment</a:t>
            </a:r>
            <a:endParaRPr lang="de-DE" sz="2400" b="1" dirty="0">
              <a:solidFill>
                <a:schemeClr val="bg1"/>
              </a:solidFill>
              <a:latin typeface="Roboto Slab Ligh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128587" y="1602254"/>
            <a:ext cx="727280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de-DE" sz="1500" dirty="0">
                <a:solidFill>
                  <a:schemeClr val="bg1"/>
                </a:solidFill>
                <a:latin typeface="Lato Light"/>
              </a:rPr>
              <a:t>It is well known that plastic is probably the </a:t>
            </a:r>
            <a:r>
              <a:rPr lang="de-DE" sz="1500" dirty="0" smtClean="0">
                <a:solidFill>
                  <a:schemeClr val="bg1"/>
                </a:solidFill>
                <a:latin typeface="Lato Light"/>
              </a:rPr>
              <a:t>world‘s </a:t>
            </a:r>
            <a:r>
              <a:rPr lang="de-DE" sz="1500" dirty="0">
                <a:solidFill>
                  <a:schemeClr val="bg1"/>
                </a:solidFill>
                <a:latin typeface="Lato Light"/>
              </a:rPr>
              <a:t>leading pollution cause.</a:t>
            </a:r>
            <a:r>
              <a:rPr lang="en-US" sz="1500" dirty="0">
                <a:solidFill>
                  <a:schemeClr val="bg1"/>
                </a:solidFill>
                <a:latin typeface="Lato Light"/>
              </a:rPr>
              <a:t> A plastic bag can kill numerous animals because they take so long to disintegrate. Most plastics are made from petroleum or natural gas, which will eventually deplete</a:t>
            </a:r>
          </a:p>
          <a:p>
            <a:pPr marL="285750" indent="-28575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bg1"/>
              </a:solidFill>
              <a:latin typeface="Lato Light"/>
            </a:endParaRPr>
          </a:p>
          <a:p>
            <a:pPr marL="285750" indent="-28575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chemeClr val="bg1"/>
                </a:solidFill>
                <a:latin typeface="Lato Light"/>
              </a:rPr>
              <a:t>The interest in environmental issues is growing and there are increasing demands to develop materials which do not burden the environment significantly</a:t>
            </a:r>
            <a:endParaRPr lang="de-DE" sz="1500" dirty="0">
              <a:solidFill>
                <a:schemeClr val="bg1"/>
              </a:solidFill>
              <a:latin typeface="Lato Light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3322035"/>
            <a:ext cx="1519032" cy="137975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98A4CD7E-5B33-42EF-87BE-AC9CCD72B7FF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11" name="Ellipse 2">
              <a:extLst>
                <a:ext uri="{FF2B5EF4-FFF2-40B4-BE49-F238E27FC236}">
                  <a16:creationId xmlns:a16="http://schemas.microsoft.com/office/drawing/2014/main" id="{BE1E946E-8F88-4895-9B0D-F7709876E422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993C75B-9A82-4A91-A8D5-CCFE63BDE6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80904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ctrTitle" idx="4294967295"/>
          </p:nvPr>
        </p:nvSpPr>
        <p:spPr>
          <a:xfrm>
            <a:off x="1403648" y="627534"/>
            <a:ext cx="6593700" cy="92058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1"/>
                </a:solidFill>
              </a:rPr>
              <a:t>The </a:t>
            </a:r>
            <a:r>
              <a:rPr lang="de-DE" sz="2400" b="1" dirty="0" err="1">
                <a:solidFill>
                  <a:schemeClr val="bg1"/>
                </a:solidFill>
              </a:rPr>
              <a:t>effects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of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oxygen</a:t>
            </a:r>
            <a:r>
              <a:rPr lang="de-DE" sz="2400" b="1" dirty="0">
                <a:solidFill>
                  <a:schemeClr val="bg1"/>
                </a:solidFill>
              </a:rPr>
              <a:t> on </a:t>
            </a:r>
            <a:r>
              <a:rPr lang="de-DE" sz="2400" b="1" dirty="0" err="1">
                <a:solidFill>
                  <a:schemeClr val="bg1"/>
                </a:solidFill>
              </a:rPr>
              <a:t>food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r>
              <a:rPr lang="de-DE" sz="2400" b="1" dirty="0" err="1">
                <a:solidFill>
                  <a:schemeClr val="bg1"/>
                </a:solidFill>
              </a:rPr>
              <a:t>spoilage</a:t>
            </a:r>
            <a:r>
              <a:rPr lang="de-DE" sz="2400" b="1" dirty="0">
                <a:solidFill>
                  <a:schemeClr val="bg1"/>
                </a:solidFill>
              </a:rPr>
              <a:t> </a:t>
            </a:r>
            <a:endParaRPr sz="2400" b="1" dirty="0">
              <a:solidFill>
                <a:schemeClr val="bg1"/>
              </a:solidFill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subTitle" idx="4294967295"/>
          </p:nvPr>
        </p:nvSpPr>
        <p:spPr>
          <a:xfrm>
            <a:off x="683568" y="2067694"/>
            <a:ext cx="4152832" cy="33123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One </a:t>
            </a:r>
            <a:r>
              <a:rPr lang="en-US" sz="1600" dirty="0" smtClean="0">
                <a:solidFill>
                  <a:schemeClr val="bg1"/>
                </a:solidFill>
              </a:rPr>
              <a:t>leading </a:t>
            </a:r>
            <a:r>
              <a:rPr lang="en-US" sz="1600" dirty="0">
                <a:solidFill>
                  <a:schemeClr val="bg1"/>
                </a:solidFill>
              </a:rPr>
              <a:t>cause of food </a:t>
            </a:r>
            <a:r>
              <a:rPr lang="en-US" sz="1600" dirty="0" smtClean="0">
                <a:solidFill>
                  <a:schemeClr val="bg1"/>
                </a:solidFill>
              </a:rPr>
              <a:t>spoilage </a:t>
            </a:r>
            <a:r>
              <a:rPr lang="en-US" sz="1600" dirty="0">
                <a:solidFill>
                  <a:schemeClr val="bg1"/>
                </a:solidFill>
              </a:rPr>
              <a:t>is air and oxygen. Because air is colorless, odorless, and tasteless, it is often forgotten as a means to cause food to spoil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2" name="Textfeld 1"/>
          <p:cNvSpPr txBox="1"/>
          <p:nvPr/>
        </p:nvSpPr>
        <p:spPr>
          <a:xfrm rot="20295703">
            <a:off x="6156176" y="1347614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Lato Light"/>
              </a:rPr>
              <a:t>#Fact</a:t>
            </a:r>
            <a:r>
              <a:rPr lang="de-DE" dirty="0">
                <a:solidFill>
                  <a:schemeClr val="bg1"/>
                </a:solidFill>
                <a:latin typeface="Lato Light"/>
              </a:rPr>
              <a:t>:  </a:t>
            </a:r>
            <a:r>
              <a:rPr lang="en-US" dirty="0">
                <a:solidFill>
                  <a:schemeClr val="bg1"/>
                </a:solidFill>
                <a:latin typeface="Lato Light"/>
              </a:rPr>
              <a:t>Air consists of 78% nitrogen, 21% oxygen, and a 1% mixture of other gases</a:t>
            </a:r>
            <a:endParaRPr lang="de-DE" dirty="0">
              <a:solidFill>
                <a:schemeClr val="bg1"/>
              </a:solidFill>
              <a:latin typeface="Lato Light"/>
            </a:endParaRPr>
          </a:p>
        </p:txBody>
      </p:sp>
      <p:pic>
        <p:nvPicPr>
          <p:cNvPr id="1026" name="Picture 2" descr="C:\Dokumente und Einstellungen\benderau\Desktop\iStock_000005058922XSmall_crop380w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4474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2737514"/>
            <a:ext cx="2520280" cy="151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6D2EC9EC-93A7-4B36-8DBB-AE4F513135F5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8" name="Ellipse 2">
              <a:extLst>
                <a:ext uri="{FF2B5EF4-FFF2-40B4-BE49-F238E27FC236}">
                  <a16:creationId xmlns:a16="http://schemas.microsoft.com/office/drawing/2014/main" id="{93C584FE-91C1-4F04-AA10-7DB7BDD835A7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AF1D60C-9786-44B6-B2A3-5EB940316B0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2790810" y="422469"/>
            <a:ext cx="2715651" cy="3384376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Firstly, we initiated a research and development department. We started experimenting on various readily available recipes. However, after a few unsuccesful experiments, we came to the conclusion that the recipes needed some improvements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Recipe 2 failed nevertheless, with no considerable results whatsoever</a:t>
            </a:r>
            <a:endParaRPr sz="1400" dirty="0">
              <a:solidFill>
                <a:schemeClr val="tx1"/>
              </a:solidFill>
            </a:endParaRPr>
          </a:p>
        </p:txBody>
      </p:sp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251520" y="418063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b="1" dirty="0"/>
              <a:t>Products </a:t>
            </a:r>
            <a:r>
              <a:rPr lang="de-DE" b="1" dirty="0" err="1"/>
              <a:t>and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 err="1"/>
              <a:t>services</a:t>
            </a:r>
            <a:endParaRPr b="1" dirty="0"/>
          </a:p>
        </p:txBody>
      </p:sp>
      <p:sp>
        <p:nvSpPr>
          <p:cNvPr id="452" name="Shape 452"/>
          <p:cNvSpPr txBox="1">
            <a:spLocks noGrp="1"/>
          </p:cNvSpPr>
          <p:nvPr>
            <p:ph type="body" idx="2"/>
          </p:nvPr>
        </p:nvSpPr>
        <p:spPr>
          <a:xfrm>
            <a:off x="5506461" y="785126"/>
            <a:ext cx="3386019" cy="1498592"/>
          </a:xfrm>
          <a:prstGeom prst="rect">
            <a:avLst/>
          </a:prstGeom>
          <a:noFill/>
          <a:ln w="50800">
            <a:solidFill>
              <a:srgbClr val="02BDC7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de-DE" sz="1400" b="1" dirty="0" err="1">
                <a:solidFill>
                  <a:schemeClr val="tx1"/>
                </a:solidFill>
              </a:rPr>
              <a:t>Recipe</a:t>
            </a:r>
            <a:r>
              <a:rPr lang="de-DE" sz="1400" b="1" dirty="0">
                <a:solidFill>
                  <a:schemeClr val="tx1"/>
                </a:solidFill>
              </a:rPr>
              <a:t> 1: </a:t>
            </a:r>
            <a:r>
              <a:rPr lang="de-DE" sz="1400" b="1" dirty="0" err="1">
                <a:solidFill>
                  <a:schemeClr val="tx1"/>
                </a:solidFill>
              </a:rPr>
              <a:t>sodium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alginate</a:t>
            </a:r>
            <a:r>
              <a:rPr lang="de-DE" sz="1400" b="1" dirty="0">
                <a:solidFill>
                  <a:schemeClr val="tx1"/>
                </a:solidFill>
              </a:rPr>
              <a:t> + </a:t>
            </a:r>
            <a:r>
              <a:rPr lang="de-DE" sz="1400" b="1" dirty="0" err="1">
                <a:solidFill>
                  <a:schemeClr val="tx1"/>
                </a:solidFill>
              </a:rPr>
              <a:t>glycerol</a:t>
            </a:r>
            <a:endParaRPr lang="de-DE" sz="1400" b="1" dirty="0">
              <a:solidFill>
                <a:schemeClr val="tx1"/>
              </a:solidFill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 tsp Na-</a:t>
            </a:r>
            <a:r>
              <a:rPr lang="en-US" sz="1400" dirty="0" err="1">
                <a:solidFill>
                  <a:schemeClr val="tx1"/>
                </a:solidFill>
              </a:rPr>
              <a:t>Alginat</a:t>
            </a:r>
            <a:endParaRPr lang="de-DE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tx1"/>
                </a:solidFill>
              </a:rPr>
              <a:t>200 ml (2/3 </a:t>
            </a:r>
            <a:r>
              <a:rPr lang="de-DE" sz="1400" dirty="0" err="1">
                <a:solidFill>
                  <a:schemeClr val="tx1"/>
                </a:solidFill>
              </a:rPr>
              <a:t>cup</a:t>
            </a:r>
            <a:r>
              <a:rPr lang="de-DE" sz="1400" dirty="0">
                <a:solidFill>
                  <a:schemeClr val="tx1"/>
                </a:solidFill>
              </a:rPr>
              <a:t>) </a:t>
            </a:r>
            <a:r>
              <a:rPr lang="de-DE" sz="1400" dirty="0" err="1">
                <a:solidFill>
                  <a:schemeClr val="tx1"/>
                </a:solidFill>
              </a:rPr>
              <a:t>of</a:t>
            </a:r>
            <a:r>
              <a:rPr lang="de-DE" sz="1400" dirty="0">
                <a:solidFill>
                  <a:schemeClr val="tx1"/>
                </a:solidFill>
              </a:rPr>
              <a:t> 1% </a:t>
            </a:r>
            <a:r>
              <a:rPr lang="de-DE" sz="1400" dirty="0" err="1">
                <a:solidFill>
                  <a:schemeClr val="tx1"/>
                </a:solidFill>
              </a:rPr>
              <a:t>glycerol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solution</a:t>
            </a:r>
            <a:endParaRPr lang="de-DE" sz="1400" dirty="0">
              <a:solidFill>
                <a:schemeClr val="tx1"/>
              </a:solidFill>
            </a:endParaRPr>
          </a:p>
          <a:p>
            <a:pPr marL="285750" lvl="0" indent="-285750" algn="ctr" rtl="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453" name="Shape 453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Textfeld 1"/>
          <p:cNvSpPr txBox="1"/>
          <p:nvPr/>
        </p:nvSpPr>
        <p:spPr>
          <a:xfrm>
            <a:off x="4898878" y="2635174"/>
            <a:ext cx="3826689" cy="1600438"/>
          </a:xfrm>
          <a:prstGeom prst="rect">
            <a:avLst/>
          </a:prstGeom>
          <a:noFill/>
          <a:ln w="50800">
            <a:solidFill>
              <a:srgbClr val="02BDC7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err="1"/>
              <a:t>Recipe</a:t>
            </a:r>
            <a:r>
              <a:rPr lang="de-DE" b="1" dirty="0"/>
              <a:t> 2: </a:t>
            </a:r>
            <a:r>
              <a:rPr lang="de-DE" b="1" dirty="0" err="1"/>
              <a:t>starch</a:t>
            </a:r>
            <a:r>
              <a:rPr lang="de-DE" b="1" dirty="0"/>
              <a:t> + </a:t>
            </a:r>
            <a:r>
              <a:rPr lang="de-DE" b="1" dirty="0" err="1"/>
              <a:t>salt</a:t>
            </a:r>
            <a:r>
              <a:rPr lang="de-DE" b="1" dirty="0"/>
              <a:t> + </a:t>
            </a:r>
            <a:r>
              <a:rPr lang="de-DE" b="1" dirty="0" err="1"/>
              <a:t>glycerol</a:t>
            </a:r>
            <a:r>
              <a:rPr lang="de-DE" b="1" dirty="0"/>
              <a:t> + </a:t>
            </a:r>
            <a:r>
              <a:rPr lang="de-DE" b="1" dirty="0" err="1"/>
              <a:t>sorbitol</a:t>
            </a: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3.0 grams (1 tsp) starch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45 mg </a:t>
            </a:r>
            <a:r>
              <a:rPr lang="de-DE" dirty="0" err="1"/>
              <a:t>salt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120 ml (1/2 </a:t>
            </a:r>
            <a:r>
              <a:rPr lang="de-DE" dirty="0" err="1"/>
              <a:t>cup</a:t>
            </a:r>
            <a:r>
              <a:rPr lang="de-DE" dirty="0"/>
              <a:t>) </a:t>
            </a:r>
            <a:r>
              <a:rPr lang="de-DE" dirty="0" err="1"/>
              <a:t>of</a:t>
            </a:r>
            <a:r>
              <a:rPr lang="de-DE" dirty="0"/>
              <a:t> 1% </a:t>
            </a:r>
            <a:r>
              <a:rPr lang="de-DE" dirty="0" err="1"/>
              <a:t>glycerol</a:t>
            </a:r>
            <a:r>
              <a:rPr lang="de-DE" dirty="0"/>
              <a:t> </a:t>
            </a:r>
            <a:r>
              <a:rPr lang="de-DE" dirty="0" err="1"/>
              <a:t>solution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0.75 </a:t>
            </a:r>
            <a:r>
              <a:rPr lang="de-DE" dirty="0" err="1"/>
              <a:t>grams</a:t>
            </a:r>
            <a:r>
              <a:rPr lang="de-DE" dirty="0"/>
              <a:t> (1/4 </a:t>
            </a:r>
            <a:r>
              <a:rPr lang="de-DE" dirty="0" err="1"/>
              <a:t>tsp</a:t>
            </a:r>
            <a:r>
              <a:rPr lang="de-DE" dirty="0"/>
              <a:t>) </a:t>
            </a:r>
            <a:r>
              <a:rPr lang="de-DE" dirty="0" err="1"/>
              <a:t>sorbitol</a:t>
            </a:r>
            <a:endParaRPr lang="de-DE" dirty="0"/>
          </a:p>
          <a:p>
            <a:endParaRPr lang="de-DE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3017CCE-214A-495E-AA0C-2C95C46706D3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8" name="Ellipse 2">
              <a:extLst>
                <a:ext uri="{FF2B5EF4-FFF2-40B4-BE49-F238E27FC236}">
                  <a16:creationId xmlns:a16="http://schemas.microsoft.com/office/drawing/2014/main" id="{493DA8D0-8A55-40F6-81AD-34688859427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1651AE3-1958-41D4-A337-B669FCBD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>
            <a:spLocks noGrp="1"/>
          </p:cNvSpPr>
          <p:nvPr>
            <p:ph type="title"/>
          </p:nvPr>
        </p:nvSpPr>
        <p:spPr>
          <a:xfrm>
            <a:off x="384894" y="362722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b="1" dirty="0" err="1"/>
              <a:t>Production</a:t>
            </a:r>
            <a:endParaRPr b="1" dirty="0"/>
          </a:p>
        </p:txBody>
      </p:sp>
      <p:sp>
        <p:nvSpPr>
          <p:cNvPr id="462" name="Shape 46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1026" name="Picture 2" descr="C:\Dokumente und Einstellungen\benderau\Eigene Dateien\Downloads\27153201_1184579728342576_974426119_n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27884" y="462668"/>
            <a:ext cx="1224136" cy="16321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Dokumente und Einstellungen\benderau\Eigene Dateien\Downloads\27294298_1184579221675960_448719270_n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7246" y="811663"/>
            <a:ext cx="1132133" cy="15095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Textfeld 2"/>
          <p:cNvSpPr txBox="1"/>
          <p:nvPr/>
        </p:nvSpPr>
        <p:spPr>
          <a:xfrm>
            <a:off x="3874070" y="2156644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(1)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571975" y="240205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(2)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75492" y="3325680"/>
            <a:ext cx="61109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Lato Light"/>
              </a:rPr>
              <a:t>Photo (1)</a:t>
            </a:r>
            <a:r>
              <a:rPr lang="en-US" dirty="0">
                <a:latin typeface="Lato Light"/>
              </a:rPr>
              <a:t> </a:t>
            </a:r>
            <a:r>
              <a:rPr lang="de-DE" dirty="0">
                <a:latin typeface="Lato Light"/>
              </a:rPr>
              <a:t>- Making the mixture of glycerin, starch and salt and bringing </a:t>
            </a:r>
          </a:p>
          <a:p>
            <a:r>
              <a:rPr lang="de-DE" dirty="0">
                <a:latin typeface="Lato Light"/>
              </a:rPr>
              <a:t>the solution to the boiling point. When it hits 100 °C, the mixture begins to</a:t>
            </a:r>
          </a:p>
          <a:p>
            <a:r>
              <a:rPr lang="de-DE" dirty="0">
                <a:latin typeface="Lato Light"/>
              </a:rPr>
              <a:t>gelify and, thus, molten bioplastic is being formed.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05615" y="4210649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Lato Light"/>
              </a:rPr>
              <a:t>Photos (2), (3) </a:t>
            </a:r>
            <a:r>
              <a:rPr lang="de-DE" dirty="0">
                <a:latin typeface="Lato Light"/>
              </a:rPr>
              <a:t>- As shown, Tim Pascher is pouring the molten bioplastic</a:t>
            </a:r>
          </a:p>
          <a:p>
            <a:r>
              <a:rPr lang="de-DE" dirty="0" err="1">
                <a:latin typeface="Lato Light"/>
              </a:rPr>
              <a:t>i</a:t>
            </a:r>
            <a:r>
              <a:rPr lang="de-DE" dirty="0" err="1" smtClean="0">
                <a:latin typeface="Lato Light"/>
              </a:rPr>
              <a:t>nto</a:t>
            </a:r>
            <a:r>
              <a:rPr lang="de-DE" dirty="0" smtClean="0">
                <a:latin typeface="Lato Light"/>
              </a:rPr>
              <a:t> </a:t>
            </a:r>
            <a:r>
              <a:rPr lang="de-DE" dirty="0">
                <a:latin typeface="Lato Light"/>
              </a:rPr>
              <a:t>the mold. The bioplastic needs some days to solidify and </a:t>
            </a:r>
            <a:r>
              <a:rPr lang="de-DE" dirty="0" smtClean="0">
                <a:latin typeface="Lato Light"/>
              </a:rPr>
              <a:t>properly set.</a:t>
            </a:r>
            <a:endParaRPr lang="de-DE" dirty="0">
              <a:latin typeface="Lato Light"/>
            </a:endParaRPr>
          </a:p>
        </p:txBody>
      </p:sp>
      <p:pic>
        <p:nvPicPr>
          <p:cNvPr id="1028" name="Picture 4" descr="C:\Dokumente und Einstellungen\benderau\Eigene Dateien\Downloads\27400186_1184579378342611_70699856_n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7832" y="1275606"/>
            <a:ext cx="972108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feld 6"/>
          <p:cNvSpPr txBox="1"/>
          <p:nvPr/>
        </p:nvSpPr>
        <p:spPr>
          <a:xfrm>
            <a:off x="7042549" y="2685345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(3)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64A7DC9-2835-4761-9149-656C6427FB81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18" name="Ellipse 2">
              <a:extLst>
                <a:ext uri="{FF2B5EF4-FFF2-40B4-BE49-F238E27FC236}">
                  <a16:creationId xmlns:a16="http://schemas.microsoft.com/office/drawing/2014/main" id="{C610EFF6-79B5-401B-A515-907F4B93D749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7619D63-DDA8-49FC-A1F7-6A125D0F7C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title"/>
          </p:nvPr>
        </p:nvSpPr>
        <p:spPr>
          <a:xfrm>
            <a:off x="267934" y="440189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b="1" dirty="0"/>
              <a:t>Final </a:t>
            </a:r>
            <a:r>
              <a:rPr lang="de-DE" b="1" dirty="0" err="1"/>
              <a:t>results</a:t>
            </a:r>
            <a:endParaRPr b="1" dirty="0"/>
          </a:p>
        </p:txBody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2864496" y="1419622"/>
            <a:ext cx="2859631" cy="41425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de-DE" sz="1400" dirty="0">
                <a:solidFill>
                  <a:schemeClr val="tx1"/>
                </a:solidFill>
              </a:rPr>
              <a:t>In two days time, the moulded plastic didn`t dry completely, so the desired form </a:t>
            </a:r>
            <a:r>
              <a:rPr lang="de-DE" sz="1400" dirty="0" smtClean="0">
                <a:solidFill>
                  <a:schemeClr val="tx1"/>
                </a:solidFill>
              </a:rPr>
              <a:t>couldn`t  </a:t>
            </a:r>
            <a:r>
              <a:rPr lang="de-DE" sz="1400" dirty="0">
                <a:solidFill>
                  <a:schemeClr val="tx1"/>
                </a:solidFill>
              </a:rPr>
              <a:t>be achieved. </a:t>
            </a:r>
            <a:r>
              <a:rPr lang="de-DE" sz="1400" dirty="0" err="1">
                <a:solidFill>
                  <a:schemeClr val="tx1"/>
                </a:solidFill>
              </a:rPr>
              <a:t>However</a:t>
            </a:r>
            <a:r>
              <a:rPr lang="de-DE" sz="1400" dirty="0">
                <a:solidFill>
                  <a:schemeClr val="tx1"/>
                </a:solidFill>
              </a:rPr>
              <a:t>, </a:t>
            </a:r>
            <a:r>
              <a:rPr lang="de-DE" sz="1400" dirty="0" err="1">
                <a:solidFill>
                  <a:schemeClr val="tx1"/>
                </a:solidFill>
              </a:rPr>
              <a:t>the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attempt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to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produce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bioplastic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err="1">
                <a:solidFill>
                  <a:schemeClr val="tx1"/>
                </a:solidFill>
              </a:rPr>
              <a:t>protective</a:t>
            </a:r>
            <a:r>
              <a:rPr lang="de-DE" sz="1400" dirty="0">
                <a:solidFill>
                  <a:schemeClr val="tx1"/>
                </a:solidFill>
              </a:rPr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film </a:t>
            </a:r>
            <a:r>
              <a:rPr lang="de-DE" sz="1400" dirty="0">
                <a:solidFill>
                  <a:schemeClr val="tx1"/>
                </a:solidFill>
              </a:rPr>
              <a:t>was </a:t>
            </a:r>
            <a:r>
              <a:rPr lang="de-DE" sz="1400" dirty="0" err="1" smtClean="0">
                <a:solidFill>
                  <a:schemeClr val="tx1"/>
                </a:solidFill>
              </a:rPr>
              <a:t>successful</a:t>
            </a:r>
            <a:r>
              <a:rPr lang="de-DE" sz="1400" dirty="0">
                <a:solidFill>
                  <a:schemeClr val="tx1"/>
                </a:solidFill>
              </a:rPr>
              <a:t>. We chose to dye the plastic in light green</a:t>
            </a:r>
            <a:r>
              <a:rPr lang="de-DE" sz="1400" dirty="0" smtClean="0">
                <a:solidFill>
                  <a:schemeClr val="tx1"/>
                </a:solidFill>
              </a:rPr>
              <a:t>. In </a:t>
            </a:r>
            <a:r>
              <a:rPr lang="de-DE" sz="1400" dirty="0">
                <a:solidFill>
                  <a:schemeClr val="tx1"/>
                </a:solidFill>
              </a:rPr>
              <a:t>two days time the plastic </a:t>
            </a:r>
            <a:r>
              <a:rPr lang="de-DE" sz="1400" dirty="0" smtClean="0">
                <a:solidFill>
                  <a:schemeClr val="tx1"/>
                </a:solidFill>
              </a:rPr>
              <a:t>was </a:t>
            </a:r>
            <a:r>
              <a:rPr lang="de-DE" sz="1400" dirty="0">
                <a:solidFill>
                  <a:schemeClr val="tx1"/>
                </a:solidFill>
              </a:rPr>
              <a:t>not completely dry, but it is usable.</a:t>
            </a:r>
            <a:endParaRPr lang="de-DE" sz="1400" dirty="0">
              <a:solidFill>
                <a:schemeClr val="tx1"/>
              </a:solidFill>
              <a:hlinkClick r:id="rId3"/>
            </a:endParaRPr>
          </a:p>
          <a:p>
            <a:pPr marL="0" lvl="0" indent="0" rtl="0">
              <a:spcBef>
                <a:spcPts val="600"/>
              </a:spcBef>
              <a:spcAft>
                <a:spcPts val="1000"/>
              </a:spcAft>
              <a:buNone/>
            </a:pP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470" name="Shape 47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2050" name="Picture 2" descr="C:\Dokumente und Einstellungen\benderau\Desktop\27335481_1184600585007157_193869750_o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832031"/>
            <a:ext cx="2216729" cy="2955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D775992-0166-4185-8223-84D32AF20F62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7" name="Ellipse 2">
              <a:extLst>
                <a:ext uri="{FF2B5EF4-FFF2-40B4-BE49-F238E27FC236}">
                  <a16:creationId xmlns:a16="http://schemas.microsoft.com/office/drawing/2014/main" id="{324F950D-31C0-44F6-8A0B-EA86CD1ADF3C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D25ED83-C5F4-47C0-AC82-25353AD6EA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9</a:t>
            </a:fld>
            <a:endParaRPr lang="de-DE"/>
          </a:p>
        </p:txBody>
      </p:sp>
      <p:sp>
        <p:nvSpPr>
          <p:cNvPr id="4" name="TextBox 3"/>
          <p:cNvSpPr txBox="1"/>
          <p:nvPr/>
        </p:nvSpPr>
        <p:spPr>
          <a:xfrm>
            <a:off x="1691680" y="843558"/>
            <a:ext cx="5843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Roboto Slab Light"/>
              </a:rPr>
              <a:t>Advantages and disadvantages of our product</a:t>
            </a:r>
            <a:endParaRPr lang="en-US" sz="2000" b="1" dirty="0">
              <a:latin typeface="Roboto Slab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32496"/>
            <a:ext cx="5178340" cy="160043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causes no harm to the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made out of recyclable and bio-degradable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a good food protector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production process is not complicated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432496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Advantages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3252575"/>
            <a:ext cx="6120586" cy="116955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Lato Light"/>
              </a:rPr>
              <a:t>Disadvantages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oxygen </a:t>
            </a:r>
            <a:r>
              <a:rPr lang="en-US" dirty="0" err="1" smtClean="0"/>
              <a:t>absorbtion</a:t>
            </a:r>
            <a:r>
              <a:rPr lang="en-US" dirty="0" smtClean="0"/>
              <a:t> rate of the bioplastic film needs further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not known how durable the package is in the long run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Needs further testing regarding damage, high temperatures, pressure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17CCE-214A-495E-AA0C-2C95C46706D3}"/>
              </a:ext>
            </a:extLst>
          </p:cNvPr>
          <p:cNvGrpSpPr/>
          <p:nvPr/>
        </p:nvGrpSpPr>
        <p:grpSpPr>
          <a:xfrm>
            <a:off x="107504" y="4011910"/>
            <a:ext cx="1008112" cy="989783"/>
            <a:chOff x="2555776" y="627534"/>
            <a:chExt cx="3960440" cy="3888432"/>
          </a:xfrm>
        </p:grpSpPr>
        <p:sp>
          <p:nvSpPr>
            <p:cNvPr id="9" name="Ellipse 2">
              <a:extLst>
                <a:ext uri="{FF2B5EF4-FFF2-40B4-BE49-F238E27FC236}">
                  <a16:creationId xmlns:a16="http://schemas.microsoft.com/office/drawing/2014/main" id="{493DA8D0-8A55-40F6-81AD-346888594274}"/>
                </a:ext>
              </a:extLst>
            </p:cNvPr>
            <p:cNvSpPr/>
            <p:nvPr/>
          </p:nvSpPr>
          <p:spPr>
            <a:xfrm>
              <a:off x="2627784" y="627534"/>
              <a:ext cx="3888432" cy="38884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1651AE3-1958-41D4-A337-B669FCBDC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55776" y="627534"/>
              <a:ext cx="3741132" cy="37411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5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</Words>
  <Application>Microsoft Office PowerPoint</Application>
  <PresentationFormat>Bildschirmpräsentation (16:9)</PresentationFormat>
  <Paragraphs>100</Paragraphs>
  <Slides>16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Lato Light</vt:lpstr>
      <vt:lpstr>Roboto Slab Light</vt:lpstr>
      <vt:lpstr>Kent template</vt:lpstr>
      <vt:lpstr>PowerPoint-Präsentation</vt:lpstr>
      <vt:lpstr>Company overview</vt:lpstr>
      <vt:lpstr> Aims and vision</vt:lpstr>
      <vt:lpstr>PowerPoint-Präsentation</vt:lpstr>
      <vt:lpstr>The effects of oxygen on food spoilage </vt:lpstr>
      <vt:lpstr>Products and services</vt:lpstr>
      <vt:lpstr>Production</vt:lpstr>
      <vt:lpstr>Final results</vt:lpstr>
      <vt:lpstr>PowerPoint-Präsentation</vt:lpstr>
      <vt:lpstr>PowerPoint-Präsentation</vt:lpstr>
      <vt:lpstr>Our customers</vt:lpstr>
      <vt:lpstr>What makes our customers ask for our services?</vt:lpstr>
      <vt:lpstr>PowerPoint-Präsentation</vt:lpstr>
      <vt:lpstr>Questionnaire</vt:lpstr>
      <vt:lpstr>Sources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BP-Tech</dc:title>
  <dc:creator>NADIA CIRCU</dc:creator>
  <cp:lastModifiedBy>Erasmus</cp:lastModifiedBy>
  <cp:revision>54</cp:revision>
  <dcterms:modified xsi:type="dcterms:W3CDTF">2018-04-13T13:08:51Z</dcterms:modified>
</cp:coreProperties>
</file>