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2" r:id="rId2"/>
    <p:sldId id="322" r:id="rId3"/>
    <p:sldId id="298" r:id="rId4"/>
    <p:sldId id="260" r:id="rId5"/>
    <p:sldId id="316" r:id="rId6"/>
    <p:sldId id="305" r:id="rId7"/>
    <p:sldId id="297" r:id="rId8"/>
    <p:sldId id="278" r:id="rId9"/>
    <p:sldId id="300" r:id="rId10"/>
    <p:sldId id="321" r:id="rId11"/>
    <p:sldId id="279" r:id="rId12"/>
    <p:sldId id="317" r:id="rId13"/>
    <p:sldId id="320" r:id="rId14"/>
    <p:sldId id="262" r:id="rId15"/>
    <p:sldId id="318" r:id="rId16"/>
    <p:sldId id="308" r:id="rId17"/>
    <p:sldId id="309" r:id="rId18"/>
    <p:sldId id="288" r:id="rId19"/>
    <p:sldId id="313" r:id="rId20"/>
    <p:sldId id="323" r:id="rId21"/>
    <p:sldId id="325" r:id="rId22"/>
    <p:sldId id="324" r:id="rId23"/>
    <p:sldId id="307" r:id="rId2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66"/>
    <a:srgbClr val="CC0066"/>
    <a:srgbClr val="33CC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8638" autoAdjust="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ED2DF-1F31-7546-A699-039554C9735D}" type="datetimeFigureOut">
              <a:rPr lang="en-US"/>
              <a:pPr/>
              <a:t>11/3/2018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A3BF9-8701-9041-B8B7-11C94523F65E}" type="slidenum">
              <a:rPr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31C3EDC-DE02-4736-8BA2-E9DE0E36A3A3}" type="datetimeFigureOut">
              <a:rPr lang="el-GR"/>
              <a:pPr>
                <a:defRPr/>
              </a:pPr>
              <a:t>3/11/2018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976AD67-CDD1-4F46-AEB7-AC404DA1F073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003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DD1FE-8E83-4CF2-9F3D-8114F02E5B81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1D8A4-834F-4167-A81C-FEB7EBFB5406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9DDD2-DA24-4260-9B46-CB4F7B180CD3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BDC78-76FF-4498-ACD4-90B218A11EEB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6961F-5C51-44E3-A807-038183BE87D5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33E8F-FBB2-4B4C-8A98-2A3845B332D0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43ED-A3AE-46A9-B1D7-5A9BF9B563B7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26C33-A83F-480D-A772-27E7D9894244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20E4E-87F8-4766-8C9C-AFF61ACA3092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43728-C32F-4A30-87D0-FBC172D045CB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5394D-383D-4AF5-8BBF-D37B12B3D5AB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7640-2888-4D4B-ABB3-EBF5209A1AB6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51FA7-4912-4B5A-B822-02CA73259C11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23A41-32A6-47FF-A480-1ACB5968FC68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5A5C55-F8C2-4DA4-BF4B-DE51805260F1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2.jpeg"/><Relationship Id="rId7" Type="http://schemas.openxmlformats.org/officeDocument/2006/relationships/image" Target="../media/image10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jpeg"/><Relationship Id="rId10" Type="http://schemas.openxmlformats.org/officeDocument/2006/relationships/image" Target="../media/image104.png"/><Relationship Id="rId4" Type="http://schemas.openxmlformats.org/officeDocument/2006/relationships/image" Target="../media/image3.png"/><Relationship Id="rId9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jpeg"/><Relationship Id="rId5" Type="http://schemas.openxmlformats.org/officeDocument/2006/relationships/image" Target="../media/image3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99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99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2.jpe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1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99.jpe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4" Type="http://schemas.openxmlformats.org/officeDocument/2006/relationships/image" Target="../media/image3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3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plos.org/plosone/article?id=info:doi/10.1371/journal.pone.0095839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tiff"/><Relationship Id="rId4" Type="http://schemas.openxmlformats.org/officeDocument/2006/relationships/image" Target="../media/image42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Y:\logo con test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5" y="18662"/>
            <a:ext cx="3305646" cy="1034074"/>
          </a:xfrm>
          <a:prstGeom prst="rect">
            <a:avLst/>
          </a:prstGeom>
          <a:noFill/>
        </p:spPr>
      </p:pic>
      <p:pic>
        <p:nvPicPr>
          <p:cNvPr id="8" name="Immagine 3" descr="flag_yellow_hig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055"/>
            <a:ext cx="623717" cy="379891"/>
          </a:xfrm>
          <a:prstGeom prst="rect">
            <a:avLst/>
          </a:prstGeom>
        </p:spPr>
      </p:pic>
      <p:pic>
        <p:nvPicPr>
          <p:cNvPr id="9" name="Immagine 1" descr="MERCES_posidalga_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04" y="1525719"/>
            <a:ext cx="623714" cy="3025153"/>
          </a:xfrm>
          <a:prstGeom prst="rect">
            <a:avLst/>
          </a:prstGeom>
        </p:spPr>
      </p:pic>
      <p:sp>
        <p:nvSpPr>
          <p:cNvPr id="10" name="Rettangolo 15"/>
          <p:cNvSpPr/>
          <p:nvPr/>
        </p:nvSpPr>
        <p:spPr>
          <a:xfrm rot="16200000">
            <a:off x="-682243" y="5012543"/>
            <a:ext cx="191824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MERCES</a:t>
            </a:r>
            <a:endParaRPr lang="it-IT" sz="3200" dirty="0"/>
          </a:p>
        </p:txBody>
      </p:sp>
      <p:pic>
        <p:nvPicPr>
          <p:cNvPr id="13" name="Picture 12" descr="hcmr-LOGO-version-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6632"/>
            <a:ext cx="1027968" cy="913846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83568" y="2196152"/>
            <a:ext cx="48245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Comic Sans MS" pitchFamily="66" charset="0"/>
              </a:rPr>
              <a:t>Nadia Papadopoulou</a:t>
            </a:r>
            <a:r>
              <a:rPr lang="el-GR" dirty="0">
                <a:latin typeface="Comic Sans MS" pitchFamily="66" charset="0"/>
              </a:rPr>
              <a:t>, </a:t>
            </a:r>
            <a:r>
              <a:rPr lang="en-US" dirty="0">
                <a:latin typeface="Comic Sans MS" pitchFamily="66" charset="0"/>
              </a:rPr>
              <a:t>HCMR Crete</a:t>
            </a:r>
            <a:r>
              <a:rPr lang="el-GR" dirty="0">
                <a:latin typeface="Comic Sans MS" pitchFamily="66" charset="0"/>
              </a:rPr>
              <a:t>, </a:t>
            </a:r>
            <a:r>
              <a:rPr lang="en-GB" dirty="0">
                <a:latin typeface="Comic Sans MS" pitchFamily="66" charset="0"/>
              </a:rPr>
              <a:t>nadiapap@hcmr.gr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3568" y="1196752"/>
            <a:ext cx="4824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omic Sans MS" pitchFamily="66" charset="0"/>
              </a:rPr>
              <a:t>Marine litter on the beach and the sea</a:t>
            </a:r>
            <a:endParaRPr lang="en-GB" sz="2400" dirty="0" smtClean="0">
              <a:latin typeface="Comic Sans MS" pitchFamily="66" charset="0"/>
            </a:endParaRPr>
          </a:p>
        </p:txBody>
      </p:sp>
      <p:pic>
        <p:nvPicPr>
          <p:cNvPr id="19" name="Picture 18" descr="Screen Shot 2017-10-22 at 13.00.48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898" y="4398967"/>
            <a:ext cx="1742773" cy="2099199"/>
          </a:xfrm>
          <a:prstGeom prst="rect">
            <a:avLst/>
          </a:prstGeom>
        </p:spPr>
      </p:pic>
      <p:pic>
        <p:nvPicPr>
          <p:cNvPr id="20" name="Picture 19" descr="Screen Shot 2017-10-22 at 12.58.09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16632"/>
            <a:ext cx="3300123" cy="4221088"/>
          </a:xfrm>
          <a:prstGeom prst="rect">
            <a:avLst/>
          </a:prstGeom>
        </p:spPr>
      </p:pic>
      <p:pic>
        <p:nvPicPr>
          <p:cNvPr id="22" name="Picture 21" descr="Screen Shot 2017-10-22 at 12.55.17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299" y="4437112"/>
            <a:ext cx="1413697" cy="2027188"/>
          </a:xfrm>
          <a:prstGeom prst="rect">
            <a:avLst/>
          </a:prstGeom>
          <a:ln w="381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827584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>
                <a:latin typeface="Comic Sans MS" pitchFamily="66" charset="0"/>
              </a:rPr>
              <a:t>H2020 MERCES </a:t>
            </a:r>
            <a:r>
              <a:rPr lang="el-GR" b="1" dirty="0">
                <a:latin typeface="Comic Sans MS" pitchFamily="66" charset="0"/>
              </a:rPr>
              <a:t>'</a:t>
            </a:r>
            <a:r>
              <a:rPr lang="en-GB" b="1" dirty="0">
                <a:latin typeface="Comic Sans MS" pitchFamily="66" charset="0"/>
              </a:rPr>
              <a:t>Marine ecosystem restoration in changing European Seas</a:t>
            </a:r>
            <a:r>
              <a:rPr lang="el-GR" b="1" dirty="0">
                <a:latin typeface="Comic Sans MS" pitchFamily="66" charset="0"/>
              </a:rPr>
              <a:t>'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83768" y="5517232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>
                <a:latin typeface="Comic Sans MS" pitchFamily="66" charset="0"/>
              </a:rPr>
              <a:t>www.merces-project.eu/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483768" y="3001144"/>
            <a:ext cx="3024336" cy="17235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600" dirty="0">
                <a:latin typeface="Comic Sans MS" pitchFamily="66" charset="0"/>
              </a:rPr>
              <a:t>Member of Steering Committee of </a:t>
            </a:r>
            <a:r>
              <a:rPr lang="en-GB" sz="1600" dirty="0">
                <a:latin typeface="Comic Sans MS" pitchFamily="66" charset="0"/>
              </a:rPr>
              <a:t>MERCES</a:t>
            </a:r>
            <a:r>
              <a:rPr lang="el-GR" sz="1600" dirty="0">
                <a:latin typeface="Comic Sans MS" pitchFamily="66" charset="0"/>
              </a:rPr>
              <a:t> &amp;</a:t>
            </a:r>
            <a:r>
              <a:rPr lang="en-GB" sz="1600" b="1" dirty="0">
                <a:latin typeface="Comic Sans MS" pitchFamily="66" charset="0"/>
              </a:rPr>
              <a:t> </a:t>
            </a:r>
            <a:endParaRPr lang="el-GR" sz="1600" b="1" dirty="0">
              <a:latin typeface="Comic Sans MS" pitchFamily="66" charset="0"/>
            </a:endParaRPr>
          </a:p>
          <a:p>
            <a:pPr algn="r">
              <a:spcAft>
                <a:spcPts val="600"/>
              </a:spcAft>
            </a:pPr>
            <a:r>
              <a:rPr lang="en-US" sz="1600" dirty="0">
                <a:latin typeface="Comic Sans MS" pitchFamily="66" charset="0"/>
              </a:rPr>
              <a:t>WP 1 Leader on marine ecosystems, degradation and restoration</a:t>
            </a:r>
            <a:endParaRPr lang="el-GR" sz="1600" dirty="0">
              <a:latin typeface="Comic Sans MS" pitchFamily="66" charset="0"/>
            </a:endParaRPr>
          </a:p>
          <a:p>
            <a:pPr algn="r">
              <a:spcAft>
                <a:spcPts val="600"/>
              </a:spcAft>
            </a:pPr>
            <a:endParaRPr lang="el-GR" sz="1600" dirty="0">
              <a:latin typeface="Comic Sans MS" pitchFamily="66" charset="0"/>
            </a:endParaRPr>
          </a:p>
        </p:txBody>
      </p:sp>
      <p:pic>
        <p:nvPicPr>
          <p:cNvPr id="6" name="Picture 4" descr="20150609_175709_resized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2948187"/>
            <a:ext cx="1566973" cy="278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8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6-01-26 at 22.29.3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171" y="1340768"/>
            <a:ext cx="1183829" cy="2421880"/>
          </a:xfrm>
          <a:prstGeom prst="rect">
            <a:avLst/>
          </a:prstGeom>
        </p:spPr>
      </p:pic>
      <p:pic>
        <p:nvPicPr>
          <p:cNvPr id="13" name="Picture 12" descr="Screen Shot 2016-01-26 at 22.29.0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20688"/>
            <a:ext cx="1857159" cy="1693292"/>
          </a:xfrm>
          <a:prstGeom prst="rect">
            <a:avLst/>
          </a:prstGeom>
        </p:spPr>
      </p:pic>
      <p:pic>
        <p:nvPicPr>
          <p:cNvPr id="14" name="Picture 13" descr="Screen Shot 2016-01-26 at 22.27.3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836712"/>
            <a:ext cx="1172941" cy="1400696"/>
          </a:xfrm>
          <a:prstGeom prst="rect">
            <a:avLst/>
          </a:prstGeom>
        </p:spPr>
      </p:pic>
      <p:pic>
        <p:nvPicPr>
          <p:cNvPr id="16" name="Picture 15" descr="Screen Shot 2016-01-26 at 22.31.3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013176"/>
            <a:ext cx="752798" cy="1676400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95536" y="188640"/>
            <a:ext cx="48245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The size of the problem</a:t>
            </a:r>
            <a:r>
              <a:rPr lang="el-GR" sz="1600" b="1" dirty="0">
                <a:latin typeface="Comic Sans MS" pitchFamily="66" charset="0"/>
              </a:rPr>
              <a:t>!!</a:t>
            </a:r>
            <a:r>
              <a:rPr lang="en-GB" sz="1600" b="1" dirty="0">
                <a:latin typeface="Comic Sans MS" pitchFamily="66" charset="0"/>
              </a:rPr>
              <a:t> </a:t>
            </a:r>
            <a:r>
              <a:rPr lang="el-GR" sz="1600" b="1" dirty="0">
                <a:latin typeface="Comic Sans MS" pitchFamily="66" charset="0"/>
              </a:rPr>
              <a:t>! </a:t>
            </a:r>
            <a:r>
              <a:rPr lang="en-US" sz="1600" b="1" dirty="0">
                <a:latin typeface="Comic Sans MS" pitchFamily="66" charset="0"/>
              </a:rPr>
              <a:t>On the</a:t>
            </a:r>
            <a:r>
              <a:rPr lang="el-GR" sz="1600" b="1" dirty="0"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Beach</a:t>
            </a:r>
            <a:endParaRPr lang="el-GR" sz="1600" dirty="0" err="1">
              <a:solidFill>
                <a:srgbClr val="FF0000"/>
              </a:solidFill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34" name="Picture 33" descr="Screen Shot 2017-10-22 at 17.34.2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04368"/>
            <a:ext cx="7498798" cy="4653632"/>
          </a:xfrm>
          <a:prstGeom prst="rect">
            <a:avLst/>
          </a:prstGeom>
        </p:spPr>
      </p:pic>
      <p:pic>
        <p:nvPicPr>
          <p:cNvPr id="35" name="Picture 34" descr="Screen Shot 2017-10-22 at 17.33.0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430" y="74712"/>
            <a:ext cx="3452065" cy="141007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2627784" y="3284984"/>
            <a:ext cx="5112568" cy="57606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75856" y="1052736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l-GR" sz="2400" b="1">
                <a:solidFill>
                  <a:srgbClr val="000000"/>
                </a:solidFill>
                <a:latin typeface="Comic Sans MS"/>
                <a:cs typeface="Comic Sans MS"/>
              </a:rPr>
              <a:t>30-60% </a:t>
            </a:r>
            <a:r>
              <a:rPr lang="en-US" sz="2400" b="1">
                <a:solidFill>
                  <a:srgbClr val="000000"/>
                </a:solidFill>
                <a:latin typeface="Comic Sans MS"/>
                <a:cs typeface="Comic Sans MS"/>
              </a:rPr>
              <a:t>from bad land management, tourism, recreation, attitudes linked to</a:t>
            </a:r>
            <a:r>
              <a:rPr lang="el-GR" sz="2400" b="1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GB" sz="2400" b="1">
                <a:solidFill>
                  <a:srgbClr val="000000"/>
                </a:solidFill>
                <a:latin typeface="Comic Sans MS"/>
                <a:cs typeface="Comic Sans MS"/>
              </a:rPr>
              <a:t>street</a:t>
            </a:r>
            <a:r>
              <a:rPr lang="el-GR" sz="2400" b="1">
                <a:solidFill>
                  <a:srgbClr val="000000"/>
                </a:solidFill>
                <a:latin typeface="Comic Sans MS"/>
                <a:cs typeface="Comic Sans MS"/>
              </a:rPr>
              <a:t>/</a:t>
            </a:r>
            <a:r>
              <a:rPr lang="en-GB" sz="2400" b="1">
                <a:solidFill>
                  <a:srgbClr val="000000"/>
                </a:solidFill>
                <a:latin typeface="Comic Sans MS"/>
                <a:cs typeface="Comic Sans MS"/>
              </a:rPr>
              <a:t>beach food and single-use-items</a:t>
            </a:r>
            <a:r>
              <a:rPr lang="el-GR" sz="2400" b="1">
                <a:solidFill>
                  <a:srgbClr val="000000"/>
                </a:solidFill>
                <a:latin typeface="Comic Sans MS"/>
                <a:cs typeface="Comic Sans MS"/>
              </a:rPr>
              <a:t>!</a:t>
            </a:r>
            <a:endParaRPr lang="en-GB" sz="2400" b="1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GB" sz="2400" b="1">
                <a:solidFill>
                  <a:srgbClr val="000000"/>
                </a:solidFill>
                <a:latin typeface="Comic Sans MS"/>
                <a:cs typeface="Comic Sans MS"/>
              </a:rPr>
              <a:t>    </a:t>
            </a:r>
            <a:endParaRPr lang="el-GR" sz="2400" baseline="3000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125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5-06-14 at 22.27.5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056" y="3886200"/>
            <a:ext cx="1783433" cy="2675149"/>
          </a:xfrm>
          <a:prstGeom prst="rect">
            <a:avLst/>
          </a:prstGeom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1717421" cy="108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551944"/>
            <a:ext cx="1800200" cy="108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5661247"/>
            <a:ext cx="179542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7756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42048" y="1793776"/>
            <a:ext cx="4968552" cy="20162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Plastic bags</a:t>
            </a:r>
            <a:endParaRPr lang="el-GR" sz="20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omic Sans MS"/>
                <a:cs typeface="Comic Sans MS"/>
              </a:rPr>
              <a:t>Plastic water bottles and caps</a:t>
            </a:r>
            <a:endParaRPr lang="el-GR" sz="20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Plastic food packaging</a:t>
            </a:r>
            <a:endParaRPr lang="el-GR" sz="20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Plastic coffee cups!!</a:t>
            </a:r>
            <a:endParaRPr lang="el-GR" sz="20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omic Sans MS"/>
                <a:cs typeface="Comic Sans MS"/>
              </a:rPr>
              <a:t>Fishign ropes, nets, lines</a:t>
            </a:r>
            <a:endParaRPr lang="el-GR" sz="20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12" name="Picture 8" descr="20150605_182932_resized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2072285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1133787" cy="10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5445224"/>
            <a:ext cx="2212031" cy="106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60033" y="4293096"/>
            <a:ext cx="2836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mic Sans MS"/>
                <a:cs typeface="Comic Sans MS"/>
              </a:rPr>
              <a:t>Other materials</a:t>
            </a:r>
            <a:r>
              <a:rPr lang="en-GB" b="1" dirty="0">
                <a:latin typeface="Comic Sans MS"/>
                <a:cs typeface="Comic Sans MS"/>
              </a:rPr>
              <a:t>:</a:t>
            </a:r>
          </a:p>
          <a:p>
            <a:r>
              <a:rPr lang="en-US" b="1" dirty="0">
                <a:latin typeface="Comic Sans MS"/>
                <a:cs typeface="Comic Sans MS"/>
              </a:rPr>
              <a:t>Glass and metal, textile, paper</a:t>
            </a:r>
            <a:endParaRPr lang="en-US">
              <a:latin typeface="Comic Sans MS"/>
              <a:cs typeface="Comic Sans MS"/>
            </a:endParaRPr>
          </a:p>
        </p:txBody>
      </p:sp>
      <p:pic>
        <p:nvPicPr>
          <p:cNvPr id="21" name="Picture 3" descr="20150608_161742_resized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784568" y="2225744"/>
            <a:ext cx="2016224" cy="16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Screen Shot 2017-10-22 at 16.08.39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2902356" cy="162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4444424"/>
            <a:ext cx="338437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>
                <a:solidFill>
                  <a:srgbClr val="000000"/>
                </a:solidFill>
                <a:latin typeface="Comic Sans MS"/>
                <a:cs typeface="Comic Sans MS"/>
              </a:rPr>
              <a:t>&gt;75% </a:t>
            </a:r>
            <a:r>
              <a:rPr lang="en-US" sz="3200" b="1">
                <a:solidFill>
                  <a:srgbClr val="000000"/>
                </a:solidFill>
                <a:latin typeface="Comic Sans MS"/>
                <a:cs typeface="Comic Sans MS"/>
              </a:rPr>
              <a:t>plastics</a:t>
            </a:r>
            <a:r>
              <a:rPr lang="el-GR" sz="3200" b="1">
                <a:solidFill>
                  <a:srgbClr val="000000"/>
                </a:solidFill>
                <a:latin typeface="Comic Sans MS"/>
                <a:cs typeface="Comic Sans MS"/>
              </a:rPr>
              <a:t>!!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95536" y="188640"/>
            <a:ext cx="48245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The size of the problem</a:t>
            </a:r>
            <a:r>
              <a:rPr lang="el-GR" sz="1600" b="1" dirty="0">
                <a:latin typeface="Comic Sans MS" pitchFamily="66" charset="0"/>
              </a:rPr>
              <a:t>!!</a:t>
            </a:r>
            <a:r>
              <a:rPr lang="en-GB" sz="1600" b="1" dirty="0">
                <a:latin typeface="Comic Sans MS" pitchFamily="66" charset="0"/>
              </a:rPr>
              <a:t> </a:t>
            </a:r>
            <a:r>
              <a:rPr lang="el-GR" sz="1600" b="1" dirty="0">
                <a:latin typeface="Comic Sans MS" pitchFamily="66" charset="0"/>
              </a:rPr>
              <a:t>! </a:t>
            </a:r>
            <a:r>
              <a:rPr lang="en-US" sz="1600" b="1" dirty="0">
                <a:latin typeface="Comic Sans MS" pitchFamily="66" charset="0"/>
              </a:rPr>
              <a:t>At the</a:t>
            </a:r>
            <a:r>
              <a:rPr lang="el-GR" sz="1600" b="1" dirty="0"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sea bottom</a:t>
            </a:r>
            <a:endParaRPr lang="el-GR" sz="1600" dirty="0" err="1">
              <a:solidFill>
                <a:srgbClr val="FF0000"/>
              </a:solidFill>
              <a:latin typeface="Comic Sans MS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enthis_logo_1color-blu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60897"/>
            <a:ext cx="19065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826" y="848906"/>
            <a:ext cx="4198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Heraklion bay</a:t>
            </a:r>
            <a:r>
              <a:rPr lang="el-GR" sz="2000" b="1">
                <a:solidFill>
                  <a:srgbClr val="000000"/>
                </a:solidFill>
                <a:latin typeface="Comic Sans MS" charset="0"/>
              </a:rPr>
              <a:t>, 70 </a:t>
            </a: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m depth</a:t>
            </a:r>
            <a:r>
              <a:rPr lang="el-GR" sz="2000" b="1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Gournes	</a:t>
            </a:r>
            <a:endParaRPr lang="en-GB" sz="2000"/>
          </a:p>
        </p:txBody>
      </p:sp>
      <p:pic>
        <p:nvPicPr>
          <p:cNvPr id="7" name="Picture 11" descr="T01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726021"/>
            <a:ext cx="22082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T01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464718"/>
            <a:ext cx="22066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T06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613" y="1737518"/>
            <a:ext cx="22082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T06b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788" y="3464718"/>
            <a:ext cx="2211387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T10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038" y="1737518"/>
            <a:ext cx="222567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T11b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738" y="3464718"/>
            <a:ext cx="22066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T12a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1737518"/>
            <a:ext cx="22352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T12b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3464718"/>
            <a:ext cx="22082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4760455" y="5186333"/>
            <a:ext cx="42390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Heraklion bay, 200 m, Dia island</a:t>
            </a:r>
            <a:endParaRPr lang="en-GB" sz="2000"/>
          </a:p>
        </p:txBody>
      </p:sp>
      <p:sp>
        <p:nvSpPr>
          <p:cNvPr id="16" name="Rectangle 15"/>
          <p:cNvSpPr/>
          <p:nvPr/>
        </p:nvSpPr>
        <p:spPr>
          <a:xfrm>
            <a:off x="250826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mic Sans MS" charset="0"/>
              </a:rPr>
              <a:t>Plastic bottles, plastic bags, glass bottles, beer cans, fishing lines, food and candy/biscuit/nut/cigarette pack wrappers, coffee shakers, and many more types of litter</a:t>
            </a:r>
            <a:r>
              <a:rPr lang="el-GR" b="1">
                <a:solidFill>
                  <a:srgbClr val="000000"/>
                </a:solidFill>
                <a:latin typeface="Comic Sans MS" charset="0"/>
              </a:rPr>
              <a:t>!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Picture 8" descr="hcmr-LOGO-version-01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713345" cy="63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788024" y="5877272"/>
            <a:ext cx="4283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mic Sans MS"/>
                <a:cs typeface="Comic Sans MS"/>
              </a:rPr>
              <a:t>BENTHIS</a:t>
            </a:r>
            <a:r>
              <a:rPr lang="el-GR" b="1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b="1">
                <a:solidFill>
                  <a:srgbClr val="000000"/>
                </a:solidFill>
                <a:latin typeface="Comic Sans MS"/>
                <a:cs typeface="Comic Sans MS"/>
              </a:rPr>
              <a:t>PROJECT</a:t>
            </a:r>
            <a:r>
              <a:rPr lang="el-GR" b="1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en-US" b="1">
                <a:solidFill>
                  <a:srgbClr val="000000"/>
                </a:solidFill>
                <a:latin typeface="Comic Sans MS"/>
                <a:cs typeface="Comic Sans MS"/>
              </a:rPr>
              <a:t>Chris Smith</a:t>
            </a:r>
          </a:p>
          <a:p>
            <a:r>
              <a:rPr lang="en-US" smtClean="0">
                <a:solidFill>
                  <a:srgbClr val="000000"/>
                </a:solidFill>
                <a:latin typeface="Comic Sans MS"/>
                <a:cs typeface="Comic Sans MS"/>
              </a:rPr>
              <a:t>csmith@hcmr.gr</a:t>
            </a:r>
            <a:endParaRPr lang="en-GB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51520" y="188640"/>
            <a:ext cx="48245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The size of the problem</a:t>
            </a:r>
            <a:r>
              <a:rPr lang="el-GR" sz="1600" b="1" dirty="0">
                <a:latin typeface="Comic Sans MS" pitchFamily="66" charset="0"/>
              </a:rPr>
              <a:t>!!</a:t>
            </a:r>
            <a:r>
              <a:rPr lang="en-GB" sz="1600" b="1" dirty="0">
                <a:latin typeface="Comic Sans MS" pitchFamily="66" charset="0"/>
              </a:rPr>
              <a:t> </a:t>
            </a:r>
            <a:r>
              <a:rPr lang="el-GR" sz="1600" b="1" dirty="0">
                <a:latin typeface="Comic Sans MS" pitchFamily="66" charset="0"/>
              </a:rPr>
              <a:t>!</a:t>
            </a:r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27784" y="1196752"/>
            <a:ext cx="5540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Aegean Sea</a:t>
            </a:r>
            <a:r>
              <a:rPr lang="el-GR" sz="2000" b="1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MEDITS PROJECT </a:t>
            </a:r>
            <a:endParaRPr lang="en-GB" sz="2000"/>
          </a:p>
        </p:txBody>
      </p:sp>
      <p:pic>
        <p:nvPicPr>
          <p:cNvPr id="7" name="Picture 6" descr="logo_medi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055" y="159299"/>
            <a:ext cx="1638244" cy="1212301"/>
          </a:xfrm>
          <a:prstGeom prst="rect">
            <a:avLst/>
          </a:prstGeom>
        </p:spPr>
      </p:pic>
      <p:pic>
        <p:nvPicPr>
          <p:cNvPr id="9" name="Picture 8" descr="DSC05810__Litt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85" y="1693333"/>
            <a:ext cx="6886223" cy="5164667"/>
          </a:xfrm>
          <a:prstGeom prst="rect">
            <a:avLst/>
          </a:prstGeom>
        </p:spPr>
      </p:pic>
      <p:pic>
        <p:nvPicPr>
          <p:cNvPr id="10" name="Picture 9" descr="DSC05290_Litt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948" y="3237115"/>
            <a:ext cx="1832252" cy="3238973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528" y="188640"/>
            <a:ext cx="48245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The size of the problem</a:t>
            </a:r>
            <a:r>
              <a:rPr lang="el-GR" sz="1600" b="1" dirty="0">
                <a:latin typeface="Comic Sans MS" pitchFamily="66" charset="0"/>
              </a:rPr>
              <a:t>!!</a:t>
            </a:r>
            <a:r>
              <a:rPr lang="en-GB" sz="1600" b="1" dirty="0">
                <a:latin typeface="Comic Sans MS" pitchFamily="66" charset="0"/>
              </a:rPr>
              <a:t> </a:t>
            </a:r>
            <a:r>
              <a:rPr lang="el-GR" sz="1600" b="1" dirty="0">
                <a:latin typeface="Comic Sans MS" pitchFamily="66" charset="0"/>
              </a:rPr>
              <a:t>!</a:t>
            </a:r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808038" y="639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5-11-26 at 20.49.5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79915"/>
            <a:ext cx="9144000" cy="41054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620688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latin typeface="Comic Sans MS"/>
                <a:cs typeface="Comic Sans MS"/>
              </a:rPr>
              <a:t>Entanglement and Ingestion  </a:t>
            </a:r>
            <a:endParaRPr lang="el-GR" b="1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latin typeface="Comic Sans MS"/>
                <a:cs typeface="Comic Sans MS"/>
              </a:rPr>
              <a:t>It is well known that marine turtles eat plastic bags (they confuse them for medusae)</a:t>
            </a:r>
            <a:endParaRPr lang="en-US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l-GR" b="1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536" y="188640"/>
            <a:ext cx="48245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Other aspects of the problem</a:t>
            </a:r>
            <a:r>
              <a:rPr lang="el-GR" sz="1600" b="1" dirty="0">
                <a:latin typeface="Comic Sans MS" pitchFamily="66" charset="0"/>
              </a:rPr>
              <a:t>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77281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latin typeface="Comic Sans MS"/>
                <a:cs typeface="Comic Sans MS"/>
              </a:rPr>
              <a:t> 1000’s birds and mammals live and die with plastics in their stomachs</a:t>
            </a:r>
            <a:r>
              <a:rPr lang="el-GR" b="1">
                <a:solidFill>
                  <a:srgbClr val="000000"/>
                </a:solidFill>
                <a:latin typeface="Comic Sans MS"/>
                <a:cs typeface="Comic Sans MS"/>
              </a:rPr>
              <a:t>!</a:t>
            </a:r>
          </a:p>
        </p:txBody>
      </p:sp>
      <p:pic>
        <p:nvPicPr>
          <p:cNvPr id="13" name="Picture 12" descr="Screen Shot 2015-11-26 at 20.36.3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345" y="188640"/>
            <a:ext cx="3467160" cy="1808180"/>
          </a:xfrm>
          <a:prstGeom prst="rect">
            <a:avLst/>
          </a:prstGeom>
        </p:spPr>
      </p:pic>
      <p:pic>
        <p:nvPicPr>
          <p:cNvPr id="15" name="Picture 13" descr="sept093_vortex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112" y="2132856"/>
            <a:ext cx="2127484" cy="1504806"/>
          </a:xfrm>
          <a:noFill/>
        </p:spPr>
      </p:pic>
      <p:pic>
        <p:nvPicPr>
          <p:cNvPr id="16" name="Picture 55" descr="DSC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8944" y="2204864"/>
            <a:ext cx="1178875" cy="108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62"/>
          <p:cNvSpPr txBox="1">
            <a:spLocks noChangeArrowheads="1"/>
          </p:cNvSpPr>
          <p:nvPr/>
        </p:nvSpPr>
        <p:spPr bwMode="auto">
          <a:xfrm>
            <a:off x="5580112" y="3789041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>
                <a:solidFill>
                  <a:srgbClr val="FF0000"/>
                </a:solidFill>
                <a:latin typeface="+mj-lt"/>
                <a:cs typeface="Tahoma" pitchFamily="34" charset="0"/>
              </a:rPr>
              <a:t>Νεκρό δελφίνι που ‘ξεβράστηκε’ στις ακτές της Κροατίας τον Μάιο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467544" y="692696"/>
            <a:ext cx="7560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Comic Sans MS" charset="0"/>
              </a:rPr>
              <a:t>Plastic nets and lines that cause trauma and death</a:t>
            </a:r>
          </a:p>
        </p:txBody>
      </p:sp>
      <p:pic>
        <p:nvPicPr>
          <p:cNvPr id="6" name="Picture 8" descr="hcmr-LOGO-version-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713345" cy="63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EpiLitter Ne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739" y="1928858"/>
            <a:ext cx="4870099" cy="365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Epilitt Net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298235"/>
            <a:ext cx="4380556" cy="328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EpiLitt Lin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265" y="2124548"/>
            <a:ext cx="1945017" cy="144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Epilitt Line0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1485" y="5114002"/>
            <a:ext cx="2094644" cy="15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Screen Shot 2015-04-29 at 7.41.54 P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1216" y="79676"/>
            <a:ext cx="1120551" cy="98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71600" y="5877272"/>
            <a:ext cx="3672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Comic Sans MS" charset="0"/>
              </a:rPr>
              <a:t>EPILEXIS PROJECT</a:t>
            </a:r>
            <a:r>
              <a:rPr lang="el-GR" b="1">
                <a:solidFill>
                  <a:srgbClr val="FFFFFF"/>
                </a:solidFill>
                <a:latin typeface="Comic Sans MS" charset="0"/>
              </a:rPr>
              <a:t>,</a:t>
            </a:r>
          </a:p>
          <a:p>
            <a:r>
              <a:rPr lang="en-US" b="1">
                <a:solidFill>
                  <a:srgbClr val="FFFFFF"/>
                </a:solidFill>
                <a:latin typeface="Comic Sans MS" charset="0"/>
              </a:rPr>
              <a:t>Saronikos gulf</a:t>
            </a:r>
            <a:r>
              <a:rPr lang="el-GR" b="1">
                <a:solidFill>
                  <a:srgbClr val="FFFFFF"/>
                </a:solidFill>
                <a:latin typeface="Comic Sans MS" charset="0"/>
              </a:rPr>
              <a:t> 2015</a:t>
            </a:r>
            <a:endParaRPr lang="en-US" b="1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2060848"/>
            <a:ext cx="3155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latin typeface="Comic Sans MS"/>
                <a:cs typeface="Comic Sans MS"/>
              </a:rPr>
              <a:t>EPILEXIS project, Photo C Smith</a:t>
            </a:r>
            <a:endParaRPr lang="en-US" sz="140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5536" y="188640"/>
            <a:ext cx="48245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Other aspects of the problem</a:t>
            </a:r>
            <a:r>
              <a:rPr lang="el-GR" sz="1600" b="1" dirty="0">
                <a:latin typeface="Comic Sans MS" pitchFamily="66" charset="0"/>
              </a:rPr>
              <a:t>!</a:t>
            </a:r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3779912" y="188640"/>
            <a:ext cx="5184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Litter, how long does it ‘live’ at sea ?</a:t>
            </a:r>
            <a:endParaRPr lang="el-G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Picture 1" descr="helmepa litter how long it takes decomp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9" t="1608" r="4489" b="1703"/>
          <a:stretch/>
        </p:blipFill>
        <p:spPr>
          <a:xfrm>
            <a:off x="1835696" y="1007534"/>
            <a:ext cx="7145868" cy="5698066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56734"/>
            <a:ext cx="331236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Other aspects of the problem</a:t>
            </a:r>
            <a:r>
              <a:rPr lang="el-GR" sz="1600" b="1" dirty="0">
                <a:latin typeface="Comic Sans MS" pitchFamily="66" charset="0"/>
              </a:rPr>
              <a:t>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6165304"/>
            <a:ext cx="1977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www.helmepa.gr</a:t>
            </a:r>
            <a:r>
              <a:rPr lang="el-GR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2895600" y="2286000"/>
            <a:ext cx="2514600" cy="1295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00800" y="3886200"/>
            <a:ext cx="2514600" cy="1295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3501008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  <a:latin typeface="Comic Sans MS" pitchFamily="66" charset="0"/>
              </a:rPr>
              <a:t>50-80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years</a:t>
            </a:r>
            <a:r>
              <a:rPr lang="el-GR" b="1" dirty="0" err="1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plastic cups</a:t>
            </a:r>
            <a:r>
              <a:rPr lang="en-GB" b="1" dirty="0" err="1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cans, shoe soles</a:t>
            </a:r>
            <a:endParaRPr lang="en-US"/>
          </a:p>
        </p:txBody>
      </p:sp>
      <p:pic>
        <p:nvPicPr>
          <p:cNvPr id="4" name="Picture 3" descr="Screen Shot 2016-01-26 at 20.11.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546" y="764704"/>
            <a:ext cx="2088510" cy="1728192"/>
          </a:xfrm>
          <a:prstGeom prst="rect">
            <a:avLst/>
          </a:prstGeom>
        </p:spPr>
      </p:pic>
      <p:pic>
        <p:nvPicPr>
          <p:cNvPr id="9" name="Picture 8" descr="Screen Shot 2016-01-26 at 20.23.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365104"/>
            <a:ext cx="2088232" cy="1800722"/>
          </a:xfrm>
          <a:prstGeom prst="rect">
            <a:avLst/>
          </a:prstGeom>
        </p:spPr>
      </p:pic>
      <p:pic>
        <p:nvPicPr>
          <p:cNvPr id="10" name="Picture 9" descr="Screen Shot 2016-01-26 at 20.24.4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293096"/>
            <a:ext cx="1198116" cy="1876567"/>
          </a:xfrm>
          <a:prstGeom prst="rect">
            <a:avLst/>
          </a:prstGeom>
        </p:spPr>
      </p:pic>
      <p:pic>
        <p:nvPicPr>
          <p:cNvPr id="11" name="Picture 10" descr="Screen Shot 2016-01-26 at 20.26.3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24744"/>
            <a:ext cx="2403000" cy="12867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139169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1-5 </a:t>
            </a:r>
            <a:r>
              <a:rPr lang="el-GR" b="1" dirty="0">
                <a:solidFill>
                  <a:srgbClr val="FF0000"/>
                </a:solidFill>
                <a:latin typeface="Comic Sans MS" pitchFamily="66" charset="0"/>
              </a:rPr>
              <a:t>χρονια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2636912"/>
            <a:ext cx="223224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Plastic bag </a:t>
            </a:r>
            <a:r>
              <a:rPr lang="el-GR" b="1" dirty="0" err="1">
                <a:solidFill>
                  <a:srgbClr val="FF0000"/>
                </a:solidFill>
                <a:latin typeface="Comic Sans MS" pitchFamily="66" charset="0"/>
              </a:rPr>
              <a:t>10-20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years</a:t>
            </a:r>
            <a:endParaRPr lang="el-GR" b="1" dirty="0" err="1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" name="Picture 13" descr="Screen Shot 2016-01-26 at 20.31.4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221088"/>
            <a:ext cx="1308224" cy="2046001"/>
          </a:xfrm>
          <a:prstGeom prst="rect">
            <a:avLst/>
          </a:prstGeom>
        </p:spPr>
      </p:pic>
      <p:pic>
        <p:nvPicPr>
          <p:cNvPr id="15" name="Picture 14" descr="Screen Shot 2016-01-26 at 20.35.2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4648200"/>
            <a:ext cx="1515492" cy="1867087"/>
          </a:xfrm>
          <a:prstGeom prst="rect">
            <a:avLst/>
          </a:prstGeom>
        </p:spPr>
      </p:pic>
      <p:pic>
        <p:nvPicPr>
          <p:cNvPr id="16" name="Picture 15" descr="Screen Shot 2016-01-26 at 20.40.3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492896"/>
            <a:ext cx="2348941" cy="1002804"/>
          </a:xfrm>
          <a:prstGeom prst="rect">
            <a:avLst/>
          </a:prstGeom>
        </p:spPr>
      </p:pic>
      <p:pic>
        <p:nvPicPr>
          <p:cNvPr id="22" name="Picture 21" descr="Screen shot 2018-10-15 at 10.49.57 A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654" y="2667000"/>
            <a:ext cx="2994813" cy="2006600"/>
          </a:xfrm>
          <a:prstGeom prst="rect">
            <a:avLst/>
          </a:prstGeom>
        </p:spPr>
      </p:pic>
      <p:pic>
        <p:nvPicPr>
          <p:cNvPr id="23" name="Picture 22" descr="Screen shot 2018-10-15 at 10.49.45 A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762000"/>
            <a:ext cx="2956212" cy="19875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308531" y="6240760"/>
            <a:ext cx="361626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50 years later still there! 80+</a:t>
            </a:r>
            <a:endParaRPr lang="el-G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3779912" y="188640"/>
            <a:ext cx="5184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Litter, how long does it ‘live’ at sea ?</a:t>
            </a:r>
            <a:endParaRPr lang="el-G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28600" y="256734"/>
            <a:ext cx="331236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Other aspects of the problem</a:t>
            </a:r>
            <a:r>
              <a:rPr lang="el-GR" sz="1600" b="1" dirty="0">
                <a:latin typeface="Comic Sans MS" pitchFamily="66" charset="0"/>
              </a:rPr>
              <a:t>!</a:t>
            </a:r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26 at 21.42.4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924944"/>
            <a:ext cx="3888432" cy="3589322"/>
          </a:xfrm>
          <a:prstGeom prst="rect">
            <a:avLst/>
          </a:prstGeom>
        </p:spPr>
      </p:pic>
      <p:pic>
        <p:nvPicPr>
          <p:cNvPr id="3" name="Picture 2" descr="Screen Shot 2015-11-26 at 21.46.1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32656"/>
            <a:ext cx="5338238" cy="2434282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76056" y="6453336"/>
            <a:ext cx="4032448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latin typeface="Comic Sans MS" pitchFamily="66" charset="0"/>
              </a:rPr>
              <a:t>Tablet/phone app </a:t>
            </a:r>
            <a:r>
              <a:rPr lang="en-US" sz="1400" b="1" dirty="0">
                <a:solidFill>
                  <a:srgbClr val="000000"/>
                </a:solidFill>
                <a:latin typeface="Comic Sans MS" pitchFamily="66" charset="0"/>
              </a:rPr>
              <a:t>for </a:t>
            </a:r>
            <a:r>
              <a:rPr lang="en-GB" sz="1400" b="1" dirty="0">
                <a:solidFill>
                  <a:srgbClr val="000000"/>
                </a:solidFill>
                <a:latin typeface="Comic Sans MS" pitchFamily="66" charset="0"/>
              </a:rPr>
              <a:t>LitterWatch!</a:t>
            </a:r>
            <a:endParaRPr lang="el-GR" sz="1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528" y="256734"/>
            <a:ext cx="280831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Solutions of the problem</a:t>
            </a:r>
            <a:r>
              <a:rPr lang="el-GR" sz="1600" b="1" dirty="0">
                <a:latin typeface="Comic Sans MS" pitchFamily="66" charset="0"/>
              </a:rPr>
              <a:t>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772816"/>
            <a:ext cx="4680520" cy="403187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Garbage management</a:t>
            </a:r>
            <a:endParaRPr lang="el-GR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Less rubbish</a:t>
            </a:r>
            <a:endParaRPr lang="el-GR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More recycling</a:t>
            </a:r>
            <a:endParaRPr lang="el-GR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Targetted actions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Smart applications/technologies</a:t>
            </a:r>
            <a:endParaRPr lang="el-GR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Participation in Voluntary actions</a:t>
            </a:r>
            <a:endParaRPr lang="el-G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Y:\logo con test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5" y="18662"/>
            <a:ext cx="3305646" cy="1034074"/>
          </a:xfrm>
          <a:prstGeom prst="rect">
            <a:avLst/>
          </a:prstGeom>
          <a:noFill/>
        </p:spPr>
      </p:pic>
      <p:pic>
        <p:nvPicPr>
          <p:cNvPr id="8" name="Immagine 3" descr="flag_yellow_hig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055"/>
            <a:ext cx="623717" cy="379891"/>
          </a:xfrm>
          <a:prstGeom prst="rect">
            <a:avLst/>
          </a:prstGeom>
        </p:spPr>
      </p:pic>
      <p:pic>
        <p:nvPicPr>
          <p:cNvPr id="9" name="Immagine 1" descr="MERCES_posidalga_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04" y="1525719"/>
            <a:ext cx="623714" cy="3025153"/>
          </a:xfrm>
          <a:prstGeom prst="rect">
            <a:avLst/>
          </a:prstGeom>
        </p:spPr>
      </p:pic>
      <p:sp>
        <p:nvSpPr>
          <p:cNvPr id="10" name="Rettangolo 15"/>
          <p:cNvSpPr/>
          <p:nvPr/>
        </p:nvSpPr>
        <p:spPr>
          <a:xfrm rot="16200000">
            <a:off x="-682243" y="5012543"/>
            <a:ext cx="191824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MERCES</a:t>
            </a:r>
            <a:endParaRPr lang="it-IT" sz="3200" dirty="0"/>
          </a:p>
        </p:txBody>
      </p:sp>
      <p:pic>
        <p:nvPicPr>
          <p:cNvPr id="13" name="Picture 12" descr="hcmr-LOGO-version-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6165304"/>
            <a:ext cx="681430" cy="605780"/>
          </a:xfrm>
          <a:prstGeom prst="rect">
            <a:avLst/>
          </a:prstGeom>
        </p:spPr>
      </p:pic>
      <p:pic>
        <p:nvPicPr>
          <p:cNvPr id="18" name="Picture 17" descr="Screen Shot 2017-10-22 at 17.52.47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852936"/>
            <a:ext cx="5008346" cy="3265467"/>
          </a:xfrm>
          <a:prstGeom prst="rect">
            <a:avLst/>
          </a:prstGeom>
        </p:spPr>
      </p:pic>
      <p:pic>
        <p:nvPicPr>
          <p:cNvPr id="5" name="Picture 4" descr="Screen Shot 2017-10-22 at 18.39.4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276" y="620688"/>
            <a:ext cx="2963495" cy="1872208"/>
          </a:xfrm>
          <a:prstGeom prst="rect">
            <a:avLst/>
          </a:prstGeom>
        </p:spPr>
      </p:pic>
      <p:pic>
        <p:nvPicPr>
          <p:cNvPr id="14" name="Picture 13" descr="Screen Shot 2017-10-22 at 18.41.46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88840"/>
            <a:ext cx="3097732" cy="2103512"/>
          </a:xfrm>
          <a:prstGeom prst="rect">
            <a:avLst/>
          </a:prstGeom>
        </p:spPr>
      </p:pic>
      <p:pic>
        <p:nvPicPr>
          <p:cNvPr id="23" name="Picture 22" descr="Screen Shot 2017-10-22 at 18.44.2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908720"/>
            <a:ext cx="2337705" cy="1224136"/>
          </a:xfrm>
          <a:prstGeom prst="rect">
            <a:avLst/>
          </a:prstGeom>
        </p:spPr>
      </p:pic>
      <p:pic>
        <p:nvPicPr>
          <p:cNvPr id="24" name="Picture 23" descr="Screen Shot 2017-10-22 at 18.48.06.pn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3890072"/>
            <a:ext cx="2952328" cy="255566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211960" y="2996952"/>
            <a:ext cx="1360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not good</a:t>
            </a:r>
            <a:r>
              <a:rPr lang="el-GR" b="1" dirty="0">
                <a:solidFill>
                  <a:srgbClr val="FF0000"/>
                </a:solidFill>
                <a:latin typeface="Comic Sans MS" pitchFamily="66" charset="0"/>
              </a:rPr>
              <a:t>!)</a:t>
            </a:r>
            <a:endParaRPr 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429000" y="228600"/>
            <a:ext cx="280831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Solutions of the problem</a:t>
            </a:r>
            <a:r>
              <a:rPr lang="el-GR" sz="1600" b="1" dirty="0">
                <a:latin typeface="Comic Sans MS" pitchFamily="66" charset="0"/>
              </a:rPr>
              <a:t>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9512" y="990600"/>
            <a:ext cx="3478088" cy="100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Greek and European EXAMPLES, some good, some bad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sym typeface="Wingdings"/>
              </a:rPr>
              <a:t></a:t>
            </a:r>
            <a:endParaRPr lang="el-GR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cmr-LOGO-version-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877272"/>
            <a:ext cx="883952" cy="785818"/>
          </a:xfrm>
          <a:prstGeom prst="rect">
            <a:avLst/>
          </a:prstGeom>
        </p:spPr>
      </p:pic>
      <p:pic>
        <p:nvPicPr>
          <p:cNvPr id="7" name="Picture 2" descr="Y:\logo con test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5" y="18662"/>
            <a:ext cx="3305646" cy="1034074"/>
          </a:xfrm>
          <a:prstGeom prst="rect">
            <a:avLst/>
          </a:prstGeom>
          <a:noFill/>
        </p:spPr>
      </p:pic>
      <p:pic>
        <p:nvPicPr>
          <p:cNvPr id="8" name="Immagine 3" descr="flag_yellow_hig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055"/>
            <a:ext cx="623717" cy="379891"/>
          </a:xfrm>
          <a:prstGeom prst="rect">
            <a:avLst/>
          </a:prstGeom>
        </p:spPr>
      </p:pic>
      <p:pic>
        <p:nvPicPr>
          <p:cNvPr id="9" name="Immagine 1" descr="MERCES_posidalga_0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04" y="1525719"/>
            <a:ext cx="623714" cy="3025153"/>
          </a:xfrm>
          <a:prstGeom prst="rect">
            <a:avLst/>
          </a:prstGeom>
        </p:spPr>
      </p:pic>
      <p:sp>
        <p:nvSpPr>
          <p:cNvPr id="10" name="Rettangolo 15"/>
          <p:cNvSpPr/>
          <p:nvPr/>
        </p:nvSpPr>
        <p:spPr>
          <a:xfrm rot="16200000">
            <a:off x="-682243" y="5012543"/>
            <a:ext cx="191824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MERCES</a:t>
            </a:r>
            <a:endParaRPr lang="it-IT" sz="3200" dirty="0"/>
          </a:p>
        </p:txBody>
      </p:sp>
      <p:pic>
        <p:nvPicPr>
          <p:cNvPr id="13" name="Picture 12" descr="hcmr-LOGO-version-0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5857238"/>
            <a:ext cx="1027968" cy="913846"/>
          </a:xfrm>
          <a:prstGeom prst="rect">
            <a:avLst/>
          </a:prstGeom>
        </p:spPr>
      </p:pic>
      <p:pic>
        <p:nvPicPr>
          <p:cNvPr id="11" name="Picture 10" descr="μαρκοπουλο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1268760"/>
            <a:ext cx="3206090" cy="27063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0352" y="2420888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80%</a:t>
            </a:r>
            <a:endParaRPr lang="el-GR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" name="Picture 13" descr="Screen Shot 2016-01-26 at 22.17.50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581128"/>
            <a:ext cx="1955851" cy="1583308"/>
          </a:xfrm>
          <a:prstGeom prst="rect">
            <a:avLst/>
          </a:prstGeom>
        </p:spPr>
      </p:pic>
      <p:pic>
        <p:nvPicPr>
          <p:cNvPr id="15" name="Picture 14" descr="Screen Shot 2016-01-26 at 22.17.15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404" y="5673948"/>
            <a:ext cx="1321989" cy="752996"/>
          </a:xfrm>
          <a:prstGeom prst="rect">
            <a:avLst/>
          </a:prstGeom>
        </p:spPr>
      </p:pic>
      <p:pic>
        <p:nvPicPr>
          <p:cNvPr id="16" name="Picture 15" descr="Screen Shot 2016-01-26 at 22.13.59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791" y="4653136"/>
            <a:ext cx="2011233" cy="1512168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83568" y="1268760"/>
            <a:ext cx="4464496" cy="29546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latin typeface="Comic Sans MS" pitchFamily="66" charset="0"/>
              </a:rPr>
              <a:t>The problem</a:t>
            </a:r>
            <a:r>
              <a:rPr lang="el-GR" sz="1600" b="1" dirty="0">
                <a:latin typeface="Comic Sans MS" pitchFamily="66" charset="0"/>
              </a:rPr>
              <a:t>! </a:t>
            </a:r>
            <a:r>
              <a:rPr lang="en-US" sz="1600" b="1" dirty="0">
                <a:latin typeface="Comic Sans MS" pitchFamily="66" charset="0"/>
              </a:rPr>
              <a:t>From the land to the sea and from the sea to the beach</a:t>
            </a:r>
            <a:r>
              <a:rPr lang="el-GR" sz="1600" b="1" dirty="0">
                <a:latin typeface="Comic Sans MS" pitchFamily="66" charset="0"/>
              </a:rPr>
              <a:t>!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latin typeface="Comic Sans MS" pitchFamily="66" charset="0"/>
              </a:rPr>
              <a:t>Marine litter at sea</a:t>
            </a:r>
            <a:r>
              <a:rPr lang="en-GB" sz="1600" b="1" dirty="0">
                <a:latin typeface="Comic Sans MS" pitchFamily="66" charset="0"/>
              </a:rPr>
              <a:t>: 80% </a:t>
            </a:r>
            <a:r>
              <a:rPr lang="en-US" sz="1600" b="1" dirty="0">
                <a:latin typeface="Comic Sans MS" pitchFamily="66" charset="0"/>
              </a:rPr>
              <a:t>bad land management </a:t>
            </a:r>
            <a:r>
              <a:rPr lang="el-GR" sz="1600" b="1" dirty="0">
                <a:latin typeface="Comic Sans MS" pitchFamily="66" charset="0"/>
              </a:rPr>
              <a:t>(</a:t>
            </a:r>
            <a:r>
              <a:rPr lang="en-US" sz="1600" b="1" dirty="0">
                <a:latin typeface="Comic Sans MS" pitchFamily="66" charset="0"/>
              </a:rPr>
              <a:t>e.g. open bins, trash aout of bins, wind/water/</a:t>
            </a:r>
            <a:r>
              <a:rPr lang="el-GR" sz="1600" b="1" dirty="0">
                <a:latin typeface="Comic Sans MS" pitchFamily="66" charset="0"/>
              </a:rPr>
              <a:t>, ανεμοι, ρεματα, </a:t>
            </a:r>
            <a:r>
              <a:rPr lang="en-US" sz="1600" b="1" dirty="0">
                <a:latin typeface="Comic Sans MS" pitchFamily="66" charset="0"/>
              </a:rPr>
              <a:t>leaching</a:t>
            </a:r>
            <a:r>
              <a:rPr lang="el-GR" sz="1600" b="1" dirty="0">
                <a:latin typeface="Comic Sans MS" pitchFamily="66" charset="0"/>
              </a:rPr>
              <a:t>), </a:t>
            </a:r>
            <a:r>
              <a:rPr lang="en-US" sz="1600" b="1" dirty="0">
                <a:latin typeface="Comic Sans MS" pitchFamily="66" charset="0"/>
              </a:rPr>
              <a:t>wrong attitude, lack of environmental awareness</a:t>
            </a:r>
            <a:endParaRPr lang="el-GR" sz="1600" b="1" dirty="0">
              <a:latin typeface="Comic Sans MS" pitchFamily="66" charset="0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latin typeface="Comic Sans MS" pitchFamily="66" charset="0"/>
              </a:rPr>
              <a:t>Ignorance, negligence</a:t>
            </a:r>
            <a:r>
              <a:rPr lang="el-GR" sz="1600" b="1" dirty="0">
                <a:latin typeface="Comic Sans MS" pitchFamily="66" charset="0"/>
              </a:rPr>
              <a:t>, </a:t>
            </a:r>
            <a:r>
              <a:rPr lang="en-US" sz="1600" b="1" dirty="0">
                <a:latin typeface="Comic Sans MS" pitchFamily="66" charset="0"/>
              </a:rPr>
              <a:t>accidents</a:t>
            </a:r>
            <a:r>
              <a:rPr lang="en-GB" sz="1600" b="1" dirty="0">
                <a:latin typeface="Comic Sans MS" pitchFamily="66" charset="0"/>
              </a:rPr>
              <a:t>: 20%</a:t>
            </a:r>
            <a:r>
              <a:rPr lang="el-GR" sz="1600" b="1" dirty="0">
                <a:latin typeface="Comic Sans MS" pitchFamily="66" charset="0"/>
              </a:rPr>
              <a:t>, </a:t>
            </a:r>
            <a:r>
              <a:rPr lang="en-US" sz="1600" b="1" dirty="0">
                <a:latin typeface="Comic Sans MS" pitchFamily="66" charset="0"/>
              </a:rPr>
              <a:t>tourism</a:t>
            </a:r>
            <a:r>
              <a:rPr lang="el-GR" sz="1600" b="1" dirty="0">
                <a:latin typeface="Comic Sans MS" pitchFamily="66" charset="0"/>
              </a:rPr>
              <a:t>, </a:t>
            </a:r>
            <a:r>
              <a:rPr lang="en-US" sz="1600" b="1" dirty="0">
                <a:latin typeface="Comic Sans MS" pitchFamily="66" charset="0"/>
              </a:rPr>
              <a:t>marine transport</a:t>
            </a:r>
            <a:r>
              <a:rPr lang="en-GB" sz="1600" b="1" dirty="0">
                <a:latin typeface="Comic Sans MS" pitchFamily="66" charset="0"/>
              </a:rPr>
              <a:t>, </a:t>
            </a:r>
            <a:r>
              <a:rPr lang="en-US" sz="1600" b="1" dirty="0">
                <a:latin typeface="Comic Sans MS" pitchFamily="66" charset="0"/>
              </a:rPr>
              <a:t>passenger and commercial vessels</a:t>
            </a:r>
            <a:r>
              <a:rPr lang="el-GR" sz="1600" b="1" dirty="0">
                <a:latin typeface="Comic Sans MS" pitchFamily="66" charset="0"/>
              </a:rPr>
              <a:t>, </a:t>
            </a:r>
            <a:r>
              <a:rPr lang="en-US" sz="1600" b="1" dirty="0">
                <a:latin typeface="Comic Sans MS" pitchFamily="66" charset="0"/>
              </a:rPr>
              <a:t>recreational vessels</a:t>
            </a:r>
            <a:r>
              <a:rPr lang="en-GB" sz="1600" b="1" dirty="0">
                <a:latin typeface="Comic Sans MS" pitchFamily="66" charset="0"/>
              </a:rPr>
              <a:t>, yachts, </a:t>
            </a:r>
            <a:r>
              <a:rPr lang="en-US" sz="1600" b="1" dirty="0">
                <a:latin typeface="Comic Sans MS" pitchFamily="66" charset="0"/>
              </a:rPr>
              <a:t>fisheries</a:t>
            </a:r>
            <a:r>
              <a:rPr lang="el-GR" sz="1600" b="1" dirty="0">
                <a:latin typeface="Comic Sans MS" pitchFamily="66" charset="0"/>
              </a:rPr>
              <a:t>! 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19" name="Picture 18" descr="hcmr-LOGO-version-0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5857238"/>
            <a:ext cx="1027968" cy="913846"/>
          </a:xfrm>
          <a:prstGeom prst="rect">
            <a:avLst/>
          </a:prstGeom>
        </p:spPr>
      </p:pic>
      <p:grpSp>
        <p:nvGrpSpPr>
          <p:cNvPr id="21" name="Group 48"/>
          <p:cNvGrpSpPr>
            <a:grpSpLocks/>
          </p:cNvGrpSpPr>
          <p:nvPr/>
        </p:nvGrpSpPr>
        <p:grpSpPr bwMode="auto">
          <a:xfrm>
            <a:off x="5580112" y="4221088"/>
            <a:ext cx="2830934" cy="2208288"/>
            <a:chOff x="18682494" y="6837780"/>
            <a:chExt cx="11328920" cy="9864074"/>
          </a:xfrm>
        </p:grpSpPr>
        <p:pic>
          <p:nvPicPr>
            <p:cNvPr id="22" name="Picture 31" descr="seawater5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4927" y="9410515"/>
              <a:ext cx="6094434" cy="45715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31" descr="1390730_10201346186951259_1344224548_n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2494" y="9410700"/>
              <a:ext cx="3221457" cy="28956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4" name="Picture 23" descr="skoupidia-xalkidiki2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59280" y="6837780"/>
              <a:ext cx="3429000" cy="299640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5" name="Picture 24" descr="IMG_0771.JP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88294" y="9563100"/>
              <a:ext cx="3023120" cy="271378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6" name="Picture 25" descr="img-40341.jp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71801" y="7023895"/>
              <a:ext cx="3075459" cy="278466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7" name="Picture 32" descr="Lochhead-Litter-Free-Scotland.jp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1756" y="13653222"/>
              <a:ext cx="6094436" cy="3048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Right Arrow 27"/>
            <p:cNvSpPr/>
            <p:nvPr/>
          </p:nvSpPr>
          <p:spPr>
            <a:xfrm rot="3351317">
              <a:off x="22796929" y="9867495"/>
              <a:ext cx="977754" cy="48489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srgbClr val="FF0000"/>
                </a:solidFill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 rot="1440424">
              <a:off x="21259079" y="11002611"/>
              <a:ext cx="979294" cy="48743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srgbClr val="FF0000"/>
                </a:solidFill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rot="8032051">
              <a:off x="24801610" y="9992959"/>
              <a:ext cx="980639" cy="484894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srgbClr val="FF0000"/>
                </a:solidFill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 rot="8953506">
              <a:off x="26510500" y="11227581"/>
              <a:ext cx="976124" cy="48455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srgbClr val="FF0000"/>
                </a:solidFill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 rot="5400000">
              <a:off x="23438085" y="12885253"/>
              <a:ext cx="1574791" cy="72258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788420" y="404664"/>
            <a:ext cx="48245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The size of the problem</a:t>
            </a:r>
            <a:r>
              <a:rPr lang="el-GR" sz="1600" b="1" dirty="0">
                <a:latin typeface="Comic Sans MS" pitchFamily="66" charset="0"/>
              </a:rPr>
              <a:t>!</a:t>
            </a:r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Y:\logo con test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5" y="18662"/>
            <a:ext cx="3305646" cy="1034074"/>
          </a:xfrm>
          <a:prstGeom prst="rect">
            <a:avLst/>
          </a:prstGeom>
          <a:noFill/>
        </p:spPr>
      </p:pic>
      <p:pic>
        <p:nvPicPr>
          <p:cNvPr id="8" name="Immagine 3" descr="flag_yellow_hig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055"/>
            <a:ext cx="623717" cy="379891"/>
          </a:xfrm>
          <a:prstGeom prst="rect">
            <a:avLst/>
          </a:prstGeom>
        </p:spPr>
      </p:pic>
      <p:pic>
        <p:nvPicPr>
          <p:cNvPr id="9" name="Immagine 1" descr="MERCES_posidalga_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04" y="1525719"/>
            <a:ext cx="623714" cy="3025153"/>
          </a:xfrm>
          <a:prstGeom prst="rect">
            <a:avLst/>
          </a:prstGeom>
        </p:spPr>
      </p:pic>
      <p:sp>
        <p:nvSpPr>
          <p:cNvPr id="10" name="Rettangolo 15"/>
          <p:cNvSpPr/>
          <p:nvPr/>
        </p:nvSpPr>
        <p:spPr>
          <a:xfrm rot="16200000">
            <a:off x="-682243" y="5012543"/>
            <a:ext cx="191824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MERCES</a:t>
            </a:r>
            <a:endParaRPr lang="it-IT" sz="3200" dirty="0"/>
          </a:p>
        </p:txBody>
      </p:sp>
      <p:pic>
        <p:nvPicPr>
          <p:cNvPr id="13" name="Picture 12" descr="hcmr-LOGO-version-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6165304"/>
            <a:ext cx="681430" cy="605780"/>
          </a:xfrm>
          <a:prstGeom prst="rect">
            <a:avLst/>
          </a:prstGeom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9512" y="1124744"/>
            <a:ext cx="6145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EU Solutions of the problem!!</a:t>
            </a:r>
            <a:endParaRPr lang="el-GR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98197" y="6465142"/>
            <a:ext cx="7930271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Screen shot 2018-10-15 at 10.55.31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76400"/>
            <a:ext cx="7848600" cy="4542674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352800" y="14478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http://ec.europa.eu/environment/waste/plastic_waste.htm</a:t>
            </a:r>
          </a:p>
        </p:txBody>
      </p:sp>
    </p:spTree>
    <p:extLst>
      <p:ext uri="{BB962C8B-B14F-4D97-AF65-F5344CB8AC3E}">
        <p14:creationId xmlns:p14="http://schemas.microsoft.com/office/powerpoint/2010/main" val="17339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Y:\logo con test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5" y="18662"/>
            <a:ext cx="3305646" cy="1034074"/>
          </a:xfrm>
          <a:prstGeom prst="rect">
            <a:avLst/>
          </a:prstGeom>
          <a:noFill/>
        </p:spPr>
      </p:pic>
      <p:pic>
        <p:nvPicPr>
          <p:cNvPr id="8" name="Immagine 3" descr="flag_yellow_hig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055"/>
            <a:ext cx="623717" cy="379891"/>
          </a:xfrm>
          <a:prstGeom prst="rect">
            <a:avLst/>
          </a:prstGeom>
        </p:spPr>
      </p:pic>
      <p:pic>
        <p:nvPicPr>
          <p:cNvPr id="9" name="Immagine 1" descr="MERCES_posidalga_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04" y="1525719"/>
            <a:ext cx="623714" cy="3025153"/>
          </a:xfrm>
          <a:prstGeom prst="rect">
            <a:avLst/>
          </a:prstGeom>
        </p:spPr>
      </p:pic>
      <p:sp>
        <p:nvSpPr>
          <p:cNvPr id="10" name="Rettangolo 15"/>
          <p:cNvSpPr/>
          <p:nvPr/>
        </p:nvSpPr>
        <p:spPr>
          <a:xfrm rot="16200000">
            <a:off x="-682243" y="5012543"/>
            <a:ext cx="191824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MERCES</a:t>
            </a:r>
            <a:endParaRPr lang="it-IT" sz="3200" dirty="0"/>
          </a:p>
        </p:txBody>
      </p:sp>
      <p:pic>
        <p:nvPicPr>
          <p:cNvPr id="13" name="Picture 12" descr="hcmr-LOGO-version-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6165304"/>
            <a:ext cx="681430" cy="605780"/>
          </a:xfrm>
          <a:prstGeom prst="rect">
            <a:avLst/>
          </a:prstGeom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9512" y="1124744"/>
            <a:ext cx="6145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EU PLASTICS STRATEGY</a:t>
            </a:r>
            <a:r>
              <a:rPr lang="el-GR" sz="2000" b="1" dirty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l-GR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563888" y="260648"/>
            <a:ext cx="280831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Solutions of the problem</a:t>
            </a:r>
            <a:r>
              <a:rPr lang="el-GR" sz="1600" b="1" dirty="0">
                <a:latin typeface="Comic Sans MS" pitchFamily="66" charset="0"/>
              </a:rPr>
              <a:t>!</a:t>
            </a:r>
            <a:endParaRPr lang="el-GR" dirty="0">
              <a:latin typeface="Comic Sans MS" pitchFamily="66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98197" y="6465142"/>
            <a:ext cx="7930271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219200" y="7620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http://ec.europa.eu/environment/waste/plastic_waste.htm</a:t>
            </a:r>
          </a:p>
        </p:txBody>
      </p:sp>
      <p:pic>
        <p:nvPicPr>
          <p:cNvPr id="15" name="Picture 14" descr="Screen shot 2018-10-15 at 11.06.26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362200"/>
            <a:ext cx="4863227" cy="3720473"/>
          </a:xfrm>
          <a:prstGeom prst="rect">
            <a:avLst/>
          </a:prstGeom>
        </p:spPr>
      </p:pic>
      <p:pic>
        <p:nvPicPr>
          <p:cNvPr id="17" name="Picture 16" descr="Screen shot 2018-10-15 at 11.08.19 A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447800"/>
            <a:ext cx="3581399" cy="176279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5181600"/>
            <a:ext cx="2590800" cy="1066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Down Arrow 18"/>
          <p:cNvSpPr/>
          <p:nvPr/>
        </p:nvSpPr>
        <p:spPr>
          <a:xfrm>
            <a:off x="2514600" y="1752600"/>
            <a:ext cx="1219200" cy="6096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20047198">
            <a:off x="4648200" y="1454715"/>
            <a:ext cx="1219200" cy="6096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rot="20047198">
            <a:off x="7006105" y="1226116"/>
            <a:ext cx="1219200" cy="6096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Y:\logo con test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5" y="18662"/>
            <a:ext cx="3305646" cy="1034074"/>
          </a:xfrm>
          <a:prstGeom prst="rect">
            <a:avLst/>
          </a:prstGeom>
          <a:noFill/>
        </p:spPr>
      </p:pic>
      <p:pic>
        <p:nvPicPr>
          <p:cNvPr id="8" name="Immagine 3" descr="flag_yellow_hig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055"/>
            <a:ext cx="623717" cy="379891"/>
          </a:xfrm>
          <a:prstGeom prst="rect">
            <a:avLst/>
          </a:prstGeom>
        </p:spPr>
      </p:pic>
      <p:pic>
        <p:nvPicPr>
          <p:cNvPr id="9" name="Immagine 1" descr="MERCES_posidalga_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04" y="1525719"/>
            <a:ext cx="623714" cy="3025153"/>
          </a:xfrm>
          <a:prstGeom prst="rect">
            <a:avLst/>
          </a:prstGeom>
        </p:spPr>
      </p:pic>
      <p:sp>
        <p:nvSpPr>
          <p:cNvPr id="10" name="Rettangolo 15"/>
          <p:cNvSpPr/>
          <p:nvPr/>
        </p:nvSpPr>
        <p:spPr>
          <a:xfrm rot="16200000">
            <a:off x="-682243" y="5012543"/>
            <a:ext cx="191824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MERCES</a:t>
            </a:r>
            <a:endParaRPr lang="it-IT" sz="3200" dirty="0"/>
          </a:p>
        </p:txBody>
      </p:sp>
      <p:pic>
        <p:nvPicPr>
          <p:cNvPr id="13" name="Picture 12" descr="hcmr-LOGO-version-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6165304"/>
            <a:ext cx="681430" cy="605780"/>
          </a:xfrm>
          <a:prstGeom prst="rect">
            <a:avLst/>
          </a:prstGeom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9512" y="1124744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EU PLASTICS STRATEGY</a:t>
            </a:r>
            <a:r>
              <a:rPr lang="el-GR" sz="2000" b="1" dirty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l-GR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563888" y="260648"/>
            <a:ext cx="280831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Solutions of the problem</a:t>
            </a:r>
            <a:r>
              <a:rPr lang="el-GR" sz="1600" b="1" dirty="0">
                <a:latin typeface="Comic Sans MS" pitchFamily="66" charset="0"/>
              </a:rPr>
              <a:t>!</a:t>
            </a:r>
            <a:endParaRPr lang="el-GR" dirty="0">
              <a:latin typeface="Comic Sans MS" pitchFamily="66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98197" y="6465142"/>
            <a:ext cx="7930271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creen shot 2018-06-12 at 11.31.33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217" y="4230909"/>
            <a:ext cx="817817" cy="694735"/>
          </a:xfrm>
          <a:prstGeom prst="rect">
            <a:avLst/>
          </a:prstGeom>
        </p:spPr>
      </p:pic>
      <p:pic>
        <p:nvPicPr>
          <p:cNvPr id="28" name="Picture 27" descr="logo merces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29" y="5173125"/>
            <a:ext cx="3241661" cy="100930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623399" y="5286482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http://www.merces-project.eu/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67000" y="5867400"/>
            <a:ext cx="48024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https://www.facebook.com/merces.eu.project/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200" y="1828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defTabSz="444500"/>
            <a:r>
              <a:rPr lang="en-US" sz="1200" b="1"/>
              <a:t>Clean seas litter free! no litter and plastics on the beach!</a:t>
            </a:r>
            <a:r>
              <a:rPr lang="el-GR" sz="1200" b="1"/>
              <a:t> </a:t>
            </a:r>
            <a:r>
              <a:rPr lang="en-US" sz="1200" b="1"/>
              <a:t>use less single use plastics! recycle, protect the marine environment!</a:t>
            </a:r>
            <a:r>
              <a:rPr lang="el-GR" sz="1200" b="1"/>
              <a:t> </a:t>
            </a:r>
            <a:endParaRPr lang="en-US" sz="1200" b="1"/>
          </a:p>
        </p:txBody>
      </p:sp>
      <p:pic>
        <p:nvPicPr>
          <p:cNvPr id="35" name="Picture 34" descr="Screen shot 2018-06-07 at 6.23.23 P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886200"/>
            <a:ext cx="953056" cy="1441067"/>
          </a:xfrm>
          <a:prstGeom prst="rect">
            <a:avLst/>
          </a:prstGeom>
        </p:spPr>
      </p:pic>
      <p:pic>
        <p:nvPicPr>
          <p:cNvPr id="36" name="Picture 35" descr="Screen shot 2018-06-07 at 6.22.00 P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2349" y="2733625"/>
            <a:ext cx="1299210" cy="956310"/>
          </a:xfrm>
          <a:prstGeom prst="rect">
            <a:avLst/>
          </a:prstGeom>
        </p:spPr>
      </p:pic>
      <p:pic>
        <p:nvPicPr>
          <p:cNvPr id="37" name="Picture 36" descr="Screen shot 2018-06-07 at 6.21.21 P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443" y="2733624"/>
            <a:ext cx="1445207" cy="1044000"/>
          </a:xfrm>
          <a:prstGeom prst="rect">
            <a:avLst/>
          </a:prstGeom>
        </p:spPr>
      </p:pic>
      <p:pic>
        <p:nvPicPr>
          <p:cNvPr id="38" name="Picture 37" descr="Screen shot 2018-06-07 at 6.28.50 PM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616" y="2788345"/>
            <a:ext cx="709966" cy="1066885"/>
          </a:xfrm>
          <a:prstGeom prst="rect">
            <a:avLst/>
          </a:prstGeom>
        </p:spPr>
      </p:pic>
      <p:pic>
        <p:nvPicPr>
          <p:cNvPr id="39" name="Picture 38" descr="Screen shot 2018-06-12 at 11.14.43 AM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142" y="2649543"/>
            <a:ext cx="902102" cy="1060450"/>
          </a:xfrm>
          <a:prstGeom prst="rect">
            <a:avLst/>
          </a:prstGeom>
        </p:spPr>
      </p:pic>
      <p:pic>
        <p:nvPicPr>
          <p:cNvPr id="40" name="Picture 39" descr="Screen shot 2018-06-12 at 11.18.35 AM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046" y="2590800"/>
            <a:ext cx="873744" cy="1035050"/>
          </a:xfrm>
          <a:prstGeom prst="rect">
            <a:avLst/>
          </a:prstGeom>
        </p:spPr>
      </p:pic>
      <p:pic>
        <p:nvPicPr>
          <p:cNvPr id="41" name="Picture 40" descr="Screen shot 2018-06-12 at 11.13.15 AM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423" y="2733624"/>
            <a:ext cx="847794" cy="976369"/>
          </a:xfrm>
          <a:prstGeom prst="rect">
            <a:avLst/>
          </a:prstGeom>
        </p:spPr>
      </p:pic>
      <p:pic>
        <p:nvPicPr>
          <p:cNvPr id="42" name="Picture 41" descr="Screen shot 2018-06-12 at 11.20.45 AM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426152" y="4336848"/>
            <a:ext cx="557429" cy="418134"/>
          </a:xfrm>
          <a:prstGeom prst="rect">
            <a:avLst/>
          </a:prstGeom>
        </p:spPr>
      </p:pic>
      <p:pic>
        <p:nvPicPr>
          <p:cNvPr id="43" name="Picture 42" descr="Screen shot 2018-06-12 at 12.13.43 PM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4191000"/>
            <a:ext cx="1418293" cy="597836"/>
          </a:xfrm>
          <a:prstGeom prst="rect">
            <a:avLst/>
          </a:prstGeom>
        </p:spPr>
      </p:pic>
      <p:pic>
        <p:nvPicPr>
          <p:cNvPr id="45" name="Picture 44" descr="Screen shot 2018-09-04 at 3.13.12 PM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126" y="4241943"/>
            <a:ext cx="931418" cy="68370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334000" y="6400800"/>
            <a:ext cx="2863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/>
              <a:t>www.hcmr.gr </a:t>
            </a:r>
            <a:r>
              <a:rPr lang="en-US" sz="1200"/>
              <a:t> </a:t>
            </a:r>
            <a:r>
              <a:rPr lang="en-US" sz="1200" b="1"/>
              <a:t>HCMR education team</a:t>
            </a:r>
            <a:endParaRPr lang="en-US" sz="1200"/>
          </a:p>
        </p:txBody>
      </p:sp>
      <p:pic>
        <p:nvPicPr>
          <p:cNvPr id="27" name="Picture 26" descr="Screen shot 2018-09-04 at 4.28.49 PM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85299">
            <a:off x="4663998" y="4841933"/>
            <a:ext cx="203200" cy="34925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533400" y="145946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/>
              <a:t>Τ</a:t>
            </a:r>
            <a:r>
              <a:rPr lang="en-US" b="1"/>
              <a:t>op 10 plastics found on Europe's beaches and seas!</a:t>
            </a:r>
          </a:p>
        </p:txBody>
      </p:sp>
      <p:pic>
        <p:nvPicPr>
          <p:cNvPr id="48" name="Picture 47" descr="Screen shot 2018-10-15 at 10.59.30 AM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521" y="304800"/>
            <a:ext cx="262247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77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8632" y="548680"/>
            <a:ext cx="230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Thank you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!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2" descr="Y:\logo con test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5" y="18662"/>
            <a:ext cx="3305646" cy="1034074"/>
          </a:xfrm>
          <a:prstGeom prst="rect">
            <a:avLst/>
          </a:prstGeom>
          <a:noFill/>
        </p:spPr>
      </p:pic>
      <p:pic>
        <p:nvPicPr>
          <p:cNvPr id="7" name="Immagine 3" descr="flag_yellow_hig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055"/>
            <a:ext cx="623717" cy="379891"/>
          </a:xfrm>
          <a:prstGeom prst="rect">
            <a:avLst/>
          </a:prstGeom>
        </p:spPr>
      </p:pic>
      <p:pic>
        <p:nvPicPr>
          <p:cNvPr id="8" name="Immagine 1" descr="MERCES_posidalga_0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04" y="1525719"/>
            <a:ext cx="623714" cy="3025153"/>
          </a:xfrm>
          <a:prstGeom prst="rect">
            <a:avLst/>
          </a:prstGeom>
        </p:spPr>
      </p:pic>
      <p:sp>
        <p:nvSpPr>
          <p:cNvPr id="9" name="Rettangolo 15"/>
          <p:cNvSpPr/>
          <p:nvPr/>
        </p:nvSpPr>
        <p:spPr>
          <a:xfrm rot="16200000">
            <a:off x="-682243" y="5012543"/>
            <a:ext cx="191824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MERCES</a:t>
            </a:r>
            <a:endParaRPr lang="it-IT" sz="3200" dirty="0"/>
          </a:p>
        </p:txBody>
      </p:sp>
      <p:pic>
        <p:nvPicPr>
          <p:cNvPr id="10" name="Picture 9" descr="hcmr-LOGO-version-0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5857238"/>
            <a:ext cx="1027968" cy="9138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14800" y="91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Life is full of choices, make a good one today! Start making a difference!</a:t>
            </a:r>
            <a:endParaRPr lang="el-GR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6362700"/>
            <a:ext cx="4238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http://www.merces-project.eu/</a:t>
            </a:r>
          </a:p>
        </p:txBody>
      </p:sp>
      <p:pic>
        <p:nvPicPr>
          <p:cNvPr id="14" name="Picture 13" descr="Screen Shot 2017-10-22 at 12.36.3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19" y="2057400"/>
            <a:ext cx="4104570" cy="4416152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65402" y="5132784"/>
            <a:ext cx="4063798" cy="58477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Nadia Papadopoulou</a:t>
            </a:r>
            <a:r>
              <a:rPr lang="el-GR" sz="1600" dirty="0">
                <a:latin typeface="Comic Sans MS" pitchFamily="66" charset="0"/>
              </a:rPr>
              <a:t>, </a:t>
            </a:r>
            <a:r>
              <a:rPr lang="en-US" sz="1600" dirty="0">
                <a:latin typeface="Comic Sans MS" pitchFamily="66" charset="0"/>
              </a:rPr>
              <a:t>HCMR Crete, </a:t>
            </a:r>
            <a:r>
              <a:rPr lang="en-GB" sz="1600" dirty="0">
                <a:latin typeface="Comic Sans MS" pitchFamily="66" charset="0"/>
              </a:rPr>
              <a:t>nadiapap@hcmr.gr</a:t>
            </a:r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5-30 at 1.39.0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980728"/>
            <a:ext cx="1950633" cy="15261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39752" y="332656"/>
            <a:ext cx="59392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On the beach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l-GR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classic sources</a:t>
            </a:r>
            <a:r>
              <a:rPr lang="el-GR" sz="32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l-GR" sz="3200" dirty="0">
              <a:solidFill>
                <a:srgbClr val="FF0000"/>
              </a:solidFill>
            </a:endParaRPr>
          </a:p>
        </p:txBody>
      </p:sp>
      <p:pic>
        <p:nvPicPr>
          <p:cNvPr id="10" name="Picture 9" descr="94_0_l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4077072"/>
            <a:ext cx="2971800" cy="2467028"/>
          </a:xfrm>
          <a:prstGeom prst="rect">
            <a:avLst/>
          </a:prstGeom>
        </p:spPr>
      </p:pic>
      <p:pic>
        <p:nvPicPr>
          <p:cNvPr id="2" name="Picture 1" descr="Screen Shot 2017-10-17 at 20.59.4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140968"/>
            <a:ext cx="4639209" cy="3573016"/>
          </a:xfrm>
          <a:prstGeom prst="rect">
            <a:avLst/>
          </a:prstGeom>
        </p:spPr>
      </p:pic>
      <p:pic>
        <p:nvPicPr>
          <p:cNvPr id="3" name="Picture 2" descr="Screen Shot 2017-10-22 at 14.04.4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48680"/>
            <a:ext cx="1607505" cy="2463676"/>
          </a:xfrm>
          <a:prstGeom prst="rect">
            <a:avLst/>
          </a:prstGeom>
        </p:spPr>
      </p:pic>
      <p:pic>
        <p:nvPicPr>
          <p:cNvPr id="4" name="Picture 3" descr="Screen Shot 2017-10-22 at 16.02.2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556792"/>
            <a:ext cx="2493307" cy="23373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3968" y="908720"/>
            <a:ext cx="4138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Tourism, shipping</a:t>
            </a:r>
            <a:r>
              <a:rPr lang="el-GR" sz="2400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fisheries</a:t>
            </a:r>
            <a:endParaRPr lang="el-GR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5" name="Picture 4" descr="Screen Shot 2017-10-22 at 16.02.0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484784"/>
            <a:ext cx="2309726" cy="1629882"/>
          </a:xfrm>
          <a:prstGeom prst="rect">
            <a:avLst/>
          </a:prstGeom>
        </p:spPr>
      </p:pic>
      <p:pic>
        <p:nvPicPr>
          <p:cNvPr id="12" name="Picture 11" descr="Screen Shot 2017-10-22 at 16.01.46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581127"/>
            <a:ext cx="2563688" cy="1863211"/>
          </a:xfrm>
          <a:prstGeom prst="rect">
            <a:avLst/>
          </a:prstGeom>
        </p:spPr>
      </p:pic>
      <p:pic>
        <p:nvPicPr>
          <p:cNvPr id="13" name="Picture 12" descr="Screen Shot 2017-10-22 at 13.12.57.pn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8344" y="4005064"/>
            <a:ext cx="1296966" cy="2317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4Issos_Corfu_19-02-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268760"/>
            <a:ext cx="3429024" cy="257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09600" y="550421"/>
            <a:ext cx="84268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Comic Sans MS"/>
                <a:cs typeface="Comic Sans MS"/>
              </a:rPr>
              <a:t>It is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everywhere </a:t>
            </a:r>
            <a:r>
              <a:rPr lang="en-US" b="1" dirty="0">
                <a:solidFill>
                  <a:srgbClr val="000000"/>
                </a:solidFill>
                <a:latin typeface="Comic Sans MS"/>
                <a:cs typeface="Comic Sans MS"/>
              </a:rPr>
              <a:t>in the coastal and marine environment and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everywhere </a:t>
            </a:r>
            <a:r>
              <a:rPr lang="en-US" b="1" dirty="0">
                <a:solidFill>
                  <a:srgbClr val="000000"/>
                </a:solidFill>
                <a:latin typeface="Comic Sans MS"/>
                <a:cs typeface="Comic Sans MS"/>
              </a:rPr>
              <a:t>in the world</a:t>
            </a:r>
            <a:r>
              <a:rPr lang="el-GR" b="1" dirty="0">
                <a:solidFill>
                  <a:srgbClr val="000000"/>
                </a:solidFill>
                <a:latin typeface="Comic Sans MS"/>
                <a:cs typeface="Comic Sans MS"/>
              </a:rPr>
              <a:t>. </a:t>
            </a:r>
            <a:r>
              <a:rPr lang="en-US" b="1" dirty="0">
                <a:solidFill>
                  <a:srgbClr val="000000"/>
                </a:solidFill>
                <a:latin typeface="Comic Sans MS"/>
                <a:cs typeface="Comic Sans MS"/>
              </a:rPr>
              <a:t>It is a local and a worldwide problem!</a:t>
            </a:r>
            <a:endParaRPr lang="el-GR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304800" y="3933056"/>
            <a:ext cx="4483223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US" sz="2400" b="1" dirty="0">
                <a:latin typeface="Comic Sans MS"/>
                <a:cs typeface="Comic Sans MS"/>
              </a:rPr>
              <a:t>On the 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beach</a:t>
            </a:r>
            <a:r>
              <a:rPr lang="el-GR" sz="2400" b="1" dirty="0">
                <a:latin typeface="Comic Sans MS"/>
                <a:cs typeface="Comic Sans MS"/>
              </a:rPr>
              <a:t>!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US" sz="2400" b="1" dirty="0">
                <a:latin typeface="Comic Sans MS"/>
                <a:cs typeface="Comic Sans MS"/>
              </a:rPr>
              <a:t>Whatever does not sink at the sea botton can drift 100’s of miles away from original input source (from Athens to Mykonos!)</a:t>
            </a:r>
            <a:endParaRPr lang="el-GR" sz="2400" b="1" dirty="0">
              <a:latin typeface="Comic Sans MS"/>
              <a:cs typeface="Comic Sans MS"/>
            </a:endParaRPr>
          </a:p>
        </p:txBody>
      </p:sp>
      <p:sp>
        <p:nvSpPr>
          <p:cNvPr id="9229" name="TextBox 44"/>
          <p:cNvSpPr txBox="1">
            <a:spLocks noChangeArrowheads="1"/>
          </p:cNvSpPr>
          <p:nvPr/>
        </p:nvSpPr>
        <p:spPr bwMode="auto">
          <a:xfrm>
            <a:off x="2042600" y="3348335"/>
            <a:ext cx="2357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Issos, Corfu</a:t>
            </a:r>
            <a:endParaRPr lang="el-GR" sz="2400" b="1" dirty="0">
              <a:solidFill>
                <a:srgbClr val="FFFF00"/>
              </a:solidFill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2" name="Picture 1" descr="Screen Shot 2015-11-26 at 18.36.4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210928"/>
            <a:ext cx="4104456" cy="5530439"/>
          </a:xfrm>
          <a:prstGeom prst="rect">
            <a:avLst/>
          </a:prstGeom>
        </p:spPr>
      </p:pic>
      <p:sp>
        <p:nvSpPr>
          <p:cNvPr id="19" name="TextBox 44"/>
          <p:cNvSpPr txBox="1">
            <a:spLocks noChangeArrowheads="1"/>
          </p:cNvSpPr>
          <p:nvPr/>
        </p:nvSpPr>
        <p:spPr bwMode="auto">
          <a:xfrm>
            <a:off x="5652120" y="1484784"/>
            <a:ext cx="2653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Ag Nik, Crete</a:t>
            </a:r>
            <a:endParaRPr lang="el-GR" sz="2400" b="1" dirty="0" smtClean="0">
              <a:solidFill>
                <a:srgbClr val="FFFF00"/>
              </a:solidFill>
              <a:latin typeface="Comic Sans MS" pitchFamily="66" charset="0"/>
              <a:cs typeface="Tahoma" pitchFamily="34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 </a:t>
            </a:r>
            <a:endParaRPr lang="el-GR" sz="2400" b="1" dirty="0">
              <a:solidFill>
                <a:srgbClr val="FFFF00"/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48245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The size of the problem</a:t>
            </a:r>
            <a:r>
              <a:rPr lang="el-GR" sz="1600" b="1" dirty="0">
                <a:latin typeface="Comic Sans MS" pitchFamily="66" charset="0"/>
              </a:rPr>
              <a:t>!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071688" y="357188"/>
            <a:ext cx="64912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στο θαλάσσιο και παράκτιο περιβάλλον σε όλο το κόσμο.</a:t>
            </a:r>
          </a:p>
          <a:p>
            <a:pPr algn="ctr"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Αποτελούν τοπικό και παγκόσμιο πρόβλημα.</a:t>
            </a:r>
          </a:p>
        </p:txBody>
      </p:sp>
      <p:sp>
        <p:nvSpPr>
          <p:cNvPr id="9229" name="TextBox 44"/>
          <p:cNvSpPr txBox="1">
            <a:spLocks noChangeArrowheads="1"/>
          </p:cNvSpPr>
          <p:nvPr/>
        </p:nvSpPr>
        <p:spPr bwMode="auto">
          <a:xfrm>
            <a:off x="107504" y="2445603"/>
            <a:ext cx="3312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Comic Sans MS" pitchFamily="66" charset="0"/>
                <a:cs typeface="Tahoma" pitchFamily="34" charset="0"/>
              </a:rPr>
              <a:t>In all the greek seas and depths</a:t>
            </a:r>
            <a:r>
              <a:rPr lang="el-GR" sz="2400" b="1" dirty="0" err="1" smtClean="0">
                <a:solidFill>
                  <a:srgbClr val="000000"/>
                </a:solidFill>
                <a:latin typeface="Comic Sans MS" pitchFamily="66" charset="0"/>
                <a:cs typeface="Tahoma" pitchFamily="34" charset="0"/>
              </a:rPr>
              <a:t>!</a:t>
            </a:r>
            <a:endParaRPr lang="el-GR" sz="2400" b="1" dirty="0">
              <a:solidFill>
                <a:srgbClr val="000000"/>
              </a:solidFill>
              <a:latin typeface="Comic Sans MS" pitchFamily="66" charset="0"/>
              <a:cs typeface="Tahoma" pitchFamily="34" charset="0"/>
            </a:endParaRPr>
          </a:p>
        </p:txBody>
      </p:sp>
      <p:grpSp>
        <p:nvGrpSpPr>
          <p:cNvPr id="9221" name="Group 50"/>
          <p:cNvGrpSpPr>
            <a:grpSpLocks/>
          </p:cNvGrpSpPr>
          <p:nvPr/>
        </p:nvGrpSpPr>
        <p:grpSpPr bwMode="auto">
          <a:xfrm>
            <a:off x="3347864" y="1505992"/>
            <a:ext cx="3929063" cy="2067024"/>
            <a:chOff x="708973" y="13849837"/>
            <a:chExt cx="5496888" cy="3062258"/>
          </a:xfrm>
        </p:grpSpPr>
        <p:pic>
          <p:nvPicPr>
            <p:cNvPr id="12" name="Picture 11" descr="DSC01295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8973" y="13849837"/>
              <a:ext cx="5081566" cy="30622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227" name="TextBox 45"/>
            <p:cNvSpPr txBox="1">
              <a:spLocks noChangeArrowheads="1"/>
            </p:cNvSpPr>
            <p:nvPr/>
          </p:nvSpPr>
          <p:spPr bwMode="auto">
            <a:xfrm>
              <a:off x="708973" y="13956516"/>
              <a:ext cx="5496888" cy="59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  <a:latin typeface="Comic Sans MS" pitchFamily="66" charset="0"/>
                  <a:cs typeface="Tahoma" pitchFamily="34" charset="0"/>
                </a:rPr>
                <a:t>Ionian Sea, </a:t>
              </a:r>
              <a:r>
                <a:rPr lang="el-GR" sz="2000" b="1" dirty="0">
                  <a:solidFill>
                    <a:srgbClr val="FFFF00"/>
                  </a:solidFill>
                  <a:latin typeface="Comic Sans MS" pitchFamily="66" charset="0"/>
                  <a:cs typeface="Tahoma" pitchFamily="34" charset="0"/>
                </a:rPr>
                <a:t>1000</a:t>
              </a:r>
              <a:r>
                <a:rPr lang="en-US" sz="2000" b="1" dirty="0">
                  <a:solidFill>
                    <a:srgbClr val="FFFF00"/>
                  </a:solidFill>
                  <a:latin typeface="Comic Sans MS" pitchFamily="66" charset="0"/>
                  <a:cs typeface="Tahoma" pitchFamily="34" charset="0"/>
                </a:rPr>
                <a:t>m depth</a:t>
              </a:r>
              <a:endParaRPr lang="el-GR" sz="2000" b="1" dirty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endParaRPr>
            </a:p>
          </p:txBody>
        </p:sp>
      </p:grpSp>
      <p:pic>
        <p:nvPicPr>
          <p:cNvPr id="9222" name="Picture 13" descr="20141007_195352_resiz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367360"/>
            <a:ext cx="1857375" cy="330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44"/>
          <p:cNvSpPr txBox="1">
            <a:spLocks noChangeArrowheads="1"/>
          </p:cNvSpPr>
          <p:nvPr/>
        </p:nvSpPr>
        <p:spPr bwMode="auto">
          <a:xfrm>
            <a:off x="251520" y="3356422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Cofu</a:t>
            </a:r>
            <a:r>
              <a:rPr lang="el-GR" sz="2400" b="1" dirty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, 80 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m depth</a:t>
            </a:r>
            <a:endParaRPr lang="el-GR" sz="2400" b="1" dirty="0">
              <a:solidFill>
                <a:srgbClr val="FFFF00"/>
              </a:solidFill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19" name="Picture 18" descr="20140902_172504_resiz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789040"/>
            <a:ext cx="5114528" cy="2876922"/>
          </a:xfrm>
          <a:prstGeom prst="rect">
            <a:avLst/>
          </a:prstGeom>
        </p:spPr>
      </p:pic>
      <p:sp>
        <p:nvSpPr>
          <p:cNvPr id="20" name="TextBox 45"/>
          <p:cNvSpPr txBox="1">
            <a:spLocks noChangeArrowheads="1"/>
          </p:cNvSpPr>
          <p:nvPr/>
        </p:nvSpPr>
        <p:spPr bwMode="auto">
          <a:xfrm>
            <a:off x="2843808" y="3717032"/>
            <a:ext cx="3929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Heraklion</a:t>
            </a:r>
            <a:r>
              <a:rPr lang="el-GR" sz="2400" b="1" dirty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, 200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m </a:t>
            </a:r>
            <a:r>
              <a:rPr lang="el-GR" sz="2400" b="1" dirty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depth</a:t>
            </a:r>
            <a:endParaRPr lang="el-GR" sz="2400" b="1" dirty="0">
              <a:solidFill>
                <a:srgbClr val="FFFF00"/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6017" y="6293797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BENTHIS Project</a:t>
            </a:r>
          </a:p>
        </p:txBody>
      </p:sp>
      <p:pic>
        <p:nvPicPr>
          <p:cNvPr id="21" name="Picture 2" descr="20150608_135357_resize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052469"/>
            <a:ext cx="2232248" cy="39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588224" y="5507940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EPILEXIS Project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95536" y="188640"/>
            <a:ext cx="623386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The size of the problem</a:t>
            </a:r>
            <a:r>
              <a:rPr lang="el-GR" sz="1600" b="1" dirty="0">
                <a:latin typeface="Comic Sans MS" pitchFamily="66" charset="0"/>
              </a:rPr>
              <a:t>!! 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On the sea bottom</a:t>
            </a:r>
            <a:r>
              <a:rPr lang="el-GR" sz="1600" b="1" dirty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l-G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" name="Picture 15" descr="Screen Shot 2017-10-22 at 12.35.14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7" y="620688"/>
            <a:ext cx="2360364" cy="1286396"/>
          </a:xfrm>
          <a:prstGeom prst="rect">
            <a:avLst/>
          </a:prstGeom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895600" y="457200"/>
            <a:ext cx="624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Comic Sans MS"/>
                <a:cs typeface="Comic Sans MS"/>
              </a:rPr>
              <a:t>It is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everywhere </a:t>
            </a:r>
            <a:r>
              <a:rPr lang="en-US" b="1" dirty="0">
                <a:solidFill>
                  <a:srgbClr val="000000"/>
                </a:solidFill>
                <a:latin typeface="Comic Sans MS"/>
                <a:cs typeface="Comic Sans MS"/>
              </a:rPr>
              <a:t>in the coastal and marine environment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everywhere </a:t>
            </a:r>
            <a:r>
              <a:rPr lang="en-US" b="1" dirty="0">
                <a:solidFill>
                  <a:srgbClr val="000000"/>
                </a:solidFill>
                <a:latin typeface="Comic Sans MS"/>
                <a:cs typeface="Comic Sans MS"/>
              </a:rPr>
              <a:t>in the world</a:t>
            </a:r>
            <a:r>
              <a:rPr lang="el-GR" b="1" dirty="0">
                <a:solidFill>
                  <a:srgbClr val="000000"/>
                </a:solidFill>
                <a:latin typeface="Comic Sans MS"/>
                <a:cs typeface="Comic Sans MS"/>
              </a:rPr>
              <a:t>. </a:t>
            </a:r>
            <a:r>
              <a:rPr lang="en-US" b="1" dirty="0">
                <a:solidFill>
                  <a:srgbClr val="000000"/>
                </a:solidFill>
                <a:latin typeface="Comic Sans MS"/>
                <a:cs typeface="Comic Sans MS"/>
              </a:rPr>
              <a:t>It is a local and a worldwide problem!</a:t>
            </a:r>
            <a:endParaRPr lang="el-GR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589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071688" y="357188"/>
            <a:ext cx="64912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στο θαλάσσιο και παράκτιο περιβάλλον σε όλο το κόσμο.</a:t>
            </a:r>
          </a:p>
          <a:p>
            <a:pPr algn="ctr"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Αποτελούν τοπικό και παγκόσμιο πρόβλημα.</a:t>
            </a:r>
          </a:p>
        </p:txBody>
      </p:sp>
      <p:sp>
        <p:nvSpPr>
          <p:cNvPr id="9229" name="TextBox 44"/>
          <p:cNvSpPr txBox="1">
            <a:spLocks noChangeArrowheads="1"/>
          </p:cNvSpPr>
          <p:nvPr/>
        </p:nvSpPr>
        <p:spPr bwMode="auto">
          <a:xfrm>
            <a:off x="539552" y="1371600"/>
            <a:ext cx="235745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Comic Sans MS" pitchFamily="66" charset="0"/>
                <a:cs typeface="Tahoma" pitchFamily="34" charset="0"/>
              </a:rPr>
              <a:t>At the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sea bottom</a:t>
            </a:r>
            <a:endParaRPr lang="el-GR" sz="2400" b="1" dirty="0" err="1" smtClean="0">
              <a:solidFill>
                <a:srgbClr val="FF0000"/>
              </a:solidFill>
              <a:latin typeface="Comic Sans MS" pitchFamily="66" charset="0"/>
              <a:cs typeface="Tahoma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Comic Sans MS" pitchFamily="66" charset="0"/>
                <a:cs typeface="Tahoma" pitchFamily="34" charset="0"/>
              </a:rPr>
              <a:t>In all the european seas and depths!</a:t>
            </a:r>
            <a:r>
              <a:rPr lang="el-GR" sz="2400" b="1" dirty="0" err="1" smtClean="0">
                <a:solidFill>
                  <a:srgbClr val="000000"/>
                </a:solidFill>
                <a:latin typeface="Comic Sans MS" pitchFamily="66" charset="0"/>
                <a:cs typeface="Tahoma" pitchFamily="34" charset="0"/>
              </a:rPr>
              <a:t>!</a:t>
            </a:r>
            <a:endParaRPr lang="el-GR" sz="2400" b="1" dirty="0">
              <a:solidFill>
                <a:srgbClr val="000000"/>
              </a:solidFill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4294380" cy="5270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55776" y="6453336"/>
            <a:ext cx="56886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chemeClr val="tx2"/>
                </a:solidFill>
              </a:rPr>
              <a:t>Figure 2. Litter items on the seafloor of European waters.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57200" y="3733800"/>
            <a:ext cx="237626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200"/>
              <a:t>Pham CK, Ramirez-Llodra E, Alt CHS, Amaro T, Bergmann M, et al. (2014) Marine Litter Distribution and Density in European Seas, from the Shelves to Deep Basins. PLoS ONE 9(4): e95839. doi:10.1371/journal.pone.0095839</a:t>
            </a:r>
          </a:p>
          <a:p>
            <a:pPr eaLnBrk="1" hangingPunct="1"/>
            <a:r>
              <a:rPr lang="en-US" sz="1200">
                <a:hlinkClick r:id="rId3"/>
              </a:rPr>
              <a:t>http://journals.plos.org/plosone/article?id=info:doi/10.1371/journal.pone.0095839</a:t>
            </a:r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3419872" y="4941168"/>
            <a:ext cx="1826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European seas</a:t>
            </a:r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5536" y="188640"/>
            <a:ext cx="48245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The size of the problem</a:t>
            </a:r>
            <a:r>
              <a:rPr lang="el-GR" sz="1600" b="1" dirty="0">
                <a:latin typeface="Comic Sans MS" pitchFamily="66" charset="0"/>
              </a:rPr>
              <a:t>!! 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9600" y="550421"/>
            <a:ext cx="84268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Comic Sans MS"/>
                <a:cs typeface="Comic Sans MS"/>
              </a:rPr>
              <a:t>It is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everywhere </a:t>
            </a:r>
            <a:r>
              <a:rPr lang="en-US" b="1" dirty="0">
                <a:solidFill>
                  <a:srgbClr val="000000"/>
                </a:solidFill>
                <a:latin typeface="Comic Sans MS"/>
                <a:cs typeface="Comic Sans MS"/>
              </a:rPr>
              <a:t>in the coastal and marine environment and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everywhere </a:t>
            </a:r>
            <a:r>
              <a:rPr lang="en-US" b="1" dirty="0">
                <a:solidFill>
                  <a:srgbClr val="000000"/>
                </a:solidFill>
                <a:latin typeface="Comic Sans MS"/>
                <a:cs typeface="Comic Sans MS"/>
              </a:rPr>
              <a:t>in the world</a:t>
            </a:r>
            <a:r>
              <a:rPr lang="el-GR" b="1" dirty="0">
                <a:solidFill>
                  <a:srgbClr val="000000"/>
                </a:solidFill>
                <a:latin typeface="Comic Sans MS"/>
                <a:cs typeface="Comic Sans MS"/>
              </a:rPr>
              <a:t>. </a:t>
            </a:r>
            <a:r>
              <a:rPr lang="en-US" b="1" dirty="0">
                <a:solidFill>
                  <a:srgbClr val="000000"/>
                </a:solidFill>
                <a:latin typeface="Comic Sans MS"/>
                <a:cs typeface="Comic Sans MS"/>
              </a:rPr>
              <a:t>It is a local and a worldwide problem!</a:t>
            </a:r>
            <a:endParaRPr lang="el-GR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184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GI-7 - 23.t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1422400"/>
            <a:ext cx="3239084" cy="1668345"/>
          </a:xfrm>
          <a:prstGeom prst="rect">
            <a:avLst/>
          </a:prstGeom>
        </p:spPr>
      </p:pic>
      <p:pic>
        <p:nvPicPr>
          <p:cNvPr id="5" name="Picture 4" descr="IGI-7 - 24.ti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409700"/>
            <a:ext cx="4467324" cy="2371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476672"/>
            <a:ext cx="77997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It is Old and new</a:t>
            </a:r>
            <a:r>
              <a:rPr lang="el-GR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small and huge</a:t>
            </a:r>
            <a:endParaRPr lang="el-GR" sz="24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Traces of Ancient and recent civilization</a:t>
            </a:r>
            <a:endParaRPr lang="el-GR" sz="24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endParaRPr lang="el-GR" sz="24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1" descr="Screen Shot 2015-11-26 at 21.53.3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996980"/>
            <a:ext cx="4464496" cy="2654686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5536" y="188640"/>
            <a:ext cx="48245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The size of the problem</a:t>
            </a:r>
            <a:r>
              <a:rPr lang="el-GR" sz="1600" b="1" dirty="0">
                <a:latin typeface="Comic Sans MS" pitchFamily="66" charset="0"/>
              </a:rPr>
              <a:t>!! !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12" name="Picture 11" descr="wreck video HCMR 10659160_10204789514287983_5024484785558385893_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212976"/>
            <a:ext cx="3240360" cy="18042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531779" y="5013176"/>
            <a:ext cx="3288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mic Sans MS"/>
                <a:cs typeface="Comic Sans MS"/>
              </a:rPr>
              <a:t>Wrecks (archaeological findings)</a:t>
            </a:r>
            <a:r>
              <a:rPr lang="el-GR" b="1" dirty="0">
                <a:latin typeface="Comic Sans MS"/>
                <a:cs typeface="Comic Sans MS"/>
              </a:rPr>
              <a:t>, </a:t>
            </a:r>
            <a:r>
              <a:rPr lang="en-US" b="1" dirty="0">
                <a:latin typeface="Comic Sans MS"/>
                <a:cs typeface="Comic Sans MS"/>
              </a:rPr>
              <a:t>2</a:t>
            </a:r>
            <a:r>
              <a:rPr lang="en-US" b="1" baseline="30000" dirty="0">
                <a:latin typeface="Comic Sans MS"/>
                <a:cs typeface="Comic Sans MS"/>
              </a:rPr>
              <a:t>nd</a:t>
            </a:r>
            <a:r>
              <a:rPr lang="en-US" b="1" dirty="0">
                <a:latin typeface="Comic Sans MS"/>
                <a:cs typeface="Comic Sans MS"/>
              </a:rPr>
              <a:t> WW wrecks, </a:t>
            </a:r>
            <a:r>
              <a:rPr lang="el-GR" b="1" dirty="0">
                <a:latin typeface="Comic Sans MS"/>
                <a:cs typeface="Comic Sans MS"/>
              </a:rPr>
              <a:t>(</a:t>
            </a:r>
            <a:r>
              <a:rPr lang="en-US" b="1" dirty="0">
                <a:latin typeface="Comic Sans MS"/>
                <a:cs typeface="Comic Sans MS"/>
              </a:rPr>
              <a:t>Heraklion</a:t>
            </a:r>
            <a:r>
              <a:rPr lang="el-GR" b="1" dirty="0">
                <a:latin typeface="Comic Sans MS"/>
                <a:cs typeface="Comic Sans MS"/>
              </a:rPr>
              <a:t>,</a:t>
            </a:r>
            <a:r>
              <a:rPr lang="en-US" b="1" dirty="0">
                <a:latin typeface="Comic Sans MS"/>
                <a:cs typeface="Comic Sans MS"/>
              </a:rPr>
              <a:t> german bike, </a:t>
            </a:r>
            <a:r>
              <a:rPr lang="el-GR" b="1" dirty="0">
                <a:latin typeface="Comic Sans MS"/>
                <a:cs typeface="Comic Sans MS"/>
              </a:rPr>
              <a:t> </a:t>
            </a:r>
            <a:r>
              <a:rPr lang="en-US" b="1" dirty="0">
                <a:latin typeface="Comic Sans MS"/>
                <a:cs typeface="Comic Sans MS"/>
              </a:rPr>
              <a:t>recent wreck </a:t>
            </a:r>
            <a:r>
              <a:rPr lang="el-GR" b="1" dirty="0">
                <a:latin typeface="Comic Sans MS"/>
                <a:cs typeface="Comic Sans MS"/>
              </a:rPr>
              <a:t>(</a:t>
            </a:r>
            <a:r>
              <a:rPr lang="en-US" b="1" dirty="0">
                <a:latin typeface="Comic Sans MS"/>
                <a:cs typeface="Comic Sans MS"/>
              </a:rPr>
              <a:t>Siteia</a:t>
            </a:r>
            <a:r>
              <a:rPr lang="el-GR" b="1" dirty="0">
                <a:latin typeface="Comic Sans MS"/>
                <a:cs typeface="Comic Sans MS"/>
              </a:rPr>
              <a:t>) </a:t>
            </a:r>
            <a:endParaRPr lang="en-US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76056" y="404664"/>
            <a:ext cx="3624213" cy="3280420"/>
            <a:chOff x="3995936" y="476672"/>
            <a:chExt cx="4632325" cy="4000500"/>
          </a:xfrm>
        </p:grpSpPr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3995936" y="476672"/>
              <a:ext cx="4632325" cy="4000500"/>
              <a:chOff x="2143108" y="928670"/>
              <a:chExt cx="4632937" cy="4000528"/>
            </a:xfrm>
          </p:grpSpPr>
          <p:pic>
            <p:nvPicPr>
              <p:cNvPr id="10249" name="Picture 11" descr="Figure_2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3108" y="1357298"/>
                <a:ext cx="4632937" cy="3571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250" name="Group 12"/>
              <p:cNvGrpSpPr>
                <a:grpSpLocks/>
              </p:cNvGrpSpPr>
              <p:nvPr/>
            </p:nvGrpSpPr>
            <p:grpSpPr bwMode="auto">
              <a:xfrm>
                <a:off x="3286116" y="928670"/>
                <a:ext cx="2091406" cy="428628"/>
                <a:chOff x="214282" y="1571612"/>
                <a:chExt cx="2091406" cy="428628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214425" y="1571612"/>
                  <a:ext cx="2071960" cy="428628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l-GR"/>
                </a:p>
              </p:txBody>
            </p:sp>
            <p:sp>
              <p:nvSpPr>
                <p:cNvPr id="10252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214282" y="1643050"/>
                  <a:ext cx="209140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/>
                    <a:t>1,211±594 items/km</a:t>
                  </a:r>
                  <a:r>
                    <a:rPr lang="en-US" sz="1600" baseline="30000"/>
                    <a:t>2</a:t>
                  </a:r>
                  <a:endParaRPr lang="el-GR" sz="1600" baseline="30000"/>
                </a:p>
              </p:txBody>
            </p:sp>
          </p:grpSp>
        </p:grpSp>
        <p:sp>
          <p:nvSpPr>
            <p:cNvPr id="10247" name="TextBox 33"/>
            <p:cNvSpPr txBox="1">
              <a:spLocks noChangeArrowheads="1"/>
            </p:cNvSpPr>
            <p:nvPr/>
          </p:nvSpPr>
          <p:spPr bwMode="auto">
            <a:xfrm>
              <a:off x="4427984" y="1124744"/>
              <a:ext cx="34523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Ioakeimidis</a:t>
              </a:r>
              <a:r>
                <a:rPr lang="en-US" sz="1200" dirty="0" smtClean="0"/>
                <a:t> </a:t>
              </a:r>
              <a:r>
                <a:rPr lang="en-US" sz="1200" dirty="0"/>
                <a:t>et al, Marine Pollution Bulletin, 2014</a:t>
              </a:r>
              <a:endParaRPr lang="el-GR" sz="12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251520" y="4797152"/>
            <a:ext cx="8820472" cy="192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b="1">
                <a:solidFill>
                  <a:srgbClr val="FF0000"/>
                </a:solidFill>
                <a:latin typeface="Comic Sans MS"/>
                <a:cs typeface="Comic Sans MS"/>
              </a:rPr>
              <a:t>Not all areas and seasons are the same</a:t>
            </a:r>
            <a:r>
              <a:rPr lang="el-GR" b="1">
                <a:solidFill>
                  <a:srgbClr val="FF0000"/>
                </a:solidFill>
                <a:latin typeface="Comic Sans MS"/>
                <a:cs typeface="Comic Sans MS"/>
              </a:rPr>
              <a:t>!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>
                <a:latin typeface="Comic Sans MS"/>
                <a:cs typeface="Comic Sans MS"/>
              </a:rPr>
              <a:t>Cyclades approx </a:t>
            </a:r>
            <a:r>
              <a:rPr lang="el-GR" sz="2800">
                <a:latin typeface="Comic Sans MS"/>
                <a:cs typeface="Comic Sans MS"/>
              </a:rPr>
              <a:t>150 </a:t>
            </a:r>
            <a:r>
              <a:rPr lang="en-US" sz="2800">
                <a:latin typeface="Comic Sans MS"/>
                <a:cs typeface="Comic Sans MS"/>
              </a:rPr>
              <a:t>items/km</a:t>
            </a:r>
            <a:r>
              <a:rPr lang="en-US" sz="2800" baseline="30000">
                <a:latin typeface="Comic Sans MS"/>
                <a:cs typeface="Comic Sans MS"/>
              </a:rPr>
              <a:t>2</a:t>
            </a:r>
            <a:r>
              <a:rPr lang="el-GR" sz="2800" baseline="30000">
                <a:latin typeface="Comic Sans MS"/>
                <a:cs typeface="Comic Sans MS"/>
              </a:rPr>
              <a:t> </a:t>
            </a:r>
            <a:r>
              <a:rPr lang="el-GR">
                <a:latin typeface="Comic Sans MS"/>
                <a:cs typeface="Comic Sans MS"/>
              </a:rPr>
              <a:t>(</a:t>
            </a:r>
            <a:r>
              <a:rPr lang="en-US">
                <a:latin typeface="Comic Sans MS"/>
                <a:cs typeface="Comic Sans MS"/>
              </a:rPr>
              <a:t>Papadopoulou et al</a:t>
            </a:r>
            <a:r>
              <a:rPr lang="el-GR">
                <a:latin typeface="Comic Sans MS"/>
                <a:cs typeface="Comic Sans MS"/>
              </a:rPr>
              <a:t>. 2015)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>
                <a:latin typeface="Comic Sans MS"/>
                <a:cs typeface="Comic Sans MS"/>
              </a:rPr>
              <a:t>Heraklion Bay approx</a:t>
            </a:r>
            <a:r>
              <a:rPr lang="el-GR">
                <a:latin typeface="Comic Sans MS"/>
                <a:cs typeface="Comic Sans MS"/>
              </a:rPr>
              <a:t> </a:t>
            </a:r>
            <a:r>
              <a:rPr lang="el-GR" sz="2800">
                <a:latin typeface="Comic Sans MS"/>
                <a:cs typeface="Comic Sans MS"/>
              </a:rPr>
              <a:t>350-450</a:t>
            </a:r>
            <a:r>
              <a:rPr lang="el-GR">
                <a:latin typeface="Comic Sans MS"/>
                <a:cs typeface="Comic Sans MS"/>
              </a:rPr>
              <a:t> </a:t>
            </a:r>
            <a:r>
              <a:rPr lang="en-US">
                <a:latin typeface="Comic Sans MS"/>
                <a:cs typeface="Comic Sans MS"/>
              </a:rPr>
              <a:t>items/km</a:t>
            </a:r>
            <a:r>
              <a:rPr lang="en-US" baseline="30000">
                <a:latin typeface="Comic Sans MS"/>
                <a:cs typeface="Comic Sans MS"/>
              </a:rPr>
              <a:t>2</a:t>
            </a:r>
            <a:r>
              <a:rPr lang="el-GR" baseline="30000">
                <a:latin typeface="Comic Sans MS"/>
                <a:cs typeface="Comic Sans MS"/>
              </a:rPr>
              <a:t> </a:t>
            </a:r>
            <a:r>
              <a:rPr lang="el-GR">
                <a:latin typeface="Comic Sans MS"/>
                <a:cs typeface="Comic Sans MS"/>
              </a:rPr>
              <a:t>(</a:t>
            </a:r>
            <a:r>
              <a:rPr lang="en-US">
                <a:latin typeface="Comic Sans MS"/>
                <a:cs typeface="Comic Sans MS"/>
              </a:rPr>
              <a:t>Papadopoulou et al</a:t>
            </a:r>
            <a:r>
              <a:rPr lang="el-GR">
                <a:latin typeface="Comic Sans MS"/>
                <a:cs typeface="Comic Sans MS"/>
              </a:rPr>
              <a:t>. 2015)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>
                <a:latin typeface="Comic Sans MS"/>
                <a:cs typeface="Comic Sans MS"/>
              </a:rPr>
              <a:t>Saronikos Gulf in some  areas </a:t>
            </a:r>
            <a:r>
              <a:rPr lang="el-GR">
                <a:latin typeface="Comic Sans MS"/>
                <a:cs typeface="Comic Sans MS"/>
              </a:rPr>
              <a:t> </a:t>
            </a:r>
            <a:r>
              <a:rPr lang="en-US" sz="2400">
                <a:latin typeface="Comic Sans MS"/>
                <a:cs typeface="Comic Sans MS"/>
              </a:rPr>
              <a:t>&gt;</a:t>
            </a:r>
            <a:r>
              <a:rPr lang="el-GR" sz="2800">
                <a:latin typeface="Comic Sans MS"/>
                <a:cs typeface="Comic Sans MS"/>
              </a:rPr>
              <a:t>1500 </a:t>
            </a:r>
            <a:r>
              <a:rPr lang="en-US" sz="2800">
                <a:latin typeface="Comic Sans MS"/>
                <a:cs typeface="Comic Sans MS"/>
              </a:rPr>
              <a:t>items/km</a:t>
            </a:r>
            <a:r>
              <a:rPr lang="en-US" sz="2800" baseline="30000">
                <a:latin typeface="Comic Sans MS"/>
                <a:cs typeface="Comic Sans MS"/>
              </a:rPr>
              <a:t>2</a:t>
            </a:r>
            <a:r>
              <a:rPr lang="el-GR" sz="2800" baseline="30000">
                <a:latin typeface="Comic Sans MS"/>
                <a:cs typeface="Comic Sans MS"/>
              </a:rPr>
              <a:t> </a:t>
            </a:r>
            <a:r>
              <a:rPr lang="el-GR">
                <a:latin typeface="Comic Sans MS"/>
                <a:cs typeface="Comic Sans MS"/>
              </a:rPr>
              <a:t>(</a:t>
            </a:r>
            <a:r>
              <a:rPr lang="en-US" dirty="0" err="1">
                <a:latin typeface="Comic Sans MS"/>
                <a:cs typeface="Comic Sans MS"/>
              </a:rPr>
              <a:t>Ioakeimidis</a:t>
            </a:r>
            <a:r>
              <a:rPr lang="en-US" dirty="0">
                <a:latin typeface="Comic Sans MS"/>
                <a:cs typeface="Comic Sans MS"/>
              </a:rPr>
              <a:t> et al, Marine Pollution Bulletin, 2014</a:t>
            </a:r>
            <a:r>
              <a:rPr lang="el-GR" dirty="0">
                <a:latin typeface="Comic Sans MS"/>
                <a:cs typeface="Comic Sans MS"/>
              </a:rPr>
              <a:t>)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l-GR" baseline="30000">
              <a:latin typeface="Comic Sans MS"/>
              <a:cs typeface="Comic Sans MS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5536" y="188640"/>
            <a:ext cx="48245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The size of the problem</a:t>
            </a:r>
            <a:r>
              <a:rPr lang="el-GR" sz="1600" b="1" dirty="0">
                <a:latin typeface="Comic Sans MS" pitchFamily="66" charset="0"/>
              </a:rPr>
              <a:t>!!</a:t>
            </a:r>
            <a:r>
              <a:rPr lang="en-GB" sz="1600" b="1" dirty="0">
                <a:latin typeface="Comic Sans MS" pitchFamily="66" charset="0"/>
              </a:rPr>
              <a:t> </a:t>
            </a:r>
            <a:r>
              <a:rPr lang="en-US" sz="1600" b="1" dirty="0">
                <a:latin typeface="Comic Sans MS" pitchFamily="66" charset="0"/>
              </a:rPr>
              <a:t>On the 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sea bottom</a:t>
            </a:r>
            <a:r>
              <a:rPr lang="el-GR" sz="1600" b="1" dirty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l-G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 descr="litter cc 20141014_173203_HCMR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644691"/>
            <a:ext cx="2376264" cy="4079709"/>
          </a:xfrm>
          <a:prstGeom prst="rect">
            <a:avLst/>
          </a:prstGeom>
        </p:spPr>
      </p:pic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3131840" y="3886200"/>
            <a:ext cx="56166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Number of litter items at sea per square km</a:t>
            </a:r>
            <a:endParaRPr lang="el-GR" sz="2400" b="1" dirty="0" err="1" smtClean="0">
              <a:solidFill>
                <a:srgbClr val="FF0000"/>
              </a:solidFill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17" name="Picture 3" descr="C:\Users\STELIOS\AppData\Local\Temp\Rar$DI12.1454\Defishgear_oct_TotalW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1280246" cy="1286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STELIOS\AppData\Local\Temp\Rar$DI13.3513\Defishgear_Apr_TotalW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1280244" cy="1286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922904" y="3356992"/>
            <a:ext cx="2081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  <a:latin typeface="Comic Sans MS"/>
                <a:cs typeface="Comic Sans MS"/>
              </a:rPr>
              <a:t>100-150 kg/km2</a:t>
            </a:r>
            <a:endParaRPr lang="en-US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449886"/>
            <a:ext cx="396044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b="1">
                <a:solidFill>
                  <a:srgbClr val="FF0000"/>
                </a:solidFill>
                <a:latin typeface="Comic Sans MS"/>
                <a:cs typeface="Comic Sans MS"/>
              </a:rPr>
              <a:t>Not all areas and seasons are the same</a:t>
            </a:r>
            <a:r>
              <a:rPr lang="el-GR" b="1">
                <a:solidFill>
                  <a:srgbClr val="FF0000"/>
                </a:solidFill>
                <a:latin typeface="Comic Sans MS"/>
                <a:cs typeface="Comic Sans MS"/>
              </a:rPr>
              <a:t>!</a:t>
            </a:r>
          </a:p>
          <a:p>
            <a:r>
              <a:rPr lang="en-GB" b="1">
                <a:solidFill>
                  <a:srgbClr val="FF0000"/>
                </a:solidFill>
                <a:latin typeface="Comic Sans MS"/>
                <a:cs typeface="Comic Sans MS"/>
              </a:rPr>
              <a:t>    </a:t>
            </a:r>
            <a:endParaRPr lang="el-GR" baseline="30000">
              <a:latin typeface="Comic Sans MS"/>
              <a:cs typeface="Comic Sans MS"/>
            </a:endParaRPr>
          </a:p>
        </p:txBody>
      </p:sp>
      <p:pic>
        <p:nvPicPr>
          <p:cNvPr id="12" name="Picture 11" descr="Screen Shot 2016-01-26 at 22.29.3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267" y="4293096"/>
            <a:ext cx="1183829" cy="2421880"/>
          </a:xfrm>
          <a:prstGeom prst="rect">
            <a:avLst/>
          </a:prstGeom>
        </p:spPr>
      </p:pic>
      <p:pic>
        <p:nvPicPr>
          <p:cNvPr id="13" name="Picture 12" descr="Screen Shot 2016-01-26 at 22.29.0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5013176"/>
            <a:ext cx="1857159" cy="1693292"/>
          </a:xfrm>
          <a:prstGeom prst="rect">
            <a:avLst/>
          </a:prstGeom>
        </p:spPr>
      </p:pic>
      <p:pic>
        <p:nvPicPr>
          <p:cNvPr id="14" name="Picture 13" descr="Screen Shot 2016-01-26 at 22.27.3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229200"/>
            <a:ext cx="1172941" cy="1400696"/>
          </a:xfrm>
          <a:prstGeom prst="rect">
            <a:avLst/>
          </a:prstGeom>
        </p:spPr>
      </p:pic>
      <p:pic>
        <p:nvPicPr>
          <p:cNvPr id="16" name="Picture 15" descr="Screen Shot 2016-01-26 at 22.31.3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085184"/>
            <a:ext cx="752798" cy="1676400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95536" y="188640"/>
            <a:ext cx="48245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omic Sans MS" pitchFamily="66" charset="0"/>
              </a:rPr>
              <a:t>The size of the problem</a:t>
            </a:r>
            <a:r>
              <a:rPr lang="el-GR" sz="1600" b="1" dirty="0">
                <a:latin typeface="Comic Sans MS" pitchFamily="66" charset="0"/>
              </a:rPr>
              <a:t>!!</a:t>
            </a:r>
            <a:r>
              <a:rPr lang="en-GB" sz="1600" b="1" dirty="0">
                <a:latin typeface="Comic Sans MS" pitchFamily="66" charset="0"/>
              </a:rPr>
              <a:t> </a:t>
            </a:r>
            <a:r>
              <a:rPr lang="el-GR" sz="1600" b="1" dirty="0">
                <a:latin typeface="Comic Sans MS" pitchFamily="66" charset="0"/>
              </a:rPr>
              <a:t>! </a:t>
            </a:r>
            <a:r>
              <a:rPr lang="en-US" sz="1600" b="1" dirty="0">
                <a:latin typeface="Comic Sans MS" pitchFamily="66" charset="0"/>
              </a:rPr>
              <a:t>On the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Beach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692696"/>
            <a:ext cx="3057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Corfu</a:t>
            </a:r>
            <a:endParaRPr lang="el-GR" sz="20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July </a:t>
            </a:r>
            <a:r>
              <a:rPr lang="el-G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2014 –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Feb </a:t>
            </a:r>
            <a:r>
              <a:rPr lang="el-G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2015</a:t>
            </a:r>
            <a:endParaRPr lang="el-GR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1307538"/>
            <a:ext cx="3775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Sampling on 4 beaches</a:t>
            </a:r>
            <a:endParaRPr lang="el-GR" sz="20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l-G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300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m per be</a:t>
            </a:r>
            <a:r>
              <a:rPr lang="el-G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α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ch</a:t>
            </a:r>
            <a:endParaRPr lang="en-GB" sz="20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Collected </a:t>
            </a:r>
            <a:r>
              <a:rPr lang="el-GR" sz="2000" dirty="0">
                <a:solidFill>
                  <a:srgbClr val="000000"/>
                </a:solidFill>
                <a:latin typeface="Comic Sans MS"/>
                <a:cs typeface="Comic Sans MS"/>
              </a:rPr>
              <a:t>~ 1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tonne rubbish</a:t>
            </a:r>
            <a:endParaRPr lang="el-GR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5" name="Picture 34" descr="Screen Shot 2017-10-22 at 17.33.3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061" y="3825352"/>
            <a:ext cx="2046419" cy="291601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95536" y="2276872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For the total beach length in Corfu this means </a:t>
            </a:r>
            <a:r>
              <a:rPr lang="el-GR" dirty="0">
                <a:solidFill>
                  <a:srgbClr val="000000"/>
                </a:solidFill>
                <a:latin typeface="Comic Sans MS"/>
                <a:cs typeface="Comic Sans MS"/>
              </a:rPr>
              <a:t>&gt;</a:t>
            </a:r>
            <a:r>
              <a:rPr lang="el-GR" sz="3200" dirty="0">
                <a:solidFill>
                  <a:srgbClr val="000000"/>
                </a:solidFill>
                <a:latin typeface="Comic Sans MS"/>
                <a:cs typeface="Comic Sans MS"/>
              </a:rPr>
              <a:t>200.000 </a:t>
            </a:r>
            <a:r>
              <a:rPr lang="en-US" sz="3200" dirty="0">
                <a:solidFill>
                  <a:srgbClr val="000000"/>
                </a:solidFill>
                <a:latin typeface="Comic Sans MS"/>
                <a:cs typeface="Comic Sans MS"/>
              </a:rPr>
              <a:t>items and </a:t>
            </a:r>
            <a:r>
              <a:rPr lang="el-GR" sz="3200" dirty="0">
                <a:solidFill>
                  <a:srgbClr val="000000"/>
                </a:solidFill>
                <a:latin typeface="Comic Sans MS"/>
                <a:cs typeface="Comic Sans MS"/>
              </a:rPr>
              <a:t>6.5 </a:t>
            </a:r>
            <a:r>
              <a:rPr lang="en-US" sz="3200" dirty="0">
                <a:solidFill>
                  <a:srgbClr val="000000"/>
                </a:solidFill>
                <a:latin typeface="Comic Sans MS"/>
                <a:cs typeface="Comic Sans MS"/>
              </a:rPr>
              <a:t>tonnes rubbish</a:t>
            </a:r>
            <a:r>
              <a:rPr lang="el-GR" sz="3200" dirty="0">
                <a:solidFill>
                  <a:srgbClr val="000000"/>
                </a:solidFill>
                <a:latin typeface="Comic Sans MS"/>
                <a:cs typeface="Comic Sans MS"/>
              </a:rPr>
              <a:t>!</a:t>
            </a:r>
          </a:p>
        </p:txBody>
      </p:sp>
      <p:pic>
        <p:nvPicPr>
          <p:cNvPr id="38" name="Picture 37" descr="Screen Shot 2017-10-22 at 17.33.0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16632"/>
            <a:ext cx="3315919" cy="1354460"/>
          </a:xfrm>
          <a:prstGeom prst="rect">
            <a:avLst/>
          </a:prstGeom>
        </p:spPr>
      </p:pic>
      <p:pic>
        <p:nvPicPr>
          <p:cNvPr id="39" name="Picture 38" descr="Screen Shot 2017-10-22 at 17.45.29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5206" y="3924300"/>
            <a:ext cx="1373058" cy="2768006"/>
          </a:xfrm>
          <a:prstGeom prst="rect">
            <a:avLst/>
          </a:prstGeom>
        </p:spPr>
      </p:pic>
      <p:pic>
        <p:nvPicPr>
          <p:cNvPr id="42" name="Picture 41" descr="Screen Shot 2017-10-22 at 17.55.44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556792"/>
            <a:ext cx="1440160" cy="2249138"/>
          </a:xfrm>
          <a:prstGeom prst="rect">
            <a:avLst/>
          </a:prstGeom>
        </p:spPr>
      </p:pic>
      <p:pic>
        <p:nvPicPr>
          <p:cNvPr id="44" name="Picture 43" descr="Screen Shot 2017-10-22 at 18.08.19.pn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1700808"/>
            <a:ext cx="1993776" cy="1174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Microsoft Office PowerPoint</Application>
  <PresentationFormat>Bildschirmpräsentation (4:3)</PresentationFormat>
  <Paragraphs>135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Tahoma</vt:lpstr>
      <vt:lpstr>Wingdings</vt:lpstr>
      <vt:lpstr>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HCMR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c.zeri</dc:creator>
  <cp:lastModifiedBy>Ursula Smidt</cp:lastModifiedBy>
  <cp:revision>408</cp:revision>
  <cp:lastPrinted>2018-10-15T10:48:11Z</cp:lastPrinted>
  <dcterms:created xsi:type="dcterms:W3CDTF">2018-10-16T08:50:49Z</dcterms:created>
  <dcterms:modified xsi:type="dcterms:W3CDTF">2018-11-03T20:00:49Z</dcterms:modified>
</cp:coreProperties>
</file>