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9" r:id="rId11"/>
    <p:sldId id="265" r:id="rId12"/>
    <p:sldId id="266" r:id="rId13"/>
    <p:sldId id="268" r:id="rId14"/>
    <p:sldId id="273" r:id="rId15"/>
    <p:sldId id="27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83" d="100"/>
          <a:sy n="83" d="100"/>
        </p:scale>
        <p:origin x="68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Arbeitsblat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Quantity</a:t>
            </a:r>
          </a:p>
        </c:rich>
      </c:tx>
      <c:layout>
        <c:manualLayout>
          <c:xMode val="edge"/>
          <c:yMode val="edge"/>
          <c:x val="0.50373263888888886"/>
          <c:y val="6.1996280223186609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13199283683289587"/>
          <c:y val="0.11867337723516116"/>
          <c:w val="0.59964402887139112"/>
          <c:h val="0.85652811067556422"/>
        </c:manualLayout>
      </c:layout>
      <c:pieChart>
        <c:varyColors val="1"/>
        <c:ser>
          <c:idx val="0"/>
          <c:order val="0"/>
          <c:tx>
            <c:strRef>
              <c:f>Sheet1!$B$1</c:f>
              <c:strCache>
                <c:ptCount val="1"/>
                <c:pt idx="0">
                  <c:v>Quantity</c:v>
                </c:pt>
              </c:strCache>
            </c:strRef>
          </c:tx>
          <c:dPt>
            <c:idx val="0"/>
            <c:bubble3D val="0"/>
            <c:explosion val="6"/>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4992-483B-ABB6-7433E5423D83}"/>
              </c:ext>
            </c:extLst>
          </c:dPt>
          <c:dPt>
            <c:idx val="1"/>
            <c:bubble3D val="0"/>
            <c:explosion val="29"/>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2-4992-483B-ABB6-7433E5423D83}"/>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89BC-461A-9E35-188B6F93A8DE}"/>
              </c:ext>
            </c:extLst>
          </c:dPt>
          <c:dPt>
            <c:idx val="3"/>
            <c:bubble3D val="0"/>
            <c:explosion val="27"/>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4992-483B-ABB6-7433E5423D83}"/>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Sheet1!$A$2:$A$5</c:f>
              <c:strCache>
                <c:ptCount val="4"/>
                <c:pt idx="0">
                  <c:v>Water</c:v>
                </c:pt>
                <c:pt idx="1">
                  <c:v>Gelatine</c:v>
                </c:pt>
                <c:pt idx="2">
                  <c:v>Glycerine</c:v>
                </c:pt>
                <c:pt idx="3">
                  <c:v>Potatostarch</c:v>
                </c:pt>
              </c:strCache>
            </c:strRef>
          </c:cat>
          <c:val>
            <c:numRef>
              <c:f>Sheet1!$B$2:$B$5</c:f>
              <c:numCache>
                <c:formatCode>General</c:formatCode>
                <c:ptCount val="4"/>
                <c:pt idx="0">
                  <c:v>400</c:v>
                </c:pt>
                <c:pt idx="1">
                  <c:v>9</c:v>
                </c:pt>
                <c:pt idx="2">
                  <c:v>0.15</c:v>
                </c:pt>
                <c:pt idx="3">
                  <c:v>14.6</c:v>
                </c:pt>
              </c:numCache>
            </c:numRef>
          </c:val>
          <c:extLst>
            <c:ext xmlns:c16="http://schemas.microsoft.com/office/drawing/2014/chart" uri="{C3380CC4-5D6E-409C-BE32-E72D297353CC}">
              <c16:uniqueId val="{00000000-4992-483B-ABB6-7433E5423D83}"/>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07DFC-8F53-4069-B493-2D66F819F240}" type="datetimeFigureOut">
              <a:rPr lang="en-US" smtClean="0"/>
              <a:t>10/7/2018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3EDB53-7644-4935-8867-8212B28ED706}" type="slidenum">
              <a:rPr lang="en-US" smtClean="0"/>
              <a:t>‹Nr.›</a:t>
            </a:fld>
            <a:endParaRPr lang="en-US"/>
          </a:p>
        </p:txBody>
      </p:sp>
    </p:spTree>
    <p:extLst>
      <p:ext uri="{BB962C8B-B14F-4D97-AF65-F5344CB8AC3E}">
        <p14:creationId xmlns:p14="http://schemas.microsoft.com/office/powerpoint/2010/main" val="2921469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Alisa</a:t>
            </a:r>
          </a:p>
        </p:txBody>
      </p:sp>
      <p:sp>
        <p:nvSpPr>
          <p:cNvPr id="4" name="Slide Number Placeholder 3"/>
          <p:cNvSpPr>
            <a:spLocks noGrp="1"/>
          </p:cNvSpPr>
          <p:nvPr>
            <p:ph type="sldNum" sz="quarter" idx="10"/>
          </p:nvPr>
        </p:nvSpPr>
        <p:spPr/>
        <p:txBody>
          <a:bodyPr/>
          <a:lstStyle/>
          <a:p>
            <a:fld id="{933EDB53-7644-4935-8867-8212B28ED706}" type="slidenum">
              <a:rPr lang="en-US" smtClean="0"/>
              <a:t>2</a:t>
            </a:fld>
            <a:endParaRPr lang="en-US"/>
          </a:p>
        </p:txBody>
      </p:sp>
    </p:spTree>
    <p:extLst>
      <p:ext uri="{BB962C8B-B14F-4D97-AF65-F5344CB8AC3E}">
        <p14:creationId xmlns:p14="http://schemas.microsoft.com/office/powerpoint/2010/main" val="2202162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Theo</a:t>
            </a:r>
          </a:p>
        </p:txBody>
      </p:sp>
      <p:sp>
        <p:nvSpPr>
          <p:cNvPr id="4" name="Slide Number Placeholder 3"/>
          <p:cNvSpPr>
            <a:spLocks noGrp="1"/>
          </p:cNvSpPr>
          <p:nvPr>
            <p:ph type="sldNum" sz="quarter" idx="10"/>
          </p:nvPr>
        </p:nvSpPr>
        <p:spPr/>
        <p:txBody>
          <a:bodyPr/>
          <a:lstStyle/>
          <a:p>
            <a:fld id="{933EDB53-7644-4935-8867-8212B28ED706}" type="slidenum">
              <a:rPr lang="en-US" smtClean="0"/>
              <a:t>11</a:t>
            </a:fld>
            <a:endParaRPr lang="en-US"/>
          </a:p>
        </p:txBody>
      </p:sp>
    </p:spTree>
    <p:extLst>
      <p:ext uri="{BB962C8B-B14F-4D97-AF65-F5344CB8AC3E}">
        <p14:creationId xmlns:p14="http://schemas.microsoft.com/office/powerpoint/2010/main" val="18024269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Alisa</a:t>
            </a:r>
          </a:p>
        </p:txBody>
      </p:sp>
      <p:sp>
        <p:nvSpPr>
          <p:cNvPr id="4" name="Slide Number Placeholder 3"/>
          <p:cNvSpPr>
            <a:spLocks noGrp="1"/>
          </p:cNvSpPr>
          <p:nvPr>
            <p:ph type="sldNum" sz="quarter" idx="10"/>
          </p:nvPr>
        </p:nvSpPr>
        <p:spPr/>
        <p:txBody>
          <a:bodyPr/>
          <a:lstStyle/>
          <a:p>
            <a:fld id="{933EDB53-7644-4935-8867-8212B28ED706}" type="slidenum">
              <a:rPr lang="en-US" smtClean="0"/>
              <a:t>12</a:t>
            </a:fld>
            <a:endParaRPr lang="en-US"/>
          </a:p>
        </p:txBody>
      </p:sp>
    </p:spTree>
    <p:extLst>
      <p:ext uri="{BB962C8B-B14F-4D97-AF65-F5344CB8AC3E}">
        <p14:creationId xmlns:p14="http://schemas.microsoft.com/office/powerpoint/2010/main" val="622580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Carla</a:t>
            </a:r>
          </a:p>
        </p:txBody>
      </p:sp>
      <p:sp>
        <p:nvSpPr>
          <p:cNvPr id="4" name="Slide Number Placeholder 3"/>
          <p:cNvSpPr>
            <a:spLocks noGrp="1"/>
          </p:cNvSpPr>
          <p:nvPr>
            <p:ph type="sldNum" sz="quarter" idx="10"/>
          </p:nvPr>
        </p:nvSpPr>
        <p:spPr/>
        <p:txBody>
          <a:bodyPr/>
          <a:lstStyle/>
          <a:p>
            <a:fld id="{933EDB53-7644-4935-8867-8212B28ED706}" type="slidenum">
              <a:rPr lang="en-US" smtClean="0"/>
              <a:t>13</a:t>
            </a:fld>
            <a:endParaRPr lang="en-US"/>
          </a:p>
        </p:txBody>
      </p:sp>
    </p:spTree>
    <p:extLst>
      <p:ext uri="{BB962C8B-B14F-4D97-AF65-F5344CB8AC3E}">
        <p14:creationId xmlns:p14="http://schemas.microsoft.com/office/powerpoint/2010/main" val="9272426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Jonas</a:t>
            </a:r>
          </a:p>
        </p:txBody>
      </p:sp>
      <p:sp>
        <p:nvSpPr>
          <p:cNvPr id="4" name="Slide Number Placeholder 3"/>
          <p:cNvSpPr>
            <a:spLocks noGrp="1"/>
          </p:cNvSpPr>
          <p:nvPr>
            <p:ph type="sldNum" sz="quarter" idx="10"/>
          </p:nvPr>
        </p:nvSpPr>
        <p:spPr/>
        <p:txBody>
          <a:bodyPr/>
          <a:lstStyle/>
          <a:p>
            <a:fld id="{933EDB53-7644-4935-8867-8212B28ED706}" type="slidenum">
              <a:rPr lang="en-US" smtClean="0"/>
              <a:t>14</a:t>
            </a:fld>
            <a:endParaRPr lang="en-US"/>
          </a:p>
        </p:txBody>
      </p:sp>
    </p:spTree>
    <p:extLst>
      <p:ext uri="{BB962C8B-B14F-4D97-AF65-F5344CB8AC3E}">
        <p14:creationId xmlns:p14="http://schemas.microsoft.com/office/powerpoint/2010/main" val="2258948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Theo</a:t>
            </a:r>
          </a:p>
        </p:txBody>
      </p:sp>
      <p:sp>
        <p:nvSpPr>
          <p:cNvPr id="4" name="Slide Number Placeholder 3"/>
          <p:cNvSpPr>
            <a:spLocks noGrp="1"/>
          </p:cNvSpPr>
          <p:nvPr>
            <p:ph type="sldNum" sz="quarter" idx="10"/>
          </p:nvPr>
        </p:nvSpPr>
        <p:spPr/>
        <p:txBody>
          <a:bodyPr/>
          <a:lstStyle/>
          <a:p>
            <a:fld id="{933EDB53-7644-4935-8867-8212B28ED706}" type="slidenum">
              <a:rPr lang="en-US" smtClean="0"/>
              <a:t>3</a:t>
            </a:fld>
            <a:endParaRPr lang="en-US"/>
          </a:p>
        </p:txBody>
      </p:sp>
    </p:spTree>
    <p:extLst>
      <p:ext uri="{BB962C8B-B14F-4D97-AF65-F5344CB8AC3E}">
        <p14:creationId xmlns:p14="http://schemas.microsoft.com/office/powerpoint/2010/main" val="3562569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Yagmur</a:t>
            </a:r>
            <a:endParaRPr lang="en-US" dirty="0"/>
          </a:p>
        </p:txBody>
      </p:sp>
      <p:sp>
        <p:nvSpPr>
          <p:cNvPr id="4" name="Slide Number Placeholder 3"/>
          <p:cNvSpPr>
            <a:spLocks noGrp="1"/>
          </p:cNvSpPr>
          <p:nvPr>
            <p:ph type="sldNum" sz="quarter" idx="10"/>
          </p:nvPr>
        </p:nvSpPr>
        <p:spPr/>
        <p:txBody>
          <a:bodyPr/>
          <a:lstStyle/>
          <a:p>
            <a:fld id="{933EDB53-7644-4935-8867-8212B28ED706}" type="slidenum">
              <a:rPr lang="en-US" smtClean="0"/>
              <a:t>4</a:t>
            </a:fld>
            <a:endParaRPr lang="en-US"/>
          </a:p>
        </p:txBody>
      </p:sp>
    </p:spTree>
    <p:extLst>
      <p:ext uri="{BB962C8B-B14F-4D97-AF65-F5344CB8AC3E}">
        <p14:creationId xmlns:p14="http://schemas.microsoft.com/office/powerpoint/2010/main" val="4100610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Theo</a:t>
            </a:r>
          </a:p>
        </p:txBody>
      </p:sp>
      <p:sp>
        <p:nvSpPr>
          <p:cNvPr id="4" name="Slide Number Placeholder 3"/>
          <p:cNvSpPr>
            <a:spLocks noGrp="1"/>
          </p:cNvSpPr>
          <p:nvPr>
            <p:ph type="sldNum" sz="quarter" idx="10"/>
          </p:nvPr>
        </p:nvSpPr>
        <p:spPr/>
        <p:txBody>
          <a:bodyPr/>
          <a:lstStyle/>
          <a:p>
            <a:fld id="{933EDB53-7644-4935-8867-8212B28ED706}" type="slidenum">
              <a:rPr lang="en-US" smtClean="0"/>
              <a:t>5</a:t>
            </a:fld>
            <a:endParaRPr lang="en-US"/>
          </a:p>
        </p:txBody>
      </p:sp>
    </p:spTree>
    <p:extLst>
      <p:ext uri="{BB962C8B-B14F-4D97-AF65-F5344CB8AC3E}">
        <p14:creationId xmlns:p14="http://schemas.microsoft.com/office/powerpoint/2010/main" val="4009727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Alisa</a:t>
            </a:r>
          </a:p>
        </p:txBody>
      </p:sp>
      <p:sp>
        <p:nvSpPr>
          <p:cNvPr id="4" name="Slide Number Placeholder 3"/>
          <p:cNvSpPr>
            <a:spLocks noGrp="1"/>
          </p:cNvSpPr>
          <p:nvPr>
            <p:ph type="sldNum" sz="quarter" idx="10"/>
          </p:nvPr>
        </p:nvSpPr>
        <p:spPr/>
        <p:txBody>
          <a:bodyPr/>
          <a:lstStyle/>
          <a:p>
            <a:fld id="{933EDB53-7644-4935-8867-8212B28ED706}" type="slidenum">
              <a:rPr lang="en-US" smtClean="0"/>
              <a:t>6</a:t>
            </a:fld>
            <a:endParaRPr lang="en-US"/>
          </a:p>
        </p:txBody>
      </p:sp>
    </p:spTree>
    <p:extLst>
      <p:ext uri="{BB962C8B-B14F-4D97-AF65-F5344CB8AC3E}">
        <p14:creationId xmlns:p14="http://schemas.microsoft.com/office/powerpoint/2010/main" val="386631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Theo</a:t>
            </a:r>
          </a:p>
        </p:txBody>
      </p:sp>
      <p:sp>
        <p:nvSpPr>
          <p:cNvPr id="4" name="Slide Number Placeholder 3"/>
          <p:cNvSpPr>
            <a:spLocks noGrp="1"/>
          </p:cNvSpPr>
          <p:nvPr>
            <p:ph type="sldNum" sz="quarter" idx="10"/>
          </p:nvPr>
        </p:nvSpPr>
        <p:spPr/>
        <p:txBody>
          <a:bodyPr/>
          <a:lstStyle/>
          <a:p>
            <a:fld id="{933EDB53-7644-4935-8867-8212B28ED706}" type="slidenum">
              <a:rPr lang="en-US" smtClean="0"/>
              <a:t>7</a:t>
            </a:fld>
            <a:endParaRPr lang="en-US"/>
          </a:p>
        </p:txBody>
      </p:sp>
    </p:spTree>
    <p:extLst>
      <p:ext uri="{BB962C8B-B14F-4D97-AF65-F5344CB8AC3E}">
        <p14:creationId xmlns:p14="http://schemas.microsoft.com/office/powerpoint/2010/main" val="2813625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Yagmur</a:t>
            </a:r>
            <a:endParaRPr lang="en-US" dirty="0"/>
          </a:p>
        </p:txBody>
      </p:sp>
      <p:sp>
        <p:nvSpPr>
          <p:cNvPr id="4" name="Slide Number Placeholder 3"/>
          <p:cNvSpPr>
            <a:spLocks noGrp="1"/>
          </p:cNvSpPr>
          <p:nvPr>
            <p:ph type="sldNum" sz="quarter" idx="10"/>
          </p:nvPr>
        </p:nvSpPr>
        <p:spPr/>
        <p:txBody>
          <a:bodyPr/>
          <a:lstStyle/>
          <a:p>
            <a:fld id="{933EDB53-7644-4935-8867-8212B28ED706}" type="slidenum">
              <a:rPr lang="en-US" smtClean="0"/>
              <a:t>8</a:t>
            </a:fld>
            <a:endParaRPr lang="en-US"/>
          </a:p>
        </p:txBody>
      </p:sp>
    </p:spTree>
    <p:extLst>
      <p:ext uri="{BB962C8B-B14F-4D97-AF65-F5344CB8AC3E}">
        <p14:creationId xmlns:p14="http://schemas.microsoft.com/office/powerpoint/2010/main" val="1044873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Alisa</a:t>
            </a:r>
          </a:p>
        </p:txBody>
      </p:sp>
      <p:sp>
        <p:nvSpPr>
          <p:cNvPr id="4" name="Slide Number Placeholder 3"/>
          <p:cNvSpPr>
            <a:spLocks noGrp="1"/>
          </p:cNvSpPr>
          <p:nvPr>
            <p:ph type="sldNum" sz="quarter" idx="10"/>
          </p:nvPr>
        </p:nvSpPr>
        <p:spPr/>
        <p:txBody>
          <a:bodyPr/>
          <a:lstStyle/>
          <a:p>
            <a:fld id="{933EDB53-7644-4935-8867-8212B28ED706}" type="slidenum">
              <a:rPr lang="en-US" smtClean="0"/>
              <a:t>9</a:t>
            </a:fld>
            <a:endParaRPr lang="en-US"/>
          </a:p>
        </p:txBody>
      </p:sp>
    </p:spTree>
    <p:extLst>
      <p:ext uri="{BB962C8B-B14F-4D97-AF65-F5344CB8AC3E}">
        <p14:creationId xmlns:p14="http://schemas.microsoft.com/office/powerpoint/2010/main" val="1914992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Lisa</a:t>
            </a:r>
          </a:p>
        </p:txBody>
      </p:sp>
      <p:sp>
        <p:nvSpPr>
          <p:cNvPr id="4" name="Slide Number Placeholder 3"/>
          <p:cNvSpPr>
            <a:spLocks noGrp="1"/>
          </p:cNvSpPr>
          <p:nvPr>
            <p:ph type="sldNum" sz="quarter" idx="10"/>
          </p:nvPr>
        </p:nvSpPr>
        <p:spPr/>
        <p:txBody>
          <a:bodyPr/>
          <a:lstStyle/>
          <a:p>
            <a:fld id="{933EDB53-7644-4935-8867-8212B28ED706}" type="slidenum">
              <a:rPr lang="en-US" smtClean="0"/>
              <a:t>10</a:t>
            </a:fld>
            <a:endParaRPr lang="en-US"/>
          </a:p>
        </p:txBody>
      </p:sp>
    </p:spTree>
    <p:extLst>
      <p:ext uri="{BB962C8B-B14F-4D97-AF65-F5344CB8AC3E}">
        <p14:creationId xmlns:p14="http://schemas.microsoft.com/office/powerpoint/2010/main" val="2769739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10/7/2018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10/7/2018</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10/7/2018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10/7/2018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10/7/2018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10/7/2018</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10/7/2018</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6.xml"/><Relationship Id="rId5" Type="http://schemas.openxmlformats.org/officeDocument/2006/relationships/image" Target="../media/image12.gif"/><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8" Type="http://schemas.openxmlformats.org/officeDocument/2006/relationships/hyperlink" Target="https://d1alt1wkdk73qo.cloudfront.net/images/guide/71bbab4b563444019e67e9953056aa0e/478x640_ac.jpg" TargetMode="External"/><Relationship Id="rId3" Type="http://schemas.openxmlformats.org/officeDocument/2006/relationships/hyperlink" Target="https://s3-eu-west-1.amazonaws.com/fitnext-blog-upload/fr/conseils/wp-content/uploads/2016/12/20141249/acheter-produits-vrac-ecologique.jpg" TargetMode="External"/><Relationship Id="rId7" Type="http://schemas.openxmlformats.org/officeDocument/2006/relationships/hyperlink" Target="https://media.istockphoto.com/photos/nuts-and-spices-in-dispenser-picture-id184315635" TargetMode="External"/><Relationship Id="rId2" Type="http://schemas.openxmlformats.org/officeDocument/2006/relationships/hyperlink" Target="http://www.trikot-deal.de/wp-content/uploads/2015/10/zDcMoiHmS1k.jpg" TargetMode="External"/><Relationship Id="rId1" Type="http://schemas.openxmlformats.org/officeDocument/2006/relationships/slideLayout" Target="../slideLayouts/slideLayout2.xml"/><Relationship Id="rId6" Type="http://schemas.openxmlformats.org/officeDocument/2006/relationships/hyperlink" Target="https://www.candywarehouse.com/assets/item/regular/Triple-Cylinder-Tabletop-Candy-Dispenser-128319.jpg" TargetMode="External"/><Relationship Id="rId11" Type="http://schemas.openxmlformats.org/officeDocument/2006/relationships/hyperlink" Target="http://daten.didaktikchemie.uni-bayreuth.de/umat/gelatine/gelatine.htm" TargetMode="External"/><Relationship Id="rId5" Type="http://schemas.openxmlformats.org/officeDocument/2006/relationships/hyperlink" Target="https://images-na.ssl-images-amazon.com/images/I/71R85ZlgaxL._SL1500_.jpg" TargetMode="External"/><Relationship Id="rId10" Type="http://schemas.openxmlformats.org/officeDocument/2006/relationships/hyperlink" Target="https://images-na.ssl-images-amazon.com/images/I/61V1pb0o0NL._SL1000_.jpg" TargetMode="External"/><Relationship Id="rId4" Type="http://schemas.openxmlformats.org/officeDocument/2006/relationships/hyperlink" Target="https://cdn.displays2go.com/images/zoom/bfdwmsslv.rw_preview.jpg" TargetMode="External"/><Relationship Id="rId9" Type="http://schemas.openxmlformats.org/officeDocument/2006/relationships/hyperlink" Target="https://odysseyonline-img.rbl.ms/simage/https:/az616578.vo.msecnd.net/files/2016/06/04/6360067444515085251247189315_sugar_2.jpg/2000,2000/OfJlgQXvq8n4yA6F/img.jp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Bioplastic</a:t>
            </a:r>
          </a:p>
        </p:txBody>
      </p:sp>
      <p:sp>
        <p:nvSpPr>
          <p:cNvPr id="3" name="Subtitle 2"/>
          <p:cNvSpPr>
            <a:spLocks noGrp="1"/>
          </p:cNvSpPr>
          <p:nvPr>
            <p:ph type="subTitle" idx="1"/>
          </p:nvPr>
        </p:nvSpPr>
        <p:spPr/>
        <p:txBody>
          <a:bodyPr/>
          <a:lstStyle/>
          <a:p>
            <a:r>
              <a:rPr lang="en-US" dirty="0"/>
              <a:t>Business plan</a:t>
            </a:r>
          </a:p>
        </p:txBody>
      </p:sp>
    </p:spTree>
    <p:extLst>
      <p:ext uri="{BB962C8B-B14F-4D97-AF65-F5344CB8AC3E}">
        <p14:creationId xmlns:p14="http://schemas.microsoft.com/office/powerpoint/2010/main" val="2347987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a:t>
            </a:r>
          </a:p>
        </p:txBody>
      </p:sp>
      <p:sp>
        <p:nvSpPr>
          <p:cNvPr id="3" name="Content Placeholder 2"/>
          <p:cNvSpPr>
            <a:spLocks noGrp="1"/>
          </p:cNvSpPr>
          <p:nvPr>
            <p:ph idx="1"/>
          </p:nvPr>
        </p:nvSpPr>
        <p:spPr>
          <a:xfrm>
            <a:off x="3807581" y="2260600"/>
            <a:ext cx="7315200" cy="4278085"/>
          </a:xfrm>
        </p:spPr>
        <p:txBody>
          <a:bodyPr/>
          <a:lstStyle/>
          <a:p>
            <a:r>
              <a:rPr lang="en-US" dirty="0"/>
              <a:t>100% biodegradable and water solute</a:t>
            </a:r>
          </a:p>
          <a:p>
            <a:r>
              <a:rPr lang="en-US" dirty="0"/>
              <a:t>Only bio materials</a:t>
            </a:r>
          </a:p>
          <a:p>
            <a:r>
              <a:rPr lang="en-US" dirty="0"/>
              <a:t>Low cost of production</a:t>
            </a:r>
          </a:p>
          <a:p>
            <a:r>
              <a:rPr lang="en-US" dirty="0"/>
              <a:t>Aesthetic</a:t>
            </a:r>
          </a:p>
          <a:p>
            <a:r>
              <a:rPr lang="en-US" dirty="0"/>
              <a:t>Natural</a:t>
            </a:r>
          </a:p>
          <a:p>
            <a:r>
              <a:rPr lang="en-US" dirty="0"/>
              <a:t>Tea smells good</a:t>
            </a:r>
          </a:p>
          <a:p>
            <a:r>
              <a:rPr lang="en-US" dirty="0"/>
              <a:t>Candies are tasty</a:t>
            </a:r>
          </a:p>
          <a:p>
            <a:pPr marL="0" indent="0">
              <a:buNone/>
            </a:pPr>
            <a:endParaRPr lang="en-US" dirty="0"/>
          </a:p>
          <a:p>
            <a:endParaRPr lang="en-US" dirty="0"/>
          </a:p>
          <a:p>
            <a:endParaRPr lang="en-US" dirty="0"/>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16200000">
            <a:off x="7810570" y="1981127"/>
            <a:ext cx="3972540" cy="2651881"/>
          </a:xfrm>
          <a:prstGeom prst="rect">
            <a:avLst/>
          </a:prstGeom>
        </p:spPr>
      </p:pic>
    </p:spTree>
    <p:extLst>
      <p:ext uri="{BB962C8B-B14F-4D97-AF65-F5344CB8AC3E}">
        <p14:creationId xmlns:p14="http://schemas.microsoft.com/office/powerpoint/2010/main" val="3063415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of Production</a:t>
            </a:r>
          </a:p>
        </p:txBody>
      </p:sp>
      <p:sp>
        <p:nvSpPr>
          <p:cNvPr id="3" name="Content Placeholder 2"/>
          <p:cNvSpPr>
            <a:spLocks noGrp="1"/>
          </p:cNvSpPr>
          <p:nvPr>
            <p:ph idx="1"/>
          </p:nvPr>
        </p:nvSpPr>
        <p:spPr>
          <a:xfrm>
            <a:off x="3754968" y="927608"/>
            <a:ext cx="3496732" cy="5120640"/>
          </a:xfrm>
        </p:spPr>
        <p:txBody>
          <a:bodyPr/>
          <a:lstStyle/>
          <a:p>
            <a:r>
              <a:rPr lang="en-US" dirty="0" err="1"/>
              <a:t>Gelatine</a:t>
            </a:r>
            <a:r>
              <a:rPr lang="en-US" dirty="0"/>
              <a:t>: 1400󠇃€/100 kg</a:t>
            </a:r>
          </a:p>
          <a:p>
            <a:r>
              <a:rPr lang="en-US" dirty="0" err="1"/>
              <a:t>Glycerine</a:t>
            </a:r>
            <a:r>
              <a:rPr lang="en-US" dirty="0"/>
              <a:t>: 152€/100kg</a:t>
            </a:r>
          </a:p>
          <a:p>
            <a:r>
              <a:rPr lang="en-US" dirty="0"/>
              <a:t>Water: +1%</a:t>
            </a:r>
          </a:p>
          <a:p>
            <a:r>
              <a:rPr lang="en-US" dirty="0"/>
              <a:t>Potato-starch: 96€/100kg</a:t>
            </a:r>
          </a:p>
          <a:p>
            <a:r>
              <a:rPr lang="en-US" dirty="0"/>
              <a:t>Food color:16€/1kg</a:t>
            </a:r>
          </a:p>
          <a:p>
            <a:r>
              <a:rPr lang="en-US"/>
              <a:t>Bio Paper:60€/100kg</a:t>
            </a:r>
            <a:endParaRPr lang="en-US" dirty="0"/>
          </a:p>
          <a:p>
            <a:pPr marL="0" indent="0">
              <a:buNone/>
            </a:pPr>
            <a:r>
              <a:rPr lang="en-US" dirty="0"/>
              <a:t>TOTAL:1664€</a:t>
            </a:r>
          </a:p>
          <a:p>
            <a:pPr marL="0" indent="0">
              <a:buNone/>
            </a:pPr>
            <a:r>
              <a:rPr lang="en-US" dirty="0"/>
              <a:t>SAVES:aprox.5000€ (if you buy the ingredients from manufacturers in mass quantities rather than individually from the supermarket)</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16200000">
            <a:off x="6927135" y="1806742"/>
            <a:ext cx="5288867" cy="3530600"/>
          </a:xfrm>
          <a:prstGeom prst="rect">
            <a:avLst/>
          </a:prstGeom>
        </p:spPr>
      </p:pic>
    </p:spTree>
    <p:extLst>
      <p:ext uri="{BB962C8B-B14F-4D97-AF65-F5344CB8AC3E}">
        <p14:creationId xmlns:p14="http://schemas.microsoft.com/office/powerpoint/2010/main" val="454345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Chemical quantity</a:t>
            </a: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3031429000"/>
              </p:ext>
            </p:extLst>
          </p:nvPr>
        </p:nvGraphicFramePr>
        <p:xfrm>
          <a:off x="3868738" y="863600"/>
          <a:ext cx="7315200" cy="51212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61297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Recipe</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43308" y="762000"/>
            <a:ext cx="7990928" cy="5321668"/>
          </a:xfrm>
          <a:prstGeom prst="rect">
            <a:avLst/>
          </a:prstGeom>
        </p:spPr>
      </p:pic>
      <p:sp>
        <p:nvSpPr>
          <p:cNvPr id="3" name="Content Placeholder 2"/>
          <p:cNvSpPr>
            <a:spLocks noGrp="1"/>
          </p:cNvSpPr>
          <p:nvPr>
            <p:ph idx="1"/>
          </p:nvPr>
        </p:nvSpPr>
        <p:spPr>
          <a:xfrm>
            <a:off x="3443308" y="963028"/>
            <a:ext cx="7315200" cy="5120640"/>
          </a:xfrm>
        </p:spPr>
        <p:txBody>
          <a:bodyPr>
            <a:normAutofit/>
          </a:bodyPr>
          <a:lstStyle/>
          <a:p>
            <a:r>
              <a:rPr lang="en-US" sz="2800" dirty="0">
                <a:solidFill>
                  <a:srgbClr val="FFFFCC"/>
                </a:solidFill>
              </a:rPr>
              <a:t>400 ml water</a:t>
            </a:r>
          </a:p>
          <a:p>
            <a:r>
              <a:rPr lang="en-US" sz="2800" dirty="0">
                <a:solidFill>
                  <a:srgbClr val="FFFFCC"/>
                </a:solidFill>
              </a:rPr>
              <a:t>9 </a:t>
            </a:r>
            <a:r>
              <a:rPr lang="en-US" sz="2800">
                <a:solidFill>
                  <a:srgbClr val="FFFFCC"/>
                </a:solidFill>
              </a:rPr>
              <a:t>g </a:t>
            </a:r>
            <a:r>
              <a:rPr lang="en-US" sz="2800" smtClean="0">
                <a:solidFill>
                  <a:srgbClr val="FFFFCC"/>
                </a:solidFill>
              </a:rPr>
              <a:t>alginate</a:t>
            </a:r>
            <a:endParaRPr lang="en-US" sz="2800" dirty="0">
              <a:solidFill>
                <a:srgbClr val="FFFFCC"/>
              </a:solidFill>
            </a:endParaRPr>
          </a:p>
          <a:p>
            <a:r>
              <a:rPr lang="en-US" sz="2800" dirty="0">
                <a:solidFill>
                  <a:srgbClr val="FFFFCC"/>
                </a:solidFill>
              </a:rPr>
              <a:t>3 drops of glycerin</a:t>
            </a:r>
          </a:p>
          <a:p>
            <a:r>
              <a:rPr lang="en-US" sz="2800" dirty="0">
                <a:solidFill>
                  <a:srgbClr val="FFFFCC"/>
                </a:solidFill>
              </a:rPr>
              <a:t>5 drops of food color</a:t>
            </a:r>
          </a:p>
          <a:p>
            <a:r>
              <a:rPr lang="en-US" sz="2800" dirty="0">
                <a:solidFill>
                  <a:srgbClr val="FFFFCC"/>
                </a:solidFill>
              </a:rPr>
              <a:t>2 teaspoons of potato starch</a:t>
            </a:r>
          </a:p>
        </p:txBody>
      </p:sp>
    </p:spTree>
    <p:extLst>
      <p:ext uri="{BB962C8B-B14F-4D97-AF65-F5344CB8AC3E}">
        <p14:creationId xmlns:p14="http://schemas.microsoft.com/office/powerpoint/2010/main" val="2703710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25298" y="526937"/>
            <a:ext cx="8666702" cy="2114663"/>
          </a:xfrm>
          <a:prstGeom prst="rect">
            <a:avLst/>
          </a:prstGeom>
        </p:spPr>
      </p:pic>
      <p:sp>
        <p:nvSpPr>
          <p:cNvPr id="2" name="Title 1"/>
          <p:cNvSpPr>
            <a:spLocks noGrp="1"/>
          </p:cNvSpPr>
          <p:nvPr>
            <p:ph type="title"/>
          </p:nvPr>
        </p:nvSpPr>
        <p:spPr/>
        <p:txBody>
          <a:bodyPr/>
          <a:lstStyle/>
          <a:p>
            <a:r>
              <a:rPr lang="en-US" dirty="0"/>
              <a:t>Chemical Formulas</a:t>
            </a:r>
          </a:p>
        </p:txBody>
      </p:sp>
      <p:pic>
        <p:nvPicPr>
          <p:cNvPr id="4" name="Picture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525298" y="2296284"/>
            <a:ext cx="8666702" cy="2745353"/>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5116807" y="4491458"/>
            <a:ext cx="5068593" cy="2319526"/>
          </a:xfrm>
          <a:prstGeom prst="rect">
            <a:avLst/>
          </a:prstGeom>
        </p:spPr>
      </p:pic>
    </p:spTree>
    <p:extLst>
      <p:ext uri="{BB962C8B-B14F-4D97-AF65-F5344CB8AC3E}">
        <p14:creationId xmlns:p14="http://schemas.microsoft.com/office/powerpoint/2010/main" val="1054155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 Cited</a:t>
            </a:r>
          </a:p>
        </p:txBody>
      </p:sp>
      <p:sp>
        <p:nvSpPr>
          <p:cNvPr id="3" name="Content Placeholder 2"/>
          <p:cNvSpPr>
            <a:spLocks noGrp="1"/>
          </p:cNvSpPr>
          <p:nvPr>
            <p:ph idx="1"/>
          </p:nvPr>
        </p:nvSpPr>
        <p:spPr>
          <a:xfrm>
            <a:off x="3734797" y="1912978"/>
            <a:ext cx="7315200" cy="5120640"/>
          </a:xfrm>
        </p:spPr>
        <p:txBody>
          <a:bodyPr>
            <a:normAutofit fontScale="85000" lnSpcReduction="10000"/>
          </a:bodyPr>
          <a:lstStyle/>
          <a:p>
            <a:r>
              <a:rPr lang="en-US" sz="1800" dirty="0">
                <a:hlinkClick r:id="rId2"/>
              </a:rPr>
              <a:t>www.trikot-deal.de/wp-content/uploads/2015/10/zDcMoiHmS1k.jpg</a:t>
            </a:r>
            <a:endParaRPr lang="en-US" sz="1800" dirty="0"/>
          </a:p>
          <a:p>
            <a:r>
              <a:rPr lang="en-US" sz="1800" dirty="0">
                <a:hlinkClick r:id="rId3"/>
              </a:rPr>
              <a:t>https://s3-eu-west-1.amazonaws.com/fitnext-blog-upload/fr/conseils/wp-content/uploads/2016/12/20141249/acheter-produits-vrac-ecologique.jpg</a:t>
            </a:r>
            <a:endParaRPr lang="en-US" sz="1800" dirty="0"/>
          </a:p>
          <a:p>
            <a:r>
              <a:rPr lang="en-US" sz="1800" dirty="0">
                <a:hlinkClick r:id="rId4"/>
              </a:rPr>
              <a:t>https://cdn.displays2go.com/images/zoom/bfdwmsslv.rw_preview.jpg</a:t>
            </a:r>
            <a:endParaRPr lang="en-US" sz="1800" dirty="0"/>
          </a:p>
          <a:p>
            <a:r>
              <a:rPr lang="en-US" sz="1800" dirty="0">
                <a:hlinkClick r:id="rId5"/>
              </a:rPr>
              <a:t>https://images-na.ssl-images-amazon.com/images/I/71R85ZlgaxL._SL1500_.jpg</a:t>
            </a:r>
            <a:endParaRPr lang="en-US" sz="1800" dirty="0"/>
          </a:p>
          <a:p>
            <a:r>
              <a:rPr lang="en-US" sz="1800" dirty="0">
                <a:hlinkClick r:id="rId6"/>
              </a:rPr>
              <a:t>https://www.candywarehouse.com/assets/item/regular/Triple-Cylinder-Tabletop-Candy-Dispenser-128319.jpg</a:t>
            </a:r>
            <a:endParaRPr lang="en-US" sz="1800" dirty="0"/>
          </a:p>
          <a:p>
            <a:r>
              <a:rPr lang="en-US" sz="1800" dirty="0">
                <a:hlinkClick r:id="rId7"/>
              </a:rPr>
              <a:t>https://media.istockphoto.com/photos/nuts-and-spices-in-dispenser-picture-id184315635</a:t>
            </a:r>
            <a:endParaRPr lang="en-US" sz="1800" dirty="0"/>
          </a:p>
          <a:p>
            <a:r>
              <a:rPr lang="en-US" dirty="0">
                <a:hlinkClick r:id="rId8"/>
              </a:rPr>
              <a:t>https://d1alt1wkdk73qo.cloudfront.net/images/guide/71bbab4b563444019e67e9953056aa0e/478x640_ac.jpg</a:t>
            </a:r>
            <a:endParaRPr lang="en-US" dirty="0"/>
          </a:p>
          <a:p>
            <a:r>
              <a:rPr lang="en-US" dirty="0">
                <a:hlinkClick r:id="rId9"/>
              </a:rPr>
              <a:t>https://odysseyonline-img.rbl.ms/simage/https%3A%2F%2Faz616578.vo.msecnd.net%2Ffiles%2F2016%2F06%2F04%2F6360067444515085251247189315_sugar_2.jpg/2000%2C2000/OfJlgQXvq8n4yA6F/img.jpg</a:t>
            </a:r>
            <a:endParaRPr lang="en-US" dirty="0"/>
          </a:p>
          <a:p>
            <a:r>
              <a:rPr lang="en-US" dirty="0">
                <a:hlinkClick r:id="rId10"/>
              </a:rPr>
              <a:t>https://images-na.ssl-images-amazon.com/images/I/61V1pb0o0NL._SL1000_.jpg</a:t>
            </a:r>
            <a:endParaRPr lang="en-US" dirty="0"/>
          </a:p>
          <a:p>
            <a:r>
              <a:rPr lang="en-US" dirty="0">
                <a:hlinkClick r:id="rId11"/>
              </a:rPr>
              <a:t>http://daten.didaktikchemie.uni-bayreuth.de/umat/gelatine/gelatine.htm</a:t>
            </a:r>
            <a:endParaRPr lang="en-US" dirty="0"/>
          </a:p>
          <a:p>
            <a:pPr marL="0" indent="0">
              <a:buNone/>
            </a:pPr>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205403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Eureco</a:t>
            </a:r>
            <a:r>
              <a:rPr lang="en-US" dirty="0"/>
              <a:t/>
            </a:r>
            <a:br>
              <a:rPr lang="en-US" dirty="0"/>
            </a:br>
            <a:r>
              <a:rPr lang="en-US" sz="2800" dirty="0"/>
              <a:t>est.2018</a:t>
            </a:r>
          </a:p>
        </p:txBody>
      </p:sp>
      <p:sp>
        <p:nvSpPr>
          <p:cNvPr id="3" name="Subtitle 2"/>
          <p:cNvSpPr>
            <a:spLocks noGrp="1"/>
          </p:cNvSpPr>
          <p:nvPr>
            <p:ph type="subTitle" idx="1"/>
          </p:nvPr>
        </p:nvSpPr>
        <p:spPr/>
        <p:txBody>
          <a:bodyPr>
            <a:normAutofit lnSpcReduction="10000"/>
          </a:bodyPr>
          <a:lstStyle/>
          <a:p>
            <a:r>
              <a:rPr lang="en-US" dirty="0"/>
              <a:t>Group 5- Alisa </a:t>
            </a:r>
            <a:r>
              <a:rPr lang="en-US" dirty="0" err="1"/>
              <a:t>Jürgensen</a:t>
            </a:r>
            <a:r>
              <a:rPr lang="en-US" dirty="0"/>
              <a:t>, Theodor Nichifor, Jonas </a:t>
            </a:r>
            <a:r>
              <a:rPr lang="en-US" dirty="0" err="1"/>
              <a:t>Dürnsteiner</a:t>
            </a:r>
            <a:r>
              <a:rPr lang="en-US" dirty="0"/>
              <a:t>, Lisa </a:t>
            </a:r>
            <a:r>
              <a:rPr lang="en-US" dirty="0" err="1"/>
              <a:t>Reinhard</a:t>
            </a:r>
            <a:r>
              <a:rPr lang="en-US" dirty="0"/>
              <a:t>, </a:t>
            </a:r>
            <a:r>
              <a:rPr lang="ro-RO" dirty="0" err="1"/>
              <a:t>Y</a:t>
            </a:r>
            <a:r>
              <a:rPr lang="en-US" dirty="0" err="1"/>
              <a:t>agmur</a:t>
            </a:r>
            <a:r>
              <a:rPr lang="en-US" dirty="0"/>
              <a:t> </a:t>
            </a:r>
            <a:r>
              <a:rPr lang="ro-RO" dirty="0"/>
              <a:t>Karaog</a:t>
            </a:r>
            <a:r>
              <a:rPr lang="en-US" dirty="0"/>
              <a:t>l</a:t>
            </a:r>
            <a:r>
              <a:rPr lang="ro-RO" dirty="0"/>
              <a:t>an, Carla Balan, Nikola</a:t>
            </a:r>
            <a:r>
              <a:rPr lang="en-US" dirty="0"/>
              <a:t>o</a:t>
            </a:r>
            <a:r>
              <a:rPr lang="ro-RO" dirty="0"/>
              <a:t>s</a:t>
            </a:r>
            <a:r>
              <a:rPr lang="en-US" dirty="0"/>
              <a:t> </a:t>
            </a:r>
            <a:r>
              <a:rPr lang="en-US" dirty="0" err="1"/>
              <a:t>Xristakis</a:t>
            </a:r>
            <a:endParaRPr lang="en-US" dirty="0"/>
          </a:p>
        </p:txBody>
      </p:sp>
    </p:spTree>
    <p:extLst>
      <p:ext uri="{BB962C8B-B14F-4D97-AF65-F5344CB8AC3E}">
        <p14:creationId xmlns:p14="http://schemas.microsoft.com/office/powerpoint/2010/main" val="16247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Business Summary</a:t>
            </a:r>
            <a:endParaRPr lang="en-US" dirty="0"/>
          </a:p>
        </p:txBody>
      </p:sp>
      <p:sp>
        <p:nvSpPr>
          <p:cNvPr id="3" name="Content Placeholder 2"/>
          <p:cNvSpPr>
            <a:spLocks noGrp="1"/>
          </p:cNvSpPr>
          <p:nvPr>
            <p:ph idx="1"/>
          </p:nvPr>
        </p:nvSpPr>
        <p:spPr/>
        <p:txBody>
          <a:bodyPr/>
          <a:lstStyle/>
          <a:p>
            <a:pPr algn="just"/>
            <a:r>
              <a:rPr lang="ro-RO" dirty="0"/>
              <a:t>Our business will work as a binder between all of the departments, tertial companies and factors in order to get the bioplastic from the production point to the customer and then recycle it properly using its degradable properties. </a:t>
            </a:r>
          </a:p>
        </p:txBody>
      </p:sp>
    </p:spTree>
    <p:extLst>
      <p:ext uri="{BB962C8B-B14F-4D97-AF65-F5344CB8AC3E}">
        <p14:creationId xmlns:p14="http://schemas.microsoft.com/office/powerpoint/2010/main" val="3486449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Business </a:t>
            </a:r>
            <a:br>
              <a:rPr lang="ro-RO" dirty="0"/>
            </a:br>
            <a:r>
              <a:rPr lang="ro-RO" dirty="0"/>
              <a:t>Aims</a:t>
            </a:r>
            <a:endParaRPr lang="en-US" dirty="0"/>
          </a:p>
        </p:txBody>
      </p:sp>
      <p:sp>
        <p:nvSpPr>
          <p:cNvPr id="3" name="Content Placeholder 2"/>
          <p:cNvSpPr>
            <a:spLocks noGrp="1"/>
          </p:cNvSpPr>
          <p:nvPr>
            <p:ph idx="1"/>
          </p:nvPr>
        </p:nvSpPr>
        <p:spPr/>
        <p:txBody>
          <a:bodyPr/>
          <a:lstStyle/>
          <a:p>
            <a:pPr algn="just"/>
            <a:r>
              <a:rPr lang="ro-RO" dirty="0"/>
              <a:t>By creating a bridge between the factory, logistics, marketing, research&amp;development, client and the waste disposal companies, Eureco aims </a:t>
            </a:r>
            <a:r>
              <a:rPr lang="en-US" dirty="0"/>
              <a:t>to achieve </a:t>
            </a:r>
            <a:r>
              <a:rPr lang="ro-RO" dirty="0"/>
              <a:t>sustainability, help the environment</a:t>
            </a:r>
            <a:r>
              <a:rPr lang="en-US" dirty="0"/>
              <a:t> and </a:t>
            </a:r>
            <a:r>
              <a:rPr lang="ro-RO" dirty="0"/>
              <a:t>creat</a:t>
            </a:r>
            <a:r>
              <a:rPr lang="en-US" dirty="0"/>
              <a:t>e</a:t>
            </a:r>
            <a:r>
              <a:rPr lang="ro-RO" dirty="0"/>
              <a:t> ren</a:t>
            </a:r>
            <a:r>
              <a:rPr lang="en-US" dirty="0"/>
              <a:t>e</a:t>
            </a:r>
            <a:r>
              <a:rPr lang="ro-RO" dirty="0"/>
              <a:t>wable plastic with a biodegradable formula.</a:t>
            </a:r>
            <a:endParaRPr lang="en-US" dirty="0"/>
          </a:p>
        </p:txBody>
      </p:sp>
    </p:spTree>
    <p:extLst>
      <p:ext uri="{BB962C8B-B14F-4D97-AF65-F5344CB8AC3E}">
        <p14:creationId xmlns:p14="http://schemas.microsoft.com/office/powerpoint/2010/main" val="1149629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Mission Statement</a:t>
            </a:r>
            <a:endParaRPr lang="en-US" dirty="0"/>
          </a:p>
        </p:txBody>
      </p:sp>
      <p:sp>
        <p:nvSpPr>
          <p:cNvPr id="3" name="Content Placeholder 2"/>
          <p:cNvSpPr>
            <a:spLocks noGrp="1"/>
          </p:cNvSpPr>
          <p:nvPr>
            <p:ph idx="1"/>
          </p:nvPr>
        </p:nvSpPr>
        <p:spPr/>
        <p:txBody>
          <a:bodyPr/>
          <a:lstStyle/>
          <a:p>
            <a:pPr algn="just"/>
            <a:r>
              <a:rPr lang="ro-RO" dirty="0"/>
              <a:t>Our aim is to improve our formula by partnering with companies that will fund the development. After we achieve this, we can sell the formula to a company/corporation/enterprise/individual that will use it.</a:t>
            </a:r>
            <a:endParaRPr lang="en-US" dirty="0"/>
          </a:p>
        </p:txBody>
      </p:sp>
    </p:spTree>
    <p:extLst>
      <p:ext uri="{BB962C8B-B14F-4D97-AF65-F5344CB8AC3E}">
        <p14:creationId xmlns:p14="http://schemas.microsoft.com/office/powerpoint/2010/main" val="2728578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Target</a:t>
            </a:r>
            <a:br>
              <a:rPr lang="en-US" dirty="0"/>
            </a:br>
            <a:r>
              <a:rPr lang="en-US" dirty="0"/>
              <a:t>Clients</a:t>
            </a:r>
          </a:p>
        </p:txBody>
      </p:sp>
      <p:sp>
        <p:nvSpPr>
          <p:cNvPr id="3" name="Content Placeholder 2"/>
          <p:cNvSpPr>
            <a:spLocks noGrp="1"/>
          </p:cNvSpPr>
          <p:nvPr>
            <p:ph idx="1"/>
          </p:nvPr>
        </p:nvSpPr>
        <p:spPr>
          <a:xfrm>
            <a:off x="3894668" y="1283208"/>
            <a:ext cx="7315200" cy="5120640"/>
          </a:xfrm>
        </p:spPr>
        <p:txBody>
          <a:bodyPr/>
          <a:lstStyle/>
          <a:p>
            <a:r>
              <a:rPr lang="ro-RO" dirty="0"/>
              <a:t>Supermarket</a:t>
            </a:r>
          </a:p>
          <a:p>
            <a:r>
              <a:rPr lang="ro-RO" dirty="0"/>
              <a:t>Franchise</a:t>
            </a:r>
          </a:p>
          <a:p>
            <a:r>
              <a:rPr lang="ro-RO" dirty="0"/>
              <a:t>School cafeteria</a:t>
            </a:r>
          </a:p>
          <a:p>
            <a:r>
              <a:rPr lang="ro-RO" dirty="0"/>
              <a:t>Manufacturer (recipe)</a:t>
            </a:r>
          </a:p>
          <a:p>
            <a:endParaRPr lang="ro-RO" dirty="0"/>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533992" y="0"/>
            <a:ext cx="4658008" cy="6858000"/>
          </a:xfrm>
          <a:prstGeom prst="rect">
            <a:avLst/>
          </a:prstGeom>
        </p:spPr>
      </p:pic>
    </p:spTree>
    <p:extLst>
      <p:ext uri="{BB962C8B-B14F-4D97-AF65-F5344CB8AC3E}">
        <p14:creationId xmlns:p14="http://schemas.microsoft.com/office/powerpoint/2010/main" val="3237066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Market Analysis</a:t>
            </a:r>
            <a:endParaRPr lang="en-US" dirty="0"/>
          </a:p>
        </p:txBody>
      </p:sp>
      <p:sp>
        <p:nvSpPr>
          <p:cNvPr id="3" name="Content Placeholder 2"/>
          <p:cNvSpPr>
            <a:spLocks noGrp="1"/>
          </p:cNvSpPr>
          <p:nvPr>
            <p:ph idx="1"/>
          </p:nvPr>
        </p:nvSpPr>
        <p:spPr/>
        <p:txBody>
          <a:bodyPr/>
          <a:lstStyle/>
          <a:p>
            <a:pPr algn="just"/>
            <a:r>
              <a:rPr lang="ro-RO" dirty="0"/>
              <a:t>From the Top 15 Importer Countries, only 4 are in the EU (UK, Germany, France, Netherlands) with an added up total of $876.6 (EURO 701.28) million.</a:t>
            </a:r>
          </a:p>
          <a:p>
            <a:pPr algn="just"/>
            <a:r>
              <a:rPr lang="ro-RO" dirty="0"/>
              <a:t>Since 2012 Netherlands import of tea has gone up 13%  </a:t>
            </a:r>
          </a:p>
          <a:p>
            <a:pPr algn="just"/>
            <a:r>
              <a:rPr lang="ro-RO" dirty="0"/>
              <a:t>U</a:t>
            </a:r>
            <a:r>
              <a:rPr lang="en-US" dirty="0"/>
              <a:t>K’s import has been going down since 2012 by 16,9%. Will </a:t>
            </a:r>
            <a:r>
              <a:rPr lang="en-US" dirty="0" err="1"/>
              <a:t>Brexit</a:t>
            </a:r>
            <a:r>
              <a:rPr lang="en-US" dirty="0"/>
              <a:t> affect the trading and investment?</a:t>
            </a:r>
            <a:endParaRPr lang="ro-RO" dirty="0"/>
          </a:p>
          <a:p>
            <a:endParaRPr lang="en-US" dirty="0"/>
          </a:p>
        </p:txBody>
      </p:sp>
    </p:spTree>
    <p:extLst>
      <p:ext uri="{BB962C8B-B14F-4D97-AF65-F5344CB8AC3E}">
        <p14:creationId xmlns:p14="http://schemas.microsoft.com/office/powerpoint/2010/main" val="2942993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 15</a:t>
            </a:r>
          </a:p>
        </p:txBody>
      </p:sp>
      <p:sp>
        <p:nvSpPr>
          <p:cNvPr id="3" name="Content Placeholder 2"/>
          <p:cNvSpPr>
            <a:spLocks noGrp="1"/>
          </p:cNvSpPr>
          <p:nvPr>
            <p:ph idx="1"/>
          </p:nvPr>
        </p:nvSpPr>
        <p:spPr>
          <a:xfrm>
            <a:off x="3843868" y="965200"/>
            <a:ext cx="7315200" cy="5210048"/>
          </a:xfrm>
        </p:spPr>
        <p:txBody>
          <a:bodyPr>
            <a:normAutofit fontScale="85000" lnSpcReduction="20000"/>
          </a:bodyPr>
          <a:lstStyle/>
          <a:p>
            <a:pPr marL="457200" indent="-457200">
              <a:buFont typeface="+mj-lt"/>
              <a:buAutoNum type="arabicPeriod"/>
            </a:pPr>
            <a:r>
              <a:rPr lang="en-US" dirty="0"/>
              <a:t>Russia: US$548.3 million (9% of total tea imports)</a:t>
            </a:r>
          </a:p>
          <a:p>
            <a:pPr marL="457200" indent="-457200">
              <a:buFont typeface="+mj-lt"/>
              <a:buAutoNum type="arabicPeriod"/>
            </a:pPr>
            <a:r>
              <a:rPr lang="en-US" dirty="0"/>
              <a:t>United States: $483.2 million (7.9%)</a:t>
            </a:r>
          </a:p>
          <a:p>
            <a:pPr marL="457200" indent="-457200">
              <a:buFont typeface="+mj-lt"/>
              <a:buAutoNum type="arabicPeriod"/>
            </a:pPr>
            <a:r>
              <a:rPr lang="en-US" dirty="0"/>
              <a:t>United Kingdom: $363.3 million (6%)</a:t>
            </a:r>
          </a:p>
          <a:p>
            <a:pPr marL="457200" indent="-457200">
              <a:buFont typeface="+mj-lt"/>
              <a:buAutoNum type="arabicPeriod"/>
            </a:pPr>
            <a:r>
              <a:rPr lang="en-US" dirty="0"/>
              <a:t>Egypt: $282.3 million (4.6%)</a:t>
            </a:r>
          </a:p>
          <a:p>
            <a:pPr marL="457200" indent="-457200">
              <a:buFont typeface="+mj-lt"/>
              <a:buAutoNum type="arabicPeriod"/>
            </a:pPr>
            <a:r>
              <a:rPr lang="en-US" dirty="0"/>
              <a:t>Iran: $261.9 million (4.3%)</a:t>
            </a:r>
          </a:p>
          <a:p>
            <a:pPr marL="457200" indent="-457200">
              <a:buFont typeface="+mj-lt"/>
              <a:buAutoNum type="arabicPeriod"/>
            </a:pPr>
            <a:r>
              <a:rPr lang="en-US" dirty="0"/>
              <a:t>Saudi Arabia: $256.4 million (4.2%)</a:t>
            </a:r>
          </a:p>
          <a:p>
            <a:pPr marL="457200" indent="-457200">
              <a:buFont typeface="+mj-lt"/>
              <a:buAutoNum type="arabicPeriod"/>
            </a:pPr>
            <a:r>
              <a:rPr lang="en-US" dirty="0"/>
              <a:t>Germany: $226.5 million (3.7%)</a:t>
            </a:r>
          </a:p>
          <a:p>
            <a:pPr marL="457200" indent="-457200">
              <a:buFont typeface="+mj-lt"/>
              <a:buAutoNum type="arabicPeriod"/>
            </a:pPr>
            <a:r>
              <a:rPr lang="en-US" dirty="0"/>
              <a:t>Morocco: $199.4 million (3.3%)</a:t>
            </a:r>
          </a:p>
          <a:p>
            <a:pPr marL="457200" indent="-457200">
              <a:buFont typeface="+mj-lt"/>
              <a:buAutoNum type="arabicPeriod"/>
            </a:pPr>
            <a:r>
              <a:rPr lang="en-US" dirty="0"/>
              <a:t>Japan: $165.1 million (2.7%)</a:t>
            </a:r>
          </a:p>
          <a:p>
            <a:pPr marL="457200" indent="-457200">
              <a:buFont typeface="+mj-lt"/>
              <a:buAutoNum type="arabicPeriod"/>
            </a:pPr>
            <a:r>
              <a:rPr lang="en-US" dirty="0"/>
              <a:t>France: $161.6 million (2.6%)</a:t>
            </a:r>
          </a:p>
          <a:p>
            <a:pPr marL="457200" indent="-457200">
              <a:buFont typeface="+mj-lt"/>
              <a:buAutoNum type="arabicPeriod"/>
            </a:pPr>
            <a:r>
              <a:rPr lang="en-US" dirty="0"/>
              <a:t>United Arab Emirates: $142.4 million (2.3%)</a:t>
            </a:r>
          </a:p>
          <a:p>
            <a:pPr marL="457200" indent="-457200">
              <a:buFont typeface="+mj-lt"/>
              <a:buAutoNum type="arabicPeriod"/>
            </a:pPr>
            <a:r>
              <a:rPr lang="en-US" dirty="0"/>
              <a:t>Canada: $140.9 million (2.3%)</a:t>
            </a:r>
          </a:p>
          <a:p>
            <a:pPr marL="457200" indent="-457200">
              <a:buFont typeface="+mj-lt"/>
              <a:buAutoNum type="arabicPeriod"/>
            </a:pPr>
            <a:r>
              <a:rPr lang="en-US" dirty="0"/>
              <a:t>Vietnam: $130.3 million (2.1%)</a:t>
            </a:r>
          </a:p>
          <a:p>
            <a:pPr marL="457200" indent="-457200">
              <a:buFont typeface="+mj-lt"/>
              <a:buAutoNum type="arabicPeriod"/>
            </a:pPr>
            <a:r>
              <a:rPr lang="en-US" dirty="0"/>
              <a:t>Netherlands: $125.2 million (2.1%)</a:t>
            </a:r>
          </a:p>
          <a:p>
            <a:pPr marL="457200" indent="-457200">
              <a:buFont typeface="+mj-lt"/>
              <a:buAutoNum type="arabicPeriod"/>
            </a:pPr>
            <a:r>
              <a:rPr lang="en-US" dirty="0"/>
              <a:t>Kazakhstan: $112.2 million (1.8%)</a:t>
            </a:r>
          </a:p>
          <a:p>
            <a:pPr marL="457200" indent="-457200">
              <a:buFont typeface="+mj-lt"/>
              <a:buAutoNum type="arabicPeriod"/>
            </a:pPr>
            <a:endParaRPr lang="en-US" dirty="0"/>
          </a:p>
        </p:txBody>
      </p:sp>
      <p:sp>
        <p:nvSpPr>
          <p:cNvPr id="4" name="Up Arrow 3"/>
          <p:cNvSpPr/>
          <p:nvPr/>
        </p:nvSpPr>
        <p:spPr>
          <a:xfrm>
            <a:off x="7672004" y="1257300"/>
            <a:ext cx="176596" cy="266700"/>
          </a:xfrm>
          <a:prstGeom prst="up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26213" y="4923137"/>
            <a:ext cx="228114" cy="302096"/>
          </a:xfrm>
          <a:prstGeom prst="rect">
            <a:avLst/>
          </a:prstGeom>
        </p:spPr>
      </p:pic>
      <p:pic>
        <p:nvPicPr>
          <p:cNvPr id="7" name="Picture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1629" y="3266922"/>
            <a:ext cx="189514" cy="250978"/>
          </a:xfrm>
          <a:prstGeom prst="rect">
            <a:avLst/>
          </a:prstGeom>
        </p:spPr>
      </p:pic>
      <p:pic>
        <p:nvPicPr>
          <p:cNvPr id="8" name="Picture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451872" y="5188230"/>
            <a:ext cx="220132" cy="291526"/>
          </a:xfrm>
          <a:prstGeom prst="rect">
            <a:avLst/>
          </a:prstGeom>
        </p:spPr>
      </p:pic>
      <p:sp>
        <p:nvSpPr>
          <p:cNvPr id="9" name="Down Arrow 8"/>
          <p:cNvSpPr/>
          <p:nvPr/>
        </p:nvSpPr>
        <p:spPr>
          <a:xfrm>
            <a:off x="7652352" y="1617746"/>
            <a:ext cx="215900" cy="25400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433911" y="5609858"/>
            <a:ext cx="256054" cy="274344"/>
          </a:xfrm>
          <a:prstGeom prst="rect">
            <a:avLst/>
          </a:prstGeom>
        </p:spPr>
      </p:pic>
      <p:pic>
        <p:nvPicPr>
          <p:cNvPr id="11" name="Picture 1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098273" y="4572230"/>
            <a:ext cx="256054" cy="274344"/>
          </a:xfrm>
          <a:prstGeom prst="rect">
            <a:avLst/>
          </a:prstGeom>
        </p:spPr>
      </p:pic>
      <p:pic>
        <p:nvPicPr>
          <p:cNvPr id="12" name="Picture 1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524325" y="2591557"/>
            <a:ext cx="256054" cy="274344"/>
          </a:xfrm>
          <a:prstGeom prst="rect">
            <a:avLst/>
          </a:prstGeom>
        </p:spPr>
      </p:pic>
    </p:spTree>
    <p:extLst>
      <p:ext uri="{BB962C8B-B14F-4D97-AF65-F5344CB8AC3E}">
        <p14:creationId xmlns:p14="http://schemas.microsoft.com/office/powerpoint/2010/main" val="3004245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Problems with the formula and the outcome of the plastic</a:t>
            </a:r>
          </a:p>
        </p:txBody>
      </p:sp>
      <p:sp>
        <p:nvSpPr>
          <p:cNvPr id="3" name="Content Placeholder 2"/>
          <p:cNvSpPr>
            <a:spLocks noGrp="1"/>
          </p:cNvSpPr>
          <p:nvPr>
            <p:ph idx="1"/>
          </p:nvPr>
        </p:nvSpPr>
        <p:spPr>
          <a:xfrm>
            <a:off x="3438963" y="768804"/>
            <a:ext cx="7315200" cy="2795474"/>
          </a:xfrm>
        </p:spPr>
        <p:txBody>
          <a:bodyPr/>
          <a:lstStyle/>
          <a:p>
            <a:r>
              <a:rPr lang="en-US" dirty="0"/>
              <a:t>The plastic compressed and got wrinkly </a:t>
            </a:r>
          </a:p>
          <a:p>
            <a:r>
              <a:rPr lang="en-US" dirty="0"/>
              <a:t>It’s not vegetarian (if you want to eat it)</a:t>
            </a:r>
          </a:p>
          <a:p>
            <a:r>
              <a:rPr lang="en-US" dirty="0"/>
              <a:t>It’s not really resistant</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16200000">
            <a:off x="7764599" y="1650667"/>
            <a:ext cx="5309266" cy="3545539"/>
          </a:xfrm>
          <a:prstGeom prst="rect">
            <a:avLst/>
          </a:prstGeom>
        </p:spPr>
      </p:pic>
      <p:pic>
        <p:nvPicPr>
          <p:cNvPr id="5" name="Picture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739638" y="3020104"/>
            <a:ext cx="4580858" cy="3057966"/>
          </a:xfrm>
          <a:prstGeom prst="rect">
            <a:avLst/>
          </a:prstGeom>
        </p:spPr>
      </p:pic>
    </p:spTree>
    <p:extLst>
      <p:ext uri="{BB962C8B-B14F-4D97-AF65-F5344CB8AC3E}">
        <p14:creationId xmlns:p14="http://schemas.microsoft.com/office/powerpoint/2010/main" val="3315358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0</TotalTime>
  <Words>565</Words>
  <Application>Microsoft Office PowerPoint</Application>
  <PresentationFormat>Breitbild</PresentationFormat>
  <Paragraphs>108</Paragraphs>
  <Slides>15</Slides>
  <Notes>13</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15</vt:i4>
      </vt:variant>
    </vt:vector>
  </HeadingPairs>
  <TitlesOfParts>
    <vt:vector size="19" baseType="lpstr">
      <vt:lpstr>Calibri</vt:lpstr>
      <vt:lpstr>Corbel</vt:lpstr>
      <vt:lpstr>Wingdings 2</vt:lpstr>
      <vt:lpstr>Frame</vt:lpstr>
      <vt:lpstr>Bioplastic</vt:lpstr>
      <vt:lpstr>Eureco est.2018</vt:lpstr>
      <vt:lpstr>Business Summary</vt:lpstr>
      <vt:lpstr>Business  Aims</vt:lpstr>
      <vt:lpstr>Mission Statement</vt:lpstr>
      <vt:lpstr>Target Clients</vt:lpstr>
      <vt:lpstr>Market Analysis</vt:lpstr>
      <vt:lpstr>Top 15</vt:lpstr>
      <vt:lpstr>Problems with the formula and the outcome of the plastic</vt:lpstr>
      <vt:lpstr>Benefits</vt:lpstr>
      <vt:lpstr>Cost of Production</vt:lpstr>
      <vt:lpstr>Chemical quantity</vt:lpstr>
      <vt:lpstr>Recipe</vt:lpstr>
      <vt:lpstr>Chemical Formulas</vt:lpstr>
      <vt:lpstr>Works Cited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Bioplastic</dc:title>
  <dc:creator>Theodor Nichifor;Jonas Dürnsteiner</dc:creator>
  <cp:lastModifiedBy>Erasmus</cp:lastModifiedBy>
  <cp:revision>58</cp:revision>
  <dcterms:created xsi:type="dcterms:W3CDTF">2018-01-25T07:56:56Z</dcterms:created>
  <dcterms:modified xsi:type="dcterms:W3CDTF">2018-10-07T15:19:30Z</dcterms:modified>
</cp:coreProperties>
</file>