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82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4" r:id="rId17"/>
    <p:sldId id="285" r:id="rId18"/>
    <p:sldId id="286" r:id="rId19"/>
    <p:sldId id="287" r:id="rId20"/>
    <p:sldId id="28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3" r:id="rId29"/>
    <p:sldId id="277" r:id="rId30"/>
    <p:sldId id="278" r:id="rId31"/>
    <p:sldId id="289" r:id="rId32"/>
    <p:sldId id="280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533" autoAdjust="0"/>
  </p:normalViewPr>
  <p:slideViewPr>
    <p:cSldViewPr snapToGrid="0">
      <p:cViewPr varScale="1">
        <p:scale>
          <a:sx n="68" d="100"/>
          <a:sy n="68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0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5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451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38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9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72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7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5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5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5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6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0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0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4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39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NqAnBwUP5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Beautiful Romania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Theodor </a:t>
            </a:r>
            <a:r>
              <a:rPr lang="en-US" dirty="0" err="1" smtClean="0"/>
              <a:t>Nichifor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7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#4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26414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Best preserved Delta in Europe</a:t>
            </a:r>
          </a:p>
          <a:p>
            <a:pPr lvl="1"/>
            <a:r>
              <a:rPr lang="en-US" sz="2600" dirty="0" smtClean="0"/>
              <a:t>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in the world as biodiversity, the Danube Delta is the end of the Danube river, which crosses 4 European capitals and 11 countries, being the second longest one on the continent.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4368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#5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Our money is called “LEI”=“Lions” </a:t>
            </a:r>
          </a:p>
          <a:p>
            <a:pPr lvl="1"/>
            <a:r>
              <a:rPr lang="en-US" sz="2600" dirty="0" smtClean="0"/>
              <a:t>We don’t have lions in Romania</a:t>
            </a:r>
          </a:p>
          <a:p>
            <a:pPr lvl="1"/>
            <a:r>
              <a:rPr lang="en-US" sz="2600" dirty="0" smtClean="0"/>
              <a:t>I don’t know why we call them like that</a:t>
            </a:r>
          </a:p>
          <a:p>
            <a:pPr lvl="1"/>
            <a:r>
              <a:rPr lang="en-US" sz="2600" dirty="0" smtClean="0"/>
              <a:t>$1=4.2LEI</a:t>
            </a:r>
          </a:p>
          <a:p>
            <a:pPr lvl="1"/>
            <a:r>
              <a:rPr lang="en-US" sz="2600" dirty="0" smtClean="0"/>
              <a:t>1euro=4.5LEI</a:t>
            </a:r>
          </a:p>
          <a:p>
            <a:pPr lvl="1"/>
            <a:r>
              <a:rPr lang="en-US" sz="2600" dirty="0" smtClean="0"/>
              <a:t>They are plastic, but don’t try to rip them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3066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#6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1" y="1573925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first city #lit by street lamps in Euro</a:t>
            </a:r>
            <a:r>
              <a:rPr lang="en-US" sz="2600" dirty="0" smtClean="0"/>
              <a:t>pe</a:t>
            </a:r>
          </a:p>
          <a:p>
            <a:pPr lvl="1"/>
            <a:r>
              <a:rPr lang="en-US" sz="2400" dirty="0" smtClean="0"/>
              <a:t>Timisoara was the first city with street lamps which used electricity and only second in the world after New York City, in 1884.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64" y="3418449"/>
            <a:ext cx="5700238" cy="31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#7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250813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Dracula Castle</a:t>
            </a:r>
          </a:p>
          <a:p>
            <a:pPr lvl="1"/>
            <a:r>
              <a:rPr lang="en-US" sz="2400" dirty="0" smtClean="0"/>
              <a:t>Vlad the </a:t>
            </a:r>
            <a:r>
              <a:rPr lang="en-US" sz="2400" dirty="0" err="1" smtClean="0"/>
              <a:t>Impaler</a:t>
            </a:r>
            <a:r>
              <a:rPr lang="en-US" sz="2400" dirty="0" smtClean="0"/>
              <a:t>, one of our leaders back in early 1400, is the inspirer of Dracula.</a:t>
            </a:r>
          </a:p>
          <a:p>
            <a:pPr lvl="1"/>
            <a:r>
              <a:rPr lang="en-US" sz="2400" dirty="0" smtClean="0"/>
              <a:t>He impaled his enemies in front of his castle and legends say that he drank their blood.</a:t>
            </a:r>
          </a:p>
          <a:p>
            <a:pPr lvl="1"/>
            <a:r>
              <a:rPr lang="en-US" sz="2400" dirty="0" smtClean="0"/>
              <a:t>It is located in Transylvania, Western part of the country.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493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214361"/>
            <a:ext cx="6589539" cy="36823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09" y="1853248"/>
            <a:ext cx="3736926" cy="46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Holidays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December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- National Day</a:t>
            </a:r>
          </a:p>
          <a:p>
            <a:r>
              <a:rPr lang="en-US" sz="2800" dirty="0" smtClean="0"/>
              <a:t>Christmas</a:t>
            </a:r>
          </a:p>
          <a:p>
            <a:r>
              <a:rPr lang="en-US" sz="2800" dirty="0" smtClean="0"/>
              <a:t>New Year’s Eve</a:t>
            </a:r>
          </a:p>
          <a:p>
            <a:r>
              <a:rPr lang="en-US" sz="2800" dirty="0" smtClean="0"/>
              <a:t>March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- “</a:t>
            </a:r>
            <a:r>
              <a:rPr lang="en-US" sz="2800" dirty="0" err="1" smtClean="0"/>
              <a:t>Martisorul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Easter</a:t>
            </a:r>
          </a:p>
          <a:p>
            <a:r>
              <a:rPr lang="en-US" sz="2800" dirty="0" smtClean="0"/>
              <a:t>May 1</a:t>
            </a:r>
            <a:r>
              <a:rPr lang="en-US" sz="2800" baseline="30000" dirty="0" smtClean="0"/>
              <a:t>st</a:t>
            </a:r>
            <a:r>
              <a:rPr lang="en-US" sz="2800" dirty="0"/>
              <a:t> </a:t>
            </a:r>
            <a:r>
              <a:rPr lang="en-US" sz="2800" dirty="0" smtClean="0"/>
              <a:t>– Labor Day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8221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1" y="2658795"/>
            <a:ext cx="9186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Romanian Traditions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1345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rituals consist in dances and a variety of masks to scare the bad spirits and death</a:t>
            </a:r>
          </a:p>
          <a:p>
            <a:r>
              <a:rPr lang="en-US" dirty="0" smtClean="0"/>
              <a:t>The way you dress up and the mask you wear tells the 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3463375"/>
            <a:ext cx="4778070" cy="2984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55" y="3463375"/>
            <a:ext cx="4881855" cy="2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86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Goat and The Bear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Year’s Eve dance traditions </a:t>
            </a:r>
          </a:p>
          <a:p>
            <a:r>
              <a:rPr lang="en-US" dirty="0" smtClean="0"/>
              <a:t>People go from house to house dressed up in costumes and 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4" y="3138721"/>
            <a:ext cx="8681915" cy="33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Valentine’s Day (</a:t>
            </a:r>
            <a:r>
              <a:rPr lang="en-US" dirty="0" err="1" smtClean="0"/>
              <a:t>Dragobetele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thing with chocolate and fluffy hearts, but different date (February 23</a:t>
            </a:r>
            <a:r>
              <a:rPr lang="en-US" baseline="30000" dirty="0" smtClean="0"/>
              <a:t>rd</a:t>
            </a:r>
            <a:r>
              <a:rPr lang="en-US" dirty="0" smtClean="0"/>
              <a:t>) and </a:t>
            </a:r>
            <a:r>
              <a:rPr lang="en-US" dirty="0" err="1" smtClean="0"/>
              <a:t>waaay</a:t>
            </a:r>
            <a:r>
              <a:rPr lang="en-US" dirty="0" smtClean="0"/>
              <a:t> older (Middle Age).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90" y="2990849"/>
            <a:ext cx="47625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Study Abroad and Hosting Opportunities with the U.S. Department of State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 Abroad with ECA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/>
              <a:t>The </a:t>
            </a:r>
            <a:r>
              <a:rPr lang="en-US" dirty="0" smtClean="0"/>
              <a:t>U.S. Department </a:t>
            </a:r>
            <a:r>
              <a:rPr lang="en-US" dirty="0"/>
              <a:t>of State offers numerous study abroad </a:t>
            </a:r>
            <a:r>
              <a:rPr lang="en-US" dirty="0" smtClean="0"/>
              <a:t>scholarships for </a:t>
            </a:r>
            <a:r>
              <a:rPr lang="en-US" dirty="0"/>
              <a:t>American and international </a:t>
            </a:r>
            <a:r>
              <a:rPr lang="en-US" dirty="0" smtClean="0"/>
              <a:t>participants.</a:t>
            </a:r>
            <a:endParaRPr lang="en-US" dirty="0"/>
          </a:p>
          <a:p>
            <a:pPr lvl="0"/>
            <a:r>
              <a:rPr lang="en-US" dirty="0"/>
              <a:t>Visit </a:t>
            </a:r>
            <a:r>
              <a:rPr lang="en-US" u="sng" dirty="0"/>
              <a:t>exchanges.state.gov</a:t>
            </a:r>
            <a:r>
              <a:rPr lang="en-US" dirty="0"/>
              <a:t> to learn about a program for you!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Host an Exchange Student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en-US" dirty="0" smtClean="0"/>
              <a:t>Consider </a:t>
            </a:r>
            <a:r>
              <a:rPr lang="en-US" dirty="0"/>
              <a:t>an inter-cultural experience without leaving home by hosting an exchange student.</a:t>
            </a:r>
          </a:p>
          <a:p>
            <a:pPr lvl="0"/>
            <a:r>
              <a:rPr lang="en-US" dirty="0"/>
              <a:t>Visit</a:t>
            </a:r>
            <a:r>
              <a:rPr lang="en-US" u="sng" dirty="0"/>
              <a:t> hosting.state.gov </a:t>
            </a:r>
            <a:r>
              <a:rPr lang="en-US" dirty="0"/>
              <a:t>to learn </a:t>
            </a:r>
            <a:r>
              <a:rPr lang="en-US" dirty="0" smtClean="0"/>
              <a:t>more! 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0" y="6172200"/>
            <a:ext cx="91440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               Bureau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of Educational and Cultural Affairs, U.S. Department of State</a:t>
            </a:r>
          </a:p>
        </p:txBody>
      </p:sp>
      <p:pic>
        <p:nvPicPr>
          <p:cNvPr id="10" name="Picture 5" descr="dep_ofstat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233391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6311371"/>
            <a:ext cx="838200" cy="4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Sanzienele</a:t>
            </a:r>
            <a:r>
              <a:rPr lang="en-US" dirty="0" smtClean="0"/>
              <a:t> (June 24)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Romanian mythology, “</a:t>
            </a:r>
            <a:r>
              <a:rPr lang="en-US" dirty="0" err="1" smtClean="0"/>
              <a:t>sanzienele</a:t>
            </a:r>
            <a:r>
              <a:rPr lang="en-US" dirty="0" smtClean="0"/>
              <a:t>” are the good fairies, but if you don’t respect their holiday, they turn into bad fairies, cursing you.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233811"/>
            <a:ext cx="470690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61" y="3233811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9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Romanian vintage fashion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625075"/>
            <a:ext cx="3467621" cy="48601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53" y="1931102"/>
            <a:ext cx="6369004" cy="42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Romanian cuisine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976" y="1853248"/>
            <a:ext cx="9799148" cy="4195481"/>
          </a:xfrm>
        </p:spPr>
        <p:txBody>
          <a:bodyPr/>
          <a:lstStyle/>
          <a:p>
            <a:r>
              <a:rPr lang="en-US" sz="2800" dirty="0" smtClean="0"/>
              <a:t>Composed of various cultures, such as Turkish, Slavic, Balkan, Italian and Hungarian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17" y="3253778"/>
            <a:ext cx="5182619" cy="30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3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Sarmale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Cabbage rolls with meat and rice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50" y="2938180"/>
            <a:ext cx="5373858" cy="3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5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Mici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Barbequed beef and pork meat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34" y="2771079"/>
            <a:ext cx="5606444" cy="38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Mamaliga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Polenta or our own Corn Bread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71" y="3116813"/>
            <a:ext cx="5821931" cy="31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8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Placinte</a:t>
            </a:r>
            <a:r>
              <a:rPr lang="en-US" dirty="0" smtClean="0"/>
              <a:t> </a:t>
            </a:r>
            <a:r>
              <a:rPr lang="en-US" dirty="0" err="1" smtClean="0"/>
              <a:t>poale</a:t>
            </a:r>
            <a:r>
              <a:rPr lang="en-US" dirty="0" smtClean="0"/>
              <a:t>-n </a:t>
            </a:r>
            <a:r>
              <a:rPr lang="en-US" dirty="0" err="1" smtClean="0"/>
              <a:t>brau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024233" cy="4195481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sz="2800" dirty="0" smtClean="0"/>
              <a:t>Cheese pie” more like a Cream Cheese Sweet Bread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29" y="2851050"/>
            <a:ext cx="5664591" cy="33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2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Romanian sports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Soccer- Quarter Finalist at 1994 USA World Cup (we beat US with 1-0)</a:t>
            </a:r>
          </a:p>
          <a:p>
            <a:r>
              <a:rPr lang="en-US" sz="2400" dirty="0" smtClean="0"/>
              <a:t>Tennis- Simona Halep #4 WTA, played 2014 Singapore Final with Serena Williams</a:t>
            </a:r>
          </a:p>
          <a:p>
            <a:r>
              <a:rPr lang="en-US" sz="2400" dirty="0" smtClean="0"/>
              <a:t>Alina </a:t>
            </a:r>
            <a:r>
              <a:rPr lang="en-US" sz="2400" dirty="0" err="1" smtClean="0"/>
              <a:t>Dumitru</a:t>
            </a:r>
            <a:r>
              <a:rPr lang="en-US" sz="2400" dirty="0" smtClean="0"/>
              <a:t>- Gold Medalist at Beijing Olympics at Silver Medalist at London Olympics at Judo.</a:t>
            </a:r>
          </a:p>
          <a:p>
            <a:r>
              <a:rPr lang="en-US" sz="2400" dirty="0" smtClean="0"/>
              <a:t>Gymnastics- where Romania excels the most, with the first Perfect “10”, Nadia Comaneci- Montreal ’76.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756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Funny Romanian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701226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Romanian is not “surprised”… his “face has fallen off” (I-a </a:t>
            </a:r>
            <a:r>
              <a:rPr lang="en-US" dirty="0" err="1"/>
              <a:t>picat</a:t>
            </a:r>
            <a:r>
              <a:rPr lang="en-US" dirty="0"/>
              <a:t> </a:t>
            </a:r>
            <a:r>
              <a:rPr lang="en-US" dirty="0" err="1"/>
              <a:t>fața</a:t>
            </a:r>
            <a:r>
              <a:rPr lang="en-US" dirty="0" smtClean="0"/>
              <a:t>).</a:t>
            </a:r>
          </a:p>
          <a:p>
            <a:r>
              <a:rPr lang="en-US" dirty="0"/>
              <a:t>A Romanian won’t “lose temper”…his “mustard will jump off” (</a:t>
            </a:r>
            <a:r>
              <a:rPr lang="en-US" dirty="0" err="1"/>
              <a:t>Îi</a:t>
            </a:r>
            <a:r>
              <a:rPr lang="en-US" dirty="0"/>
              <a:t> </a:t>
            </a:r>
            <a:r>
              <a:rPr lang="en-US" dirty="0" err="1"/>
              <a:t>sare</a:t>
            </a:r>
            <a:r>
              <a:rPr lang="en-US" dirty="0"/>
              <a:t> </a:t>
            </a:r>
            <a:r>
              <a:rPr lang="en-US" dirty="0" err="1" smtClean="0"/>
              <a:t>mustarul</a:t>
            </a:r>
            <a:r>
              <a:rPr lang="en-US" dirty="0" smtClean="0"/>
              <a:t>).</a:t>
            </a:r>
          </a:p>
          <a:p>
            <a:r>
              <a:rPr lang="en-US" dirty="0"/>
              <a:t>A Romanian hasn’t just “screwed up”…he “threw his boogers in the beans” (A </a:t>
            </a:r>
            <a:r>
              <a:rPr lang="en-US" dirty="0" err="1"/>
              <a:t>dat</a:t>
            </a:r>
            <a:r>
              <a:rPr lang="en-US" dirty="0"/>
              <a:t> cu </a:t>
            </a:r>
            <a:r>
              <a:rPr lang="en-US" dirty="0" err="1"/>
              <a:t>mucii</a:t>
            </a:r>
            <a:r>
              <a:rPr lang="en-US" dirty="0"/>
              <a:t>-n </a:t>
            </a:r>
            <a:r>
              <a:rPr lang="en-US" dirty="0" err="1"/>
              <a:t>fasole</a:t>
            </a:r>
            <a:r>
              <a:rPr lang="en-US" dirty="0" smtClean="0"/>
              <a:t>).</a:t>
            </a:r>
          </a:p>
          <a:p>
            <a:r>
              <a:rPr lang="en-US" dirty="0"/>
              <a:t>You don’t “drive a Romanian nuts”… you “take him out of his watermelons” (</a:t>
            </a:r>
            <a:r>
              <a:rPr lang="en-US" dirty="0" err="1"/>
              <a:t>Îl</a:t>
            </a:r>
            <a:r>
              <a:rPr lang="en-US" dirty="0"/>
              <a:t> </a:t>
            </a:r>
            <a:r>
              <a:rPr lang="en-US" dirty="0" err="1"/>
              <a:t>scoți</a:t>
            </a:r>
            <a:r>
              <a:rPr lang="en-US" dirty="0"/>
              <a:t> din </a:t>
            </a:r>
            <a:r>
              <a:rPr lang="en-US" dirty="0" err="1"/>
              <a:t>pepeni</a:t>
            </a:r>
            <a:r>
              <a:rPr lang="en-US" dirty="0"/>
              <a:t>).</a:t>
            </a:r>
          </a:p>
          <a:p>
            <a:r>
              <a:rPr lang="en-US" dirty="0"/>
              <a:t>In Romania, things are not “far away”… they’re “at the devil’s mother” (La mama </a:t>
            </a:r>
            <a:r>
              <a:rPr lang="en-US" dirty="0" err="1"/>
              <a:t>naibii</a:t>
            </a:r>
            <a:r>
              <a:rPr lang="en-US" dirty="0" smtClean="0"/>
              <a:t>).</a:t>
            </a:r>
          </a:p>
          <a:p>
            <a:r>
              <a:rPr lang="en-US" dirty="0"/>
              <a:t>A Romanian won’t tell you to stop “wasting time”… he’ll tell you to stop “rubbing the mint” (</a:t>
            </a:r>
            <a:r>
              <a:rPr lang="en-US" dirty="0" err="1"/>
              <a:t>Freca</a:t>
            </a:r>
            <a:r>
              <a:rPr lang="en-US" dirty="0"/>
              <a:t> </a:t>
            </a:r>
            <a:r>
              <a:rPr lang="en-US" dirty="0" err="1"/>
              <a:t>menta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64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Brief history because Mr. Brown is my fav teacher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249866"/>
            <a:ext cx="8946541" cy="4195481"/>
          </a:xfrm>
        </p:spPr>
        <p:txBody>
          <a:bodyPr/>
          <a:lstStyle/>
          <a:p>
            <a:r>
              <a:rPr lang="en-US" sz="2400" dirty="0" smtClean="0"/>
              <a:t>After WW2, the Russian influences pushed us in a communism era.</a:t>
            </a:r>
          </a:p>
          <a:p>
            <a:r>
              <a:rPr lang="en-US" sz="2400" dirty="0" smtClean="0"/>
              <a:t>In the Christmas Eve of 1989, a revolution against our dictator, </a:t>
            </a:r>
            <a:r>
              <a:rPr lang="en-US" sz="2400" dirty="0" err="1" smtClean="0"/>
              <a:t>Nicolae</a:t>
            </a:r>
            <a:r>
              <a:rPr lang="en-US" sz="2400" dirty="0" smtClean="0"/>
              <a:t> Ceausescu spurred.</a:t>
            </a:r>
          </a:p>
          <a:p>
            <a:r>
              <a:rPr lang="en-US" sz="2400" dirty="0" smtClean="0"/>
              <a:t>At least 1000 people died and after a couple of days, our dictator was executed with a fire squad after he got captured; everything was filmed and broadcasted on the news.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8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NqAnBwUP50"/>
          <p:cNvPicPr>
            <a:picLocks noRot="1" noChangeAspect="1"/>
          </p:cNvPicPr>
          <p:nvPr>
            <a:videoFile r:link="rId1"/>
          </p:nvPr>
        </p:nvPicPr>
        <p:blipFill>
          <a:blip r:embed="rId3">
            <a:lum bright="2000"/>
          </a:blip>
          <a:stretch>
            <a:fillRect/>
          </a:stretch>
        </p:blipFill>
        <p:spPr>
          <a:xfrm>
            <a:off x="1239814" y="645630"/>
            <a:ext cx="9713105" cy="546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011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2" y="300853"/>
            <a:ext cx="5551620" cy="3104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31" y="300853"/>
            <a:ext cx="5512471" cy="3104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3" y="3752698"/>
            <a:ext cx="5551620" cy="2893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32" y="3752698"/>
            <a:ext cx="5512470" cy="28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3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2" y="159480"/>
            <a:ext cx="5077148" cy="2808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1" y="159480"/>
            <a:ext cx="5078437" cy="2808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2" y="3460653"/>
            <a:ext cx="5077148" cy="3107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0" y="3460653"/>
            <a:ext cx="5078437" cy="31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things going on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Russia has influenced a lot of our neighbors leaders for a pro-Kremlin and anti European government, socialistic mentality, even though they are still in the European Union with us.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3080126"/>
            <a:ext cx="5343891" cy="37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6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9778" y="4740812"/>
            <a:ext cx="4698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Thank you for your attention!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32" y="2793446"/>
            <a:ext cx="5480634" cy="3655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0332" y="1176708"/>
            <a:ext cx="5008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Sorry for the long presentation, here are some “Romanian Peasant Potatoes”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017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87065" y="1856935"/>
            <a:ext cx="211016" cy="211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75120" y="1487603"/>
            <a:ext cx="181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Piatra-</a:t>
            </a:r>
            <a:r>
              <a:rPr lang="en-US" dirty="0" err="1" smtClean="0">
                <a:solidFill>
                  <a:schemeClr val="bg1"/>
                </a:solidFill>
              </a:rPr>
              <a:t>Neamt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4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42" y="685800"/>
            <a:ext cx="8534400" cy="1507067"/>
          </a:xfrm>
        </p:spPr>
        <p:txBody>
          <a:bodyPr/>
          <a:lstStyle/>
          <a:p>
            <a:r>
              <a:rPr lang="en-US" dirty="0" smtClean="0"/>
              <a:t>I am from…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55" y="1439333"/>
            <a:ext cx="5573373" cy="3161148"/>
          </a:xfrm>
        </p:spPr>
      </p:pic>
      <p:sp>
        <p:nvSpPr>
          <p:cNvPr id="6" name="TextBox 5"/>
          <p:cNvSpPr txBox="1"/>
          <p:nvPr/>
        </p:nvSpPr>
        <p:spPr>
          <a:xfrm>
            <a:off x="564942" y="2192867"/>
            <a:ext cx="55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PIATRA-NEAMT- (North-East of Ro)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3417614"/>
            <a:ext cx="5751070" cy="32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8" y="1711675"/>
            <a:ext cx="9404723" cy="1400530"/>
          </a:xfrm>
        </p:spPr>
        <p:txBody>
          <a:bodyPr/>
          <a:lstStyle/>
          <a:p>
            <a:pPr algn="ctr"/>
            <a:r>
              <a:rPr lang="en-US" sz="7200" dirty="0"/>
              <a:t>7</a:t>
            </a:r>
            <a:r>
              <a:rPr lang="en-US" sz="7200" dirty="0" smtClean="0"/>
              <a:t> things you didn’t know about Romania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3790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#1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Romanian inventors changed the world</a:t>
            </a:r>
          </a:p>
          <a:p>
            <a:pPr lvl="1"/>
            <a:r>
              <a:rPr lang="en-US" sz="2200" dirty="0" err="1" smtClean="0"/>
              <a:t>Nicolae</a:t>
            </a:r>
            <a:r>
              <a:rPr lang="en-US" sz="2200" dirty="0" smtClean="0"/>
              <a:t> Constantin </a:t>
            </a:r>
            <a:r>
              <a:rPr lang="en-US" sz="2200" dirty="0" err="1" smtClean="0"/>
              <a:t>Paulescu</a:t>
            </a:r>
            <a:r>
              <a:rPr lang="en-US" sz="2200" dirty="0" smtClean="0"/>
              <a:t>- discoverer of insulin.</a:t>
            </a:r>
          </a:p>
          <a:p>
            <a:pPr lvl="1"/>
            <a:r>
              <a:rPr lang="en-US" sz="2200" dirty="0" err="1" smtClean="0"/>
              <a:t>Petrache</a:t>
            </a:r>
            <a:r>
              <a:rPr lang="en-US" sz="2200" dirty="0" smtClean="0"/>
              <a:t> </a:t>
            </a:r>
            <a:r>
              <a:rPr lang="en-US" sz="2200" dirty="0" err="1" smtClean="0"/>
              <a:t>Poenaru</a:t>
            </a:r>
            <a:r>
              <a:rPr lang="en-US" sz="2200" dirty="0" smtClean="0"/>
              <a:t>- inventor of the fountain pen.</a:t>
            </a:r>
          </a:p>
          <a:p>
            <a:pPr lvl="1"/>
            <a:r>
              <a:rPr lang="en-US" sz="2200" dirty="0" err="1" smtClean="0"/>
              <a:t>Anastase</a:t>
            </a:r>
            <a:r>
              <a:rPr lang="en-US" sz="2200" dirty="0" smtClean="0"/>
              <a:t> </a:t>
            </a:r>
            <a:r>
              <a:rPr lang="en-US" sz="2200" dirty="0" err="1" smtClean="0"/>
              <a:t>Dragomir</a:t>
            </a:r>
            <a:r>
              <a:rPr lang="en-US" sz="2200" dirty="0" smtClean="0"/>
              <a:t>- inventor of parachuted chair.</a:t>
            </a:r>
          </a:p>
          <a:p>
            <a:pPr lvl="1"/>
            <a:r>
              <a:rPr lang="en-US" sz="2200" dirty="0" err="1" smtClean="0"/>
              <a:t>Traian</a:t>
            </a:r>
            <a:r>
              <a:rPr lang="en-US" sz="2200" dirty="0" smtClean="0"/>
              <a:t> </a:t>
            </a:r>
            <a:r>
              <a:rPr lang="en-US" sz="2200" dirty="0" err="1" smtClean="0"/>
              <a:t>Vuia</a:t>
            </a:r>
            <a:r>
              <a:rPr lang="en-US" sz="2200" dirty="0" smtClean="0"/>
              <a:t>, </a:t>
            </a:r>
            <a:r>
              <a:rPr lang="en-US" sz="2200" dirty="0" err="1" smtClean="0"/>
              <a:t>Aurel</a:t>
            </a:r>
            <a:r>
              <a:rPr lang="en-US" sz="2200" dirty="0" smtClean="0"/>
              <a:t> </a:t>
            </a:r>
            <a:r>
              <a:rPr lang="en-US" sz="2200" dirty="0" err="1" smtClean="0"/>
              <a:t>Vlaicu</a:t>
            </a:r>
            <a:r>
              <a:rPr lang="en-US" sz="2200" dirty="0" smtClean="0"/>
              <a:t>, Henri </a:t>
            </a:r>
            <a:r>
              <a:rPr lang="en-US" sz="2200" dirty="0" err="1" smtClean="0"/>
              <a:t>Coanda</a:t>
            </a:r>
            <a:r>
              <a:rPr lang="en-US" sz="2200" dirty="0" smtClean="0"/>
              <a:t>- pioneers of the air world, inventing the jet engine or the first self-propelled airplane.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1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#2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 Romania is Europe’s richest country in gold </a:t>
            </a:r>
            <a:r>
              <a:rPr lang="en-US" sz="2800" dirty="0" smtClean="0"/>
              <a:t>resources and brown bear population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3" y="3527011"/>
            <a:ext cx="4834369" cy="272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04" y="3527011"/>
            <a:ext cx="4930471" cy="27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6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#3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22831"/>
            <a:ext cx="8946541" cy="4195481"/>
          </a:xfrm>
        </p:spPr>
        <p:txBody>
          <a:bodyPr/>
          <a:lstStyle/>
          <a:p>
            <a:r>
              <a:rPr lang="en-US" sz="2800" dirty="0"/>
              <a:t>Romania boasts the world’s largest administrative building</a:t>
            </a:r>
          </a:p>
          <a:p>
            <a:pPr lvl="1"/>
            <a:r>
              <a:rPr lang="en-US" dirty="0" smtClean="0"/>
              <a:t>First as weight and second after the Pentagon as size, the Romanian Parliament House is an enormous communist work of the 80’s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6" y="3488967"/>
            <a:ext cx="5711142" cy="30973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81" y="3504042"/>
            <a:ext cx="5703350" cy="30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3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304</TotalTime>
  <Words>892</Words>
  <Application>Microsoft Office PowerPoint</Application>
  <PresentationFormat>Widescreen</PresentationFormat>
  <Paragraphs>92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Times New Roman</vt:lpstr>
      <vt:lpstr>Wingdings 3</vt:lpstr>
      <vt:lpstr>Ion</vt:lpstr>
      <vt:lpstr>Beautiful Romania</vt:lpstr>
      <vt:lpstr>Study Abroad and Hosting Opportunities with the U.S. Department of State</vt:lpstr>
      <vt:lpstr>PowerPoint Presentation</vt:lpstr>
      <vt:lpstr>PowerPoint Presentation</vt:lpstr>
      <vt:lpstr>I am from…</vt:lpstr>
      <vt:lpstr>7 things you didn’t know about Romania</vt:lpstr>
      <vt:lpstr>#1</vt:lpstr>
      <vt:lpstr>#2</vt:lpstr>
      <vt:lpstr>#3</vt:lpstr>
      <vt:lpstr>#4</vt:lpstr>
      <vt:lpstr>#5</vt:lpstr>
      <vt:lpstr>#6</vt:lpstr>
      <vt:lpstr>#7</vt:lpstr>
      <vt:lpstr>PowerPoint Presentation</vt:lpstr>
      <vt:lpstr>Holidays </vt:lpstr>
      <vt:lpstr>PowerPoint Presentation</vt:lpstr>
      <vt:lpstr>Traditional Masks</vt:lpstr>
      <vt:lpstr>The Goat and The Bear</vt:lpstr>
      <vt:lpstr>Our own Valentine’s Day (Dragobetele)</vt:lpstr>
      <vt:lpstr>Sanzienele (June 24)</vt:lpstr>
      <vt:lpstr>Romanian vintage fashion</vt:lpstr>
      <vt:lpstr>Romanian cuisine</vt:lpstr>
      <vt:lpstr>Sarmale</vt:lpstr>
      <vt:lpstr>Mici</vt:lpstr>
      <vt:lpstr>Mamaliga</vt:lpstr>
      <vt:lpstr>Placinte poale-n brau</vt:lpstr>
      <vt:lpstr>Romanian sports</vt:lpstr>
      <vt:lpstr>Funny Romanian Expressions</vt:lpstr>
      <vt:lpstr>Brief history because Mr. Brown is my fav teacher</vt:lpstr>
      <vt:lpstr>PowerPoint Presentation</vt:lpstr>
      <vt:lpstr>PowerPoint Presentation</vt:lpstr>
      <vt:lpstr>How are things going on now?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Romania</dc:title>
  <dc:creator>tnichifor@frhc.us</dc:creator>
  <cp:lastModifiedBy>tnichifor@frhc.us</cp:lastModifiedBy>
  <cp:revision>29</cp:revision>
  <dcterms:created xsi:type="dcterms:W3CDTF">2016-11-17T01:33:27Z</dcterms:created>
  <dcterms:modified xsi:type="dcterms:W3CDTF">2016-12-02T02:02:19Z</dcterms:modified>
</cp:coreProperties>
</file>