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7"/>
  </p:notesMasterIdLst>
  <p:sldIdLst>
    <p:sldId id="256" r:id="rId2"/>
    <p:sldId id="257" r:id="rId3"/>
    <p:sldId id="258" r:id="rId4"/>
    <p:sldId id="275" r:id="rId5"/>
    <p:sldId id="265" r:id="rId6"/>
    <p:sldId id="259" r:id="rId7"/>
    <p:sldId id="260" r:id="rId8"/>
    <p:sldId id="266" r:id="rId9"/>
    <p:sldId id="267" r:id="rId10"/>
    <p:sldId id="268" r:id="rId11"/>
    <p:sldId id="269" r:id="rId12"/>
    <p:sldId id="277" r:id="rId13"/>
    <p:sldId id="278" r:id="rId14"/>
    <p:sldId id="270" r:id="rId15"/>
    <p:sldId id="279" r:id="rId16"/>
    <p:sldId id="281" r:id="rId17"/>
    <p:sldId id="282" r:id="rId18"/>
    <p:sldId id="283" r:id="rId19"/>
    <p:sldId id="285" r:id="rId20"/>
    <p:sldId id="286" r:id="rId21"/>
    <p:sldId id="272" r:id="rId22"/>
    <p:sldId id="287" r:id="rId23"/>
    <p:sldId id="284" r:id="rId24"/>
    <p:sldId id="289" r:id="rId25"/>
    <p:sldId id="273"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C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latin typeface="Lato Light"/>
              </a:rPr>
              <a:t>Questionnaire Answer Percentage </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21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Questionnaire Answer Percentage </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8A25-49E6-9286-05F83CD3D963}"/>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8A25-49E6-9286-05F83CD3D963}"/>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5-8A25-49E6-9286-05F83CD3D963}"/>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7-8A25-49E6-9286-05F83CD3D96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3"/>
                <c:pt idx="0">
                  <c:v>Yes</c:v>
                </c:pt>
                <c:pt idx="1">
                  <c:v>No</c:v>
                </c:pt>
                <c:pt idx="2">
                  <c:v>I choose not to answer</c:v>
                </c:pt>
              </c:strCache>
            </c:strRef>
          </c:cat>
          <c:val>
            <c:numRef>
              <c:f>Sheet1!$B$2:$B$5</c:f>
              <c:numCache>
                <c:formatCode>General</c:formatCode>
                <c:ptCount val="4"/>
                <c:pt idx="0">
                  <c:v>22</c:v>
                </c:pt>
                <c:pt idx="1">
                  <c:v>1</c:v>
                </c:pt>
                <c:pt idx="2">
                  <c:v>1</c:v>
                </c:pt>
              </c:numCache>
            </c:numRef>
          </c:val>
          <c:extLst>
            <c:ext xmlns:c16="http://schemas.microsoft.com/office/drawing/2014/chart" uri="{C3380CC4-5D6E-409C-BE32-E72D297353CC}">
              <c16:uniqueId val="{00000008-8A25-49E6-9286-05F83CD3D963}"/>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207763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5688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2" name="Shape 5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1844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1346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4719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9818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733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0435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595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9910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786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2605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7052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0737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2630450" y="630150"/>
            <a:ext cx="3883200" cy="38832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300611" y="990190"/>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1" name="Shape 21"/>
          <p:cNvGrpSpPr/>
          <p:nvPr/>
        </p:nvGrpSpPr>
        <p:grpSpPr>
          <a:xfrm>
            <a:off x="3001075" y="4182123"/>
            <a:ext cx="508851" cy="478711"/>
            <a:chOff x="5972700" y="2330200"/>
            <a:chExt cx="411625" cy="387275"/>
          </a:xfrm>
        </p:grpSpPr>
        <p:sp>
          <p:nvSpPr>
            <p:cNvPr id="22" name="Shape 2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4" name="Shape 24"/>
          <p:cNvGrpSpPr/>
          <p:nvPr/>
        </p:nvGrpSpPr>
        <p:grpSpPr>
          <a:xfrm>
            <a:off x="5861768" y="506559"/>
            <a:ext cx="524975" cy="832145"/>
            <a:chOff x="6718575" y="2318625"/>
            <a:chExt cx="256950" cy="407375"/>
          </a:xfrm>
        </p:grpSpPr>
        <p:sp>
          <p:nvSpPr>
            <p:cNvPr id="25" name="Shape 2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26" name="Shape 2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27" name="Shape 2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28" name="Shape 2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29" name="Shape 2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30" name="Shape 3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31" name="Shape 3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sp>
          <p:nvSpPr>
            <p:cNvPr id="32" name="Shape 3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FF"/>
                </a:solidFill>
              </a:endParaRPr>
            </a:p>
          </p:txBody>
        </p:sp>
      </p:grpSp>
      <p:sp>
        <p:nvSpPr>
          <p:cNvPr id="33" name="Shape 33"/>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Shape 34"/>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97"/>
        <p:cNvGrpSpPr/>
        <p:nvPr/>
      </p:nvGrpSpPr>
      <p:grpSpPr>
        <a:xfrm>
          <a:off x="0" y="0"/>
          <a:ext cx="0" cy="0"/>
          <a:chOff x="0" y="0"/>
          <a:chExt cx="0" cy="0"/>
        </a:xfrm>
      </p:grpSpPr>
      <p:sp>
        <p:nvSpPr>
          <p:cNvPr id="98" name="Shape 98"/>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100"/>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101"/>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 name="Shape 10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109"/>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0" name="Shape 110"/>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1" name="Shape 111"/>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2" name="Shape 112"/>
          <p:cNvGrpSpPr/>
          <p:nvPr/>
        </p:nvGrpSpPr>
        <p:grpSpPr>
          <a:xfrm>
            <a:off x="8142375" y="4477573"/>
            <a:ext cx="508851" cy="478711"/>
            <a:chOff x="5972700" y="2330200"/>
            <a:chExt cx="411625" cy="387275"/>
          </a:xfrm>
        </p:grpSpPr>
        <p:sp>
          <p:nvSpPr>
            <p:cNvPr id="113" name="Shape 11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5" name="Shape 115"/>
          <p:cNvGrpSpPr/>
          <p:nvPr/>
        </p:nvGrpSpPr>
        <p:grpSpPr>
          <a:xfrm>
            <a:off x="2139871" y="482540"/>
            <a:ext cx="398658" cy="631920"/>
            <a:chOff x="6718575" y="2318625"/>
            <a:chExt cx="256950" cy="407375"/>
          </a:xfrm>
        </p:grpSpPr>
        <p:sp>
          <p:nvSpPr>
            <p:cNvPr id="116" name="Shape 11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Shape 11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Shape 12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24" name="Shape 124"/>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Shape 125"/>
          <p:cNvSpPr txBox="1">
            <a:spLocks noGrp="1"/>
          </p:cNvSpPr>
          <p:nvPr>
            <p:ph type="body" idx="1"/>
          </p:nvPr>
        </p:nvSpPr>
        <p:spPr>
          <a:xfrm>
            <a:off x="2901875" y="1033400"/>
            <a:ext cx="5292300" cy="3267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126" name="Shape 12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27"/>
        <p:cNvGrpSpPr/>
        <p:nvPr/>
      </p:nvGrpSpPr>
      <p:grpSpPr>
        <a:xfrm>
          <a:off x="0" y="0"/>
          <a:ext cx="0" cy="0"/>
          <a:chOff x="0" y="0"/>
          <a:chExt cx="0" cy="0"/>
        </a:xfrm>
      </p:grpSpPr>
      <p:sp>
        <p:nvSpPr>
          <p:cNvPr id="128" name="Shape 128"/>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Shape 130"/>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Shape 132"/>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3" name="Shape 133"/>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4" name="Shape 13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5" name="Shape 13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6" name="Shape 13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13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Shape 13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Shape 140"/>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Shape 141"/>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2" name="Shape 142"/>
          <p:cNvGrpSpPr/>
          <p:nvPr/>
        </p:nvGrpSpPr>
        <p:grpSpPr>
          <a:xfrm>
            <a:off x="8142375" y="4477573"/>
            <a:ext cx="508851" cy="478711"/>
            <a:chOff x="5972700" y="2330200"/>
            <a:chExt cx="411625" cy="387275"/>
          </a:xfrm>
        </p:grpSpPr>
        <p:sp>
          <p:nvSpPr>
            <p:cNvPr id="143" name="Shape 143"/>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 name="Shape 144"/>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45" name="Shape 145"/>
          <p:cNvGrpSpPr/>
          <p:nvPr/>
        </p:nvGrpSpPr>
        <p:grpSpPr>
          <a:xfrm>
            <a:off x="2139871" y="482540"/>
            <a:ext cx="398658" cy="631920"/>
            <a:chOff x="6718575" y="2318625"/>
            <a:chExt cx="256950" cy="407375"/>
          </a:xfrm>
        </p:grpSpPr>
        <p:sp>
          <p:nvSpPr>
            <p:cNvPr id="146" name="Shape 14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Shape 14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Shape 14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Shape 15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1" name="Shape 15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Shape 15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54" name="Shape 154"/>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Shape 155"/>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Shape 15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Shape 15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58"/>
        <p:cNvGrpSpPr/>
        <p:nvPr/>
      </p:nvGrpSpPr>
      <p:grpSpPr>
        <a:xfrm>
          <a:off x="0" y="0"/>
          <a:ext cx="0" cy="0"/>
          <a:chOff x="0" y="0"/>
          <a:chExt cx="0" cy="0"/>
        </a:xfrm>
      </p:grpSpPr>
      <p:sp>
        <p:nvSpPr>
          <p:cNvPr id="159" name="Shape 159"/>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73" name="Shape 173"/>
          <p:cNvGrpSpPr/>
          <p:nvPr/>
        </p:nvGrpSpPr>
        <p:grpSpPr>
          <a:xfrm>
            <a:off x="8142375" y="4477573"/>
            <a:ext cx="508851" cy="478711"/>
            <a:chOff x="5972700" y="2330200"/>
            <a:chExt cx="411625" cy="387275"/>
          </a:xfrm>
        </p:grpSpPr>
        <p:sp>
          <p:nvSpPr>
            <p:cNvPr id="174" name="Shape 174"/>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76" name="Shape 176"/>
          <p:cNvGrpSpPr/>
          <p:nvPr/>
        </p:nvGrpSpPr>
        <p:grpSpPr>
          <a:xfrm>
            <a:off x="2139871" y="482540"/>
            <a:ext cx="398658" cy="631920"/>
            <a:chOff x="6718575" y="2318625"/>
            <a:chExt cx="256950" cy="407375"/>
          </a:xfrm>
        </p:grpSpPr>
        <p:sp>
          <p:nvSpPr>
            <p:cNvPr id="177" name="Shape 177"/>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5" name="Shape 185"/>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Shape 186"/>
          <p:cNvSpPr txBox="1">
            <a:spLocks noGrp="1"/>
          </p:cNvSpPr>
          <p:nvPr>
            <p:ph type="body" idx="1"/>
          </p:nvPr>
        </p:nvSpPr>
        <p:spPr>
          <a:xfrm>
            <a:off x="2683000" y="1428750"/>
            <a:ext cx="1858800" cy="2739300"/>
          </a:xfrm>
          <a:prstGeom prst="rect">
            <a:avLst/>
          </a:prstGeom>
        </p:spPr>
        <p:txBody>
          <a:bodyPr spcFirstLastPara="1" wrap="square" lIns="91425" tIns="91425" rIns="91425" bIns="91425" anchor="t" anchorCtr="0"/>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7" name="Shape 187"/>
          <p:cNvSpPr txBox="1">
            <a:spLocks noGrp="1"/>
          </p:cNvSpPr>
          <p:nvPr>
            <p:ph type="body" idx="2"/>
          </p:nvPr>
        </p:nvSpPr>
        <p:spPr>
          <a:xfrm>
            <a:off x="4637114" y="1428750"/>
            <a:ext cx="1858800" cy="2739300"/>
          </a:xfrm>
          <a:prstGeom prst="rect">
            <a:avLst/>
          </a:prstGeom>
        </p:spPr>
        <p:txBody>
          <a:bodyPr spcFirstLastPara="1" wrap="square" lIns="91425" tIns="91425" rIns="91425" bIns="91425" anchor="t" anchorCtr="0"/>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8" name="Shape 188"/>
          <p:cNvSpPr txBox="1">
            <a:spLocks noGrp="1"/>
          </p:cNvSpPr>
          <p:nvPr>
            <p:ph type="body" idx="3"/>
          </p:nvPr>
        </p:nvSpPr>
        <p:spPr>
          <a:xfrm>
            <a:off x="6591228" y="1428750"/>
            <a:ext cx="1858800" cy="2739300"/>
          </a:xfrm>
          <a:prstGeom prst="rect">
            <a:avLst/>
          </a:prstGeom>
        </p:spPr>
        <p:txBody>
          <a:bodyPr spcFirstLastPara="1" wrap="square" lIns="91425" tIns="91425" rIns="91425" bIns="91425" anchor="t" anchorCtr="0"/>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9" name="Shape 189"/>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0"/>
        <p:cNvGrpSpPr/>
        <p:nvPr/>
      </p:nvGrpSpPr>
      <p:grpSpPr>
        <a:xfrm>
          <a:off x="0" y="0"/>
          <a:ext cx="0" cy="0"/>
          <a:chOff x="0" y="0"/>
          <a:chExt cx="0" cy="0"/>
        </a:xfrm>
      </p:grpSpPr>
      <p:sp>
        <p:nvSpPr>
          <p:cNvPr id="191" name="Shape 191"/>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3" name="Shape 203"/>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4" name="Shape 204"/>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05" name="Shape 205"/>
          <p:cNvGrpSpPr/>
          <p:nvPr/>
        </p:nvGrpSpPr>
        <p:grpSpPr>
          <a:xfrm>
            <a:off x="8142375" y="4477573"/>
            <a:ext cx="508851" cy="478711"/>
            <a:chOff x="5972700" y="2330200"/>
            <a:chExt cx="411625" cy="387275"/>
          </a:xfrm>
        </p:grpSpPr>
        <p:sp>
          <p:nvSpPr>
            <p:cNvPr id="206" name="Shape 206"/>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Shape 207"/>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08" name="Shape 208"/>
          <p:cNvGrpSpPr/>
          <p:nvPr/>
        </p:nvGrpSpPr>
        <p:grpSpPr>
          <a:xfrm>
            <a:off x="2139871" y="482540"/>
            <a:ext cx="398658" cy="631920"/>
            <a:chOff x="6718575" y="2318625"/>
            <a:chExt cx="256950" cy="407375"/>
          </a:xfrm>
        </p:grpSpPr>
        <p:sp>
          <p:nvSpPr>
            <p:cNvPr id="209" name="Shape 209"/>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17" name="Shape 217"/>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Shape 21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219"/>
        <p:cNvGrpSpPr/>
        <p:nvPr/>
      </p:nvGrpSpPr>
      <p:grpSpPr>
        <a:xfrm>
          <a:off x="0" y="0"/>
          <a:ext cx="0" cy="0"/>
          <a:chOff x="0" y="0"/>
          <a:chExt cx="0" cy="0"/>
        </a:xfrm>
      </p:grpSpPr>
      <p:sp>
        <p:nvSpPr>
          <p:cNvPr id="220" name="Shape 220"/>
          <p:cNvSpPr/>
          <p:nvPr/>
        </p:nvSpPr>
        <p:spPr>
          <a:xfrm>
            <a:off x="407150" y="407075"/>
            <a:ext cx="8329800" cy="4329300"/>
          </a:xfrm>
          <a:prstGeom prst="rect">
            <a:avLst/>
          </a:prstGeom>
          <a:solidFill>
            <a:srgbClr val="DEE9F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1" name="Shape 221"/>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8327788" y="626113"/>
            <a:ext cx="382244" cy="382244"/>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30" name="Shape 230"/>
          <p:cNvGrpSpPr/>
          <p:nvPr/>
        </p:nvGrpSpPr>
        <p:grpSpPr>
          <a:xfrm>
            <a:off x="154025" y="438904"/>
            <a:ext cx="508851" cy="478711"/>
            <a:chOff x="5972700" y="2330200"/>
            <a:chExt cx="411625" cy="387275"/>
          </a:xfrm>
        </p:grpSpPr>
        <p:sp>
          <p:nvSpPr>
            <p:cNvPr id="231" name="Shape 231"/>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3" name="Shape 233"/>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1000"/>
              </a:spcAft>
              <a:buSzPts val="1400"/>
              <a:buNone/>
              <a:defRPr sz="1400"/>
            </a:lvl1pPr>
          </a:lstStyle>
          <a:p>
            <a:endParaRPr/>
          </a:p>
        </p:txBody>
      </p:sp>
      <p:sp>
        <p:nvSpPr>
          <p:cNvPr id="234" name="Shape 234"/>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35" name="Shape 235"/>
          <p:cNvGrpSpPr/>
          <p:nvPr/>
        </p:nvGrpSpPr>
        <p:grpSpPr>
          <a:xfrm>
            <a:off x="7915421" y="229147"/>
            <a:ext cx="236882" cy="375437"/>
            <a:chOff x="6718575" y="2318625"/>
            <a:chExt cx="256950" cy="407375"/>
          </a:xfrm>
        </p:grpSpPr>
        <p:sp>
          <p:nvSpPr>
            <p:cNvPr id="236" name="Shape 236"/>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mage background">
    <p:spTree>
      <p:nvGrpSpPr>
        <p:cNvPr id="1" name="Shape 273"/>
        <p:cNvGrpSpPr/>
        <p:nvPr/>
      </p:nvGrpSpPr>
      <p:grpSpPr>
        <a:xfrm>
          <a:off x="0" y="0"/>
          <a:ext cx="0" cy="0"/>
          <a:chOff x="0" y="0"/>
          <a:chExt cx="0" cy="0"/>
        </a:xfrm>
      </p:grpSpPr>
      <p:sp>
        <p:nvSpPr>
          <p:cNvPr id="274" name="Shape 274"/>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28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5" name="Shape 285"/>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6" name="Shape 286"/>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7" name="Shape 287"/>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88" name="Shape 288"/>
          <p:cNvGrpSpPr/>
          <p:nvPr/>
        </p:nvGrpSpPr>
        <p:grpSpPr>
          <a:xfrm>
            <a:off x="8142375" y="4477573"/>
            <a:ext cx="508851" cy="478711"/>
            <a:chOff x="5972700" y="2330200"/>
            <a:chExt cx="411625" cy="387275"/>
          </a:xfrm>
        </p:grpSpPr>
        <p:sp>
          <p:nvSpPr>
            <p:cNvPr id="289" name="Shape 289"/>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91" name="Shape 291"/>
          <p:cNvGrpSpPr/>
          <p:nvPr/>
        </p:nvGrpSpPr>
        <p:grpSpPr>
          <a:xfrm>
            <a:off x="545621" y="382390"/>
            <a:ext cx="398658" cy="631920"/>
            <a:chOff x="6718575" y="2318625"/>
            <a:chExt cx="256950" cy="407375"/>
          </a:xfrm>
        </p:grpSpPr>
        <p:sp>
          <p:nvSpPr>
            <p:cNvPr id="292" name="Shape 292"/>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8" name="Shape 298"/>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9" name="Shape 299"/>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00" name="Shape 30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Yellow">
    <p:spTree>
      <p:nvGrpSpPr>
        <p:cNvPr id="1" name="Shape 329"/>
        <p:cNvGrpSpPr/>
        <p:nvPr/>
      </p:nvGrpSpPr>
      <p:grpSpPr>
        <a:xfrm>
          <a:off x="0" y="0"/>
          <a:ext cx="0" cy="0"/>
          <a:chOff x="0" y="0"/>
          <a:chExt cx="0" cy="0"/>
        </a:xfrm>
      </p:grpSpPr>
      <p:sp>
        <p:nvSpPr>
          <p:cNvPr id="330" name="Shape 330"/>
          <p:cNvSpPr/>
          <p:nvPr/>
        </p:nvSpPr>
        <p:spPr>
          <a:xfrm>
            <a:off x="407150" y="407075"/>
            <a:ext cx="8329800" cy="4329300"/>
          </a:xfrm>
          <a:prstGeom prst="rect">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1" name="Shape 34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2" name="Shape 34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3" name="Shape 343"/>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44" name="Shape 344"/>
          <p:cNvGrpSpPr/>
          <p:nvPr/>
        </p:nvGrpSpPr>
        <p:grpSpPr>
          <a:xfrm>
            <a:off x="8142375" y="4477573"/>
            <a:ext cx="508851" cy="478711"/>
            <a:chOff x="5972700" y="2330200"/>
            <a:chExt cx="411625" cy="387275"/>
          </a:xfrm>
        </p:grpSpPr>
        <p:sp>
          <p:nvSpPr>
            <p:cNvPr id="345" name="Shape 345"/>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6" name="Shape 346"/>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47" name="Shape 347"/>
          <p:cNvGrpSpPr/>
          <p:nvPr/>
        </p:nvGrpSpPr>
        <p:grpSpPr>
          <a:xfrm>
            <a:off x="545621" y="382390"/>
            <a:ext cx="398658" cy="631920"/>
            <a:chOff x="6718575" y="2318625"/>
            <a:chExt cx="256950" cy="407375"/>
          </a:xfrm>
        </p:grpSpPr>
        <p:sp>
          <p:nvSpPr>
            <p:cNvPr id="348" name="Shape 34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56" name="Shape 35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‹Nr.›</a:t>
            </a:fld>
            <a:endParaRPr>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Magenta">
    <p:spTree>
      <p:nvGrpSpPr>
        <p:cNvPr id="1" name="Shape 357"/>
        <p:cNvGrpSpPr/>
        <p:nvPr/>
      </p:nvGrpSpPr>
      <p:grpSpPr>
        <a:xfrm>
          <a:off x="0" y="0"/>
          <a:ext cx="0" cy="0"/>
          <a:chOff x="0" y="0"/>
          <a:chExt cx="0" cy="0"/>
        </a:xfrm>
      </p:grpSpPr>
      <p:sp>
        <p:nvSpPr>
          <p:cNvPr id="358" name="Shape 358"/>
          <p:cNvSpPr/>
          <p:nvPr/>
        </p:nvSpPr>
        <p:spPr>
          <a:xfrm>
            <a:off x="407150" y="407075"/>
            <a:ext cx="8329800" cy="4329300"/>
          </a:xfrm>
          <a:prstGeom prst="rect">
            <a:avLst/>
          </a:prstGeom>
          <a:solidFill>
            <a:srgbClr val="FC40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9" name="Shape 359"/>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0" name="Shape 36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8726411" y="3200065"/>
            <a:ext cx="336767" cy="336767"/>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1" name="Shape 371"/>
          <p:cNvGrpSpPr/>
          <p:nvPr/>
        </p:nvGrpSpPr>
        <p:grpSpPr>
          <a:xfrm>
            <a:off x="8142375" y="4477573"/>
            <a:ext cx="508851" cy="478711"/>
            <a:chOff x="5972700" y="2330200"/>
            <a:chExt cx="411625" cy="387275"/>
          </a:xfrm>
        </p:grpSpPr>
        <p:sp>
          <p:nvSpPr>
            <p:cNvPr id="372" name="Shape 37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74" name="Shape 374"/>
          <p:cNvGrpSpPr/>
          <p:nvPr/>
        </p:nvGrpSpPr>
        <p:grpSpPr>
          <a:xfrm>
            <a:off x="545621" y="382390"/>
            <a:ext cx="398658" cy="631920"/>
            <a:chOff x="6718575" y="2318625"/>
            <a:chExt cx="256950" cy="407375"/>
          </a:xfrm>
        </p:grpSpPr>
        <p:sp>
          <p:nvSpPr>
            <p:cNvPr id="375" name="Shape 375"/>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02BDC7"/>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4" name="Shape 38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‹Nr.›</a:t>
            </a:fld>
            <a:endParaRPr>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1pPr>
            <a:lvl2pPr marL="914400" lvl="1"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2pPr>
            <a:lvl3pPr marL="1371600" lvl="2"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3pPr>
            <a:lvl4pPr marL="1828800" lvl="3"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4pPr>
            <a:lvl5pPr marL="2286000" lvl="4"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5pPr>
            <a:lvl6pPr marL="2743200" lvl="5"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6pPr>
            <a:lvl7pPr marL="3200400" lvl="6"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7pPr>
            <a:lvl8pPr marL="3657600" lvl="7" indent="-355600">
              <a:spcBef>
                <a:spcPts val="1000"/>
              </a:spcBef>
              <a:spcAft>
                <a:spcPts val="0"/>
              </a:spcAft>
              <a:buClr>
                <a:srgbClr val="A6BCC9"/>
              </a:buClr>
              <a:buSzPts val="2000"/>
              <a:buFont typeface="Lato Light"/>
              <a:buChar char="◦"/>
              <a:defRPr sz="2000">
                <a:solidFill>
                  <a:srgbClr val="4A5C65"/>
                </a:solidFill>
                <a:latin typeface="Lato Light"/>
                <a:ea typeface="Lato Light"/>
                <a:cs typeface="Lato Light"/>
                <a:sym typeface="Lato Light"/>
              </a:defRPr>
            </a:lvl8pPr>
            <a:lvl9pPr marL="4114800" lvl="8" indent="-355600">
              <a:spcBef>
                <a:spcPts val="1000"/>
              </a:spcBef>
              <a:spcAft>
                <a:spcPts val="1000"/>
              </a:spcAft>
              <a:buClr>
                <a:srgbClr val="A6BCC9"/>
              </a:buClr>
              <a:buSzPts val="2000"/>
              <a:buFont typeface="Lato Light"/>
              <a:buChar char="◦"/>
              <a:defRPr sz="2000">
                <a:solidFill>
                  <a:srgbClr val="4A5C65"/>
                </a:solidFill>
                <a:latin typeface="Lato Light"/>
                <a:ea typeface="Lato Light"/>
                <a:cs typeface="Lato Light"/>
                <a:sym typeface="Lato Light"/>
              </a:defRPr>
            </a:lvl9pPr>
          </a:lstStyle>
          <a:p>
            <a:endParaRPr/>
          </a:p>
        </p:txBody>
      </p:sp>
      <p:sp>
        <p:nvSpPr>
          <p:cNvPr id="7" name="Shape 7"/>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1pPr>
            <a:lvl2pPr lvl="1">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spcAft>
                <a:spcPts val="0"/>
              </a:spcAft>
              <a:buClr>
                <a:srgbClr val="FFFFFF"/>
              </a:buClr>
              <a:buSzPts val="2000"/>
              <a:buFont typeface="Roboto Slab Light"/>
              <a:buNone/>
              <a:defRPr sz="2000">
                <a:solidFill>
                  <a:srgbClr val="FFFFFF"/>
                </a:solidFill>
                <a:latin typeface="Roboto Slab Light"/>
                <a:ea typeface="Roboto Slab Light"/>
                <a:cs typeface="Roboto Slab Light"/>
                <a:sym typeface="Roboto Slab Light"/>
              </a:defRPr>
            </a:lvl9pPr>
          </a:lstStyle>
          <a:p>
            <a:endParaRPr/>
          </a:p>
        </p:txBody>
      </p:sp>
      <p:sp>
        <p:nvSpPr>
          <p:cNvPr id="8" name="Shape 8"/>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en" sz="1200">
                <a:solidFill>
                  <a:srgbClr val="A6BCC9"/>
                </a:solidFill>
                <a:latin typeface="Lato Light"/>
                <a:ea typeface="Lato Light"/>
                <a:cs typeface="Lato Light"/>
                <a:sym typeface="Lato Light"/>
              </a:rPr>
              <a:t>‹Nr.›</a:t>
            </a:fld>
            <a:endParaRPr sz="1200">
              <a:solidFill>
                <a:srgbClr val="A6BCC9"/>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7"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10" name="Group 9">
            <a:extLst>
              <a:ext uri="{FF2B5EF4-FFF2-40B4-BE49-F238E27FC236}">
                <a16:creationId xmlns:a16="http://schemas.microsoft.com/office/drawing/2014/main" id="{8327EB1B-193D-4530-8D34-10EF7AF50374}"/>
              </a:ext>
            </a:extLst>
          </p:cNvPr>
          <p:cNvGrpSpPr/>
          <p:nvPr/>
        </p:nvGrpSpPr>
        <p:grpSpPr>
          <a:xfrm>
            <a:off x="2555776" y="627534"/>
            <a:ext cx="3960440" cy="3888432"/>
            <a:chOff x="2555776" y="627534"/>
            <a:chExt cx="3960440" cy="3888432"/>
          </a:xfrm>
        </p:grpSpPr>
        <p:sp>
          <p:nvSpPr>
            <p:cNvPr id="3" name="Ellipse 2"/>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DEA41EE-329E-4C98-93DB-2D9AD65ECD67}"/>
                </a:ext>
              </a:extLst>
            </p:cNvPr>
            <p:cNvPicPr>
              <a:picLocks noChangeAspect="1"/>
            </p:cNvPicPr>
            <p:nvPr/>
          </p:nvPicPr>
          <p:blipFill>
            <a:blip r:embed="rId3"/>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146779" y="455983"/>
            <a:ext cx="2142000" cy="263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Our customers</a:t>
            </a:r>
            <a:endParaRPr b="1" dirty="0"/>
          </a:p>
        </p:txBody>
      </p:sp>
      <p:sp>
        <p:nvSpPr>
          <p:cNvPr id="485" name="Shape 48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sp>
        <p:nvSpPr>
          <p:cNvPr id="2" name="Textfeld 1"/>
          <p:cNvSpPr txBox="1"/>
          <p:nvPr/>
        </p:nvSpPr>
        <p:spPr>
          <a:xfrm>
            <a:off x="2618627" y="1294129"/>
            <a:ext cx="6137689" cy="954107"/>
          </a:xfrm>
          <a:prstGeom prst="rect">
            <a:avLst/>
          </a:prstGeom>
          <a:noFill/>
        </p:spPr>
        <p:txBody>
          <a:bodyPr wrap="square" rtlCol="0">
            <a:spAutoFit/>
          </a:bodyPr>
          <a:lstStyle/>
          <a:p>
            <a:pPr algn="just"/>
            <a:r>
              <a:rPr lang="en-GB" dirty="0">
                <a:solidFill>
                  <a:srgbClr val="4A5C65"/>
                </a:solidFill>
              </a:rPr>
              <a:t>Our typical customer is the Tic Tac brand, but we can also expand to matches, dry nuts and sweets. All in all, we work with food manufacturers that seek an ecological solution to conventional plastic food packaging.</a:t>
            </a:r>
            <a:endParaRPr lang="en-US" dirty="0">
              <a:solidFill>
                <a:srgbClr val="4A5C65"/>
              </a:solidFill>
            </a:endParaRPr>
          </a:p>
          <a:p>
            <a:pPr algn="just"/>
            <a:endParaRPr lang="de-DE" dirty="0">
              <a:solidFill>
                <a:srgbClr val="4A5C65"/>
              </a:solidFill>
              <a:latin typeface="Lato Light"/>
            </a:endParaRPr>
          </a:p>
        </p:txBody>
      </p:sp>
      <p:pic>
        <p:nvPicPr>
          <p:cNvPr id="4" name="Picture 3">
            <a:extLst>
              <a:ext uri="{FF2B5EF4-FFF2-40B4-BE49-F238E27FC236}">
                <a16:creationId xmlns:a16="http://schemas.microsoft.com/office/drawing/2014/main" id="{A9497968-831C-4ACF-9445-EFDB56F87FBA}"/>
              </a:ext>
            </a:extLst>
          </p:cNvPr>
          <p:cNvPicPr>
            <a:picLocks noChangeAspect="1"/>
          </p:cNvPicPr>
          <p:nvPr/>
        </p:nvPicPr>
        <p:blipFill>
          <a:blip r:embed="rId3"/>
          <a:stretch>
            <a:fillRect/>
          </a:stretch>
        </p:blipFill>
        <p:spPr>
          <a:xfrm>
            <a:off x="3491880" y="2365807"/>
            <a:ext cx="3096344" cy="2290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id="{617CE5A9-E41A-4215-BB5C-842256662C5C}"/>
              </a:ext>
            </a:extLst>
          </p:cNvPr>
          <p:cNvGrpSpPr/>
          <p:nvPr/>
        </p:nvGrpSpPr>
        <p:grpSpPr>
          <a:xfrm>
            <a:off x="107504" y="4011910"/>
            <a:ext cx="1008112" cy="989783"/>
            <a:chOff x="2555776" y="627534"/>
            <a:chExt cx="3960440" cy="3888432"/>
          </a:xfrm>
        </p:grpSpPr>
        <p:sp>
          <p:nvSpPr>
            <p:cNvPr id="8" name="Ellipse 2">
              <a:extLst>
                <a:ext uri="{FF2B5EF4-FFF2-40B4-BE49-F238E27FC236}">
                  <a16:creationId xmlns:a16="http://schemas.microsoft.com/office/drawing/2014/main" id="{08AA8FF6-5F69-4B6D-8CEB-4E78EFF04178}"/>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7F5FFB6-636A-461C-B3A8-F843BFCFA943}"/>
                </a:ext>
              </a:extLst>
            </p:cNvPr>
            <p:cNvPicPr>
              <a:picLocks noChangeAspect="1"/>
            </p:cNvPicPr>
            <p:nvPr/>
          </p:nvPicPr>
          <p:blipFill>
            <a:blip r:embed="rId4"/>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2670870" y="1228725"/>
            <a:ext cx="1858800" cy="336299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sz="1200" b="1" dirty="0"/>
              <a:t>1.Low production cost</a:t>
            </a:r>
          </a:p>
          <a:p>
            <a:pPr marL="0" indent="0">
              <a:buNone/>
            </a:pPr>
            <a:r>
              <a:rPr lang="en-GB" sz="1200" dirty="0"/>
              <a:t>The production cost of the packaging is greatly reduced by the fact that we use refined glycerol, Na-</a:t>
            </a:r>
            <a:r>
              <a:rPr lang="en-GB" sz="1200" dirty="0" err="1"/>
              <a:t>Alginat</a:t>
            </a:r>
            <a:r>
              <a:rPr lang="en-GB" sz="1200" dirty="0"/>
              <a:t>,, water and bio-degradable paper. Compared to the price of polymers, like PLA(Polylactic acid), PP(Polypropylene) etc. , our product is far cheaper and safer.</a:t>
            </a:r>
            <a:endParaRPr lang="en-US" sz="1200" dirty="0"/>
          </a:p>
          <a:p>
            <a:pPr marL="0" lvl="0" indent="0" rtl="0">
              <a:spcBef>
                <a:spcPts val="600"/>
              </a:spcBef>
              <a:spcAft>
                <a:spcPts val="0"/>
              </a:spcAft>
              <a:buNone/>
            </a:pPr>
            <a:endParaRPr sz="1200" dirty="0"/>
          </a:p>
        </p:txBody>
      </p:sp>
      <p:sp>
        <p:nvSpPr>
          <p:cNvPr id="543" name="Shape 543"/>
          <p:cNvSpPr txBox="1">
            <a:spLocks noGrp="1"/>
          </p:cNvSpPr>
          <p:nvPr>
            <p:ph type="body" idx="2"/>
          </p:nvPr>
        </p:nvSpPr>
        <p:spPr>
          <a:xfrm>
            <a:off x="4602202" y="1433339"/>
            <a:ext cx="1858800" cy="1651500"/>
          </a:xfrm>
          <a:prstGeom prst="rect">
            <a:avLst/>
          </a:prstGeom>
        </p:spPr>
        <p:txBody>
          <a:bodyPr spcFirstLastPara="1" wrap="square" lIns="91425" tIns="91425" rIns="91425" bIns="91425" anchor="t" anchorCtr="0">
            <a:noAutofit/>
          </a:bodyPr>
          <a:lstStyle/>
          <a:p>
            <a:pPr marL="0" indent="0">
              <a:buNone/>
            </a:pPr>
            <a:r>
              <a:rPr lang="en-US" sz="1200" b="1" dirty="0"/>
              <a:t>2. Bioplastics have a      small but growing market</a:t>
            </a:r>
          </a:p>
          <a:p>
            <a:pPr marL="0" indent="0">
              <a:buNone/>
            </a:pPr>
            <a:r>
              <a:rPr lang="en-US" sz="1200" dirty="0"/>
              <a:t>Even though bioplastics are not so known and promoted, they receive a lot of attention from research institutes. There is always place for innovation and that`s what our company is looking for.</a:t>
            </a:r>
          </a:p>
          <a:p>
            <a:pPr marL="0" indent="0">
              <a:buNone/>
            </a:pPr>
            <a:endParaRPr lang="en-US" sz="1200" dirty="0"/>
          </a:p>
          <a:p>
            <a:pPr marL="0" indent="0">
              <a:buNone/>
            </a:pPr>
            <a:endParaRPr lang="en-US" sz="1200" dirty="0"/>
          </a:p>
          <a:p>
            <a:pPr marL="0" lvl="0" indent="0" rtl="0">
              <a:spcBef>
                <a:spcPts val="600"/>
              </a:spcBef>
              <a:spcAft>
                <a:spcPts val="0"/>
              </a:spcAft>
              <a:buNone/>
            </a:pPr>
            <a:endParaRPr sz="1200" dirty="0"/>
          </a:p>
        </p:txBody>
      </p:sp>
      <p:sp>
        <p:nvSpPr>
          <p:cNvPr id="544" name="Shape 544"/>
          <p:cNvSpPr txBox="1">
            <a:spLocks noGrp="1"/>
          </p:cNvSpPr>
          <p:nvPr>
            <p:ph type="body" idx="3"/>
          </p:nvPr>
        </p:nvSpPr>
        <p:spPr>
          <a:xfrm>
            <a:off x="6533534" y="1746000"/>
            <a:ext cx="1858800" cy="1651500"/>
          </a:xfrm>
          <a:prstGeom prst="rect">
            <a:avLst/>
          </a:prstGeom>
        </p:spPr>
        <p:txBody>
          <a:bodyPr spcFirstLastPara="1" wrap="square" lIns="91425" tIns="91425" rIns="91425" bIns="91425" anchor="t" anchorCtr="0">
            <a:noAutofit/>
          </a:bodyPr>
          <a:lstStyle/>
          <a:p>
            <a:pPr marL="0" lvl="0" indent="0" rtl="0">
              <a:spcBef>
                <a:spcPts val="1000"/>
              </a:spcBef>
              <a:spcAft>
                <a:spcPts val="1000"/>
              </a:spcAft>
              <a:buNone/>
            </a:pPr>
            <a:r>
              <a:rPr lang="en-US" sz="1200" b="1" dirty="0"/>
              <a:t>3.Low costs</a:t>
            </a:r>
          </a:p>
          <a:p>
            <a:pPr marL="0" lvl="0" indent="0" rtl="0">
              <a:spcBef>
                <a:spcPts val="1000"/>
              </a:spcBef>
              <a:spcAft>
                <a:spcPts val="1000"/>
              </a:spcAft>
              <a:buNone/>
            </a:pPr>
            <a:r>
              <a:rPr lang="en-US" sz="1200" dirty="0"/>
              <a:t>Bioplastics are created using very simple and cheap chemicals. Also, the production process doesn`t require high energy consumption and it is environmentally friendly.</a:t>
            </a:r>
            <a:endParaRPr sz="1200" dirty="0"/>
          </a:p>
        </p:txBody>
      </p:sp>
      <p:sp>
        <p:nvSpPr>
          <p:cNvPr id="545" name="Shape 545"/>
          <p:cNvSpPr txBox="1">
            <a:spLocks noGrp="1"/>
          </p:cNvSpPr>
          <p:nvPr>
            <p:ph type="title"/>
          </p:nvPr>
        </p:nvSpPr>
        <p:spPr>
          <a:xfrm>
            <a:off x="251520" y="559475"/>
            <a:ext cx="2142000" cy="2630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t>What makes our customers ask for our services?</a:t>
            </a:r>
            <a:endParaRPr b="1" dirty="0"/>
          </a:p>
        </p:txBody>
      </p:sp>
      <p:sp>
        <p:nvSpPr>
          <p:cNvPr id="549" name="Shape 549"/>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grpSp>
        <p:nvGrpSpPr>
          <p:cNvPr id="7" name="Group 6">
            <a:extLst>
              <a:ext uri="{FF2B5EF4-FFF2-40B4-BE49-F238E27FC236}">
                <a16:creationId xmlns:a16="http://schemas.microsoft.com/office/drawing/2014/main" id="{03017CCE-214A-495E-AA0C-2C95C46706D3}"/>
              </a:ext>
            </a:extLst>
          </p:cNvPr>
          <p:cNvGrpSpPr/>
          <p:nvPr/>
        </p:nvGrpSpPr>
        <p:grpSpPr>
          <a:xfrm>
            <a:off x="107504" y="4011910"/>
            <a:ext cx="1008112" cy="989783"/>
            <a:chOff x="2555776" y="627534"/>
            <a:chExt cx="3960440" cy="3888432"/>
          </a:xfrm>
        </p:grpSpPr>
        <p:sp>
          <p:nvSpPr>
            <p:cNvPr id="8" name="Ellipse 2">
              <a:extLst>
                <a:ext uri="{FF2B5EF4-FFF2-40B4-BE49-F238E27FC236}">
                  <a16:creationId xmlns:a16="http://schemas.microsoft.com/office/drawing/2014/main" id="{493DA8D0-8A55-40F6-81AD-34688859427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1651AE3-1958-41D4-A337-B669FCBDC384}"/>
                </a:ext>
              </a:extLst>
            </p:cNvPr>
            <p:cNvPicPr>
              <a:picLocks noChangeAspect="1"/>
            </p:cNvPicPr>
            <p:nvPr/>
          </p:nvPicPr>
          <p:blipFill>
            <a:blip r:embed="rId3"/>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23486" y="483518"/>
            <a:ext cx="2382986" cy="263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Market research</a:t>
            </a:r>
            <a:endParaRPr b="1" dirty="0"/>
          </a:p>
        </p:txBody>
      </p:sp>
      <p:sp>
        <p:nvSpPr>
          <p:cNvPr id="424" name="Shape 424"/>
          <p:cNvSpPr txBox="1">
            <a:spLocks noGrp="1"/>
          </p:cNvSpPr>
          <p:nvPr>
            <p:ph type="body" idx="1"/>
          </p:nvPr>
        </p:nvSpPr>
        <p:spPr>
          <a:xfrm>
            <a:off x="3165900" y="759942"/>
            <a:ext cx="5292300" cy="951696"/>
          </a:xfrm>
          <a:prstGeom prst="rect">
            <a:avLst/>
          </a:prstGeom>
          <a:ln>
            <a:solidFill>
              <a:srgbClr val="4A5C65"/>
            </a:solidFill>
          </a:ln>
        </p:spPr>
        <p:txBody>
          <a:bodyPr spcFirstLastPara="1" wrap="square" lIns="91425" tIns="91425" rIns="91425" bIns="91425" anchor="t" anchorCtr="0">
            <a:noAutofit/>
          </a:bodyPr>
          <a:lstStyle/>
          <a:p>
            <a:pPr marL="101600" lvl="0" indent="0" algn="just" rtl="0">
              <a:spcBef>
                <a:spcPts val="0"/>
              </a:spcBef>
              <a:spcAft>
                <a:spcPts val="0"/>
              </a:spcAft>
              <a:buSzPts val="2000"/>
              <a:buNone/>
            </a:pPr>
            <a:r>
              <a:rPr lang="en-US" sz="1600" dirty="0"/>
              <a:t>The aim of the market research is to evaluate the supply and demand, the object in question being our bioplastic-based food packaging .</a:t>
            </a:r>
          </a:p>
        </p:txBody>
      </p:sp>
      <p:sp>
        <p:nvSpPr>
          <p:cNvPr id="425" name="Shape 42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grpSp>
        <p:nvGrpSpPr>
          <p:cNvPr id="13" name="Group 12">
            <a:extLst>
              <a:ext uri="{FF2B5EF4-FFF2-40B4-BE49-F238E27FC236}">
                <a16:creationId xmlns:a16="http://schemas.microsoft.com/office/drawing/2014/main" id="{742518CF-658C-4D16-B780-80C16F85D683}"/>
              </a:ext>
            </a:extLst>
          </p:cNvPr>
          <p:cNvGrpSpPr/>
          <p:nvPr/>
        </p:nvGrpSpPr>
        <p:grpSpPr>
          <a:xfrm>
            <a:off x="107504" y="4011910"/>
            <a:ext cx="1008112" cy="989783"/>
            <a:chOff x="2555776" y="627534"/>
            <a:chExt cx="3960440" cy="3888432"/>
          </a:xfrm>
        </p:grpSpPr>
        <p:sp>
          <p:nvSpPr>
            <p:cNvPr id="14" name="Ellipse 2">
              <a:extLst>
                <a:ext uri="{FF2B5EF4-FFF2-40B4-BE49-F238E27FC236}">
                  <a16:creationId xmlns:a16="http://schemas.microsoft.com/office/drawing/2014/main" id="{4B052B6C-436B-46F4-ABA2-C2AAE3833973}"/>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EEDE3A6-797E-418E-A6C7-16FB711D955C}"/>
                </a:ext>
              </a:extLst>
            </p:cNvPr>
            <p:cNvPicPr>
              <a:picLocks noChangeAspect="1"/>
            </p:cNvPicPr>
            <p:nvPr/>
          </p:nvPicPr>
          <p:blipFill>
            <a:blip r:embed="rId3"/>
            <a:stretch>
              <a:fillRect/>
            </a:stretch>
          </p:blipFill>
          <p:spPr>
            <a:xfrm>
              <a:off x="2555776" y="627534"/>
              <a:ext cx="3741132" cy="3741132"/>
            </a:xfrm>
            <a:prstGeom prst="rect">
              <a:avLst/>
            </a:prstGeom>
          </p:spPr>
        </p:pic>
      </p:grpSp>
      <p:sp>
        <p:nvSpPr>
          <p:cNvPr id="2" name="AutoShape 1" descr="blob:https://web.whatsapp.com/90b0150e-e569-40f7-b310-dfc492ccce6e">
            <a:extLst>
              <a:ext uri="{FF2B5EF4-FFF2-40B4-BE49-F238E27FC236}">
                <a16:creationId xmlns:a16="http://schemas.microsoft.com/office/drawing/2014/main" id="{E0E773B1-DABF-49F9-A729-3449263F6E6F}"/>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0843E6F1-39F5-4493-A051-37F305351D8F}"/>
              </a:ext>
            </a:extLst>
          </p:cNvPr>
          <p:cNvPicPr>
            <a:picLocks noChangeAspect="1"/>
          </p:cNvPicPr>
          <p:nvPr/>
        </p:nvPicPr>
        <p:blipFill>
          <a:blip r:embed="rId4"/>
          <a:stretch>
            <a:fillRect/>
          </a:stretch>
        </p:blipFill>
        <p:spPr>
          <a:xfrm>
            <a:off x="2478535" y="1854832"/>
            <a:ext cx="4476750" cy="2518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43F820C0-7DCA-480C-8EC2-42E6A7E9983A}"/>
              </a:ext>
            </a:extLst>
          </p:cNvPr>
          <p:cNvSpPr txBox="1"/>
          <p:nvPr/>
        </p:nvSpPr>
        <p:spPr>
          <a:xfrm>
            <a:off x="7099949" y="1711638"/>
            <a:ext cx="1358251" cy="2246769"/>
          </a:xfrm>
          <a:prstGeom prst="rect">
            <a:avLst/>
          </a:prstGeom>
          <a:noFill/>
          <a:ln>
            <a:solidFill>
              <a:srgbClr val="4A5C65"/>
            </a:solidFill>
          </a:ln>
        </p:spPr>
        <p:txBody>
          <a:bodyPr wrap="square" rtlCol="0">
            <a:spAutoFit/>
          </a:bodyPr>
          <a:lstStyle/>
          <a:p>
            <a:pPr algn="ctr"/>
            <a:endParaRPr lang="en-US" dirty="0">
              <a:solidFill>
                <a:srgbClr val="4A5C65"/>
              </a:solidFill>
            </a:endParaRPr>
          </a:p>
          <a:p>
            <a:pPr algn="ctr"/>
            <a:r>
              <a:rPr lang="en-US" dirty="0">
                <a:solidFill>
                  <a:srgbClr val="4A5C65"/>
                </a:solidFill>
              </a:rPr>
              <a:t>For this purpose, we used a short questionnaire composed of 6 questions regarding our product.</a:t>
            </a:r>
          </a:p>
          <a:p>
            <a:pPr algn="ctr"/>
            <a:endParaRPr lang="en-US" dirty="0">
              <a:solidFill>
                <a:srgbClr val="4A5C65"/>
              </a:solidFill>
            </a:endParaRPr>
          </a:p>
        </p:txBody>
      </p:sp>
    </p:spTree>
    <p:extLst>
      <p:ext uri="{BB962C8B-B14F-4D97-AF65-F5344CB8AC3E}">
        <p14:creationId xmlns:p14="http://schemas.microsoft.com/office/powerpoint/2010/main" val="41196989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idx="12"/>
          </p:nvPr>
        </p:nvSpPr>
        <p:spPr/>
        <p:txBody>
          <a:bodyPr/>
          <a:lstStyle/>
          <a:p>
            <a:pPr marL="0" lvl="0" indent="0">
              <a:spcBef>
                <a:spcPts val="0"/>
              </a:spcBef>
              <a:spcAft>
                <a:spcPts val="0"/>
              </a:spcAft>
              <a:buNone/>
            </a:pPr>
            <a:fld id="{00000000-1234-1234-1234-123412341234}" type="slidenum">
              <a:rPr lang="de-DE" smtClean="0">
                <a:solidFill>
                  <a:srgbClr val="FFFFFF"/>
                </a:solidFill>
              </a:rPr>
              <a:t>13</a:t>
            </a:fld>
            <a:endParaRPr lang="de-DE">
              <a:solidFill>
                <a:srgbClr val="FFFFFF"/>
              </a:solidFill>
            </a:endParaRPr>
          </a:p>
        </p:txBody>
      </p:sp>
      <p:sp>
        <p:nvSpPr>
          <p:cNvPr id="3" name="Textfeld 2"/>
          <p:cNvSpPr txBox="1"/>
          <p:nvPr/>
        </p:nvSpPr>
        <p:spPr>
          <a:xfrm>
            <a:off x="1389920" y="555526"/>
            <a:ext cx="6782480" cy="461665"/>
          </a:xfrm>
          <a:prstGeom prst="rect">
            <a:avLst/>
          </a:prstGeom>
          <a:noFill/>
        </p:spPr>
        <p:txBody>
          <a:bodyPr wrap="square" rtlCol="0">
            <a:spAutoFit/>
          </a:bodyPr>
          <a:lstStyle/>
          <a:p>
            <a:r>
              <a:rPr lang="de-DE" sz="2400" b="1" dirty="0">
                <a:solidFill>
                  <a:schemeClr val="bg1"/>
                </a:solidFill>
                <a:latin typeface="Roboto Slab Light"/>
              </a:rPr>
              <a:t>Questions used</a:t>
            </a:r>
          </a:p>
        </p:txBody>
      </p:sp>
      <p:sp>
        <p:nvSpPr>
          <p:cNvPr id="4" name="Textfeld 3"/>
          <p:cNvSpPr txBox="1"/>
          <p:nvPr/>
        </p:nvSpPr>
        <p:spPr>
          <a:xfrm>
            <a:off x="698929" y="1498300"/>
            <a:ext cx="7272808" cy="1708160"/>
          </a:xfrm>
          <a:prstGeom prst="rect">
            <a:avLst/>
          </a:prstGeom>
          <a:noFill/>
        </p:spPr>
        <p:txBody>
          <a:bodyPr wrap="square" rtlCol="0">
            <a:spAutoFit/>
          </a:bodyPr>
          <a:lstStyle/>
          <a:p>
            <a:pPr marL="285750" indent="-285750">
              <a:buClr>
                <a:schemeClr val="bg1"/>
              </a:buClr>
              <a:buSzPct val="150000"/>
              <a:buFont typeface="Arial" panose="020B0604020202020204" pitchFamily="34" charset="0"/>
              <a:buChar char="•"/>
            </a:pPr>
            <a:r>
              <a:rPr lang="de-DE" sz="1500" dirty="0">
                <a:solidFill>
                  <a:schemeClr val="bg1"/>
                </a:solidFill>
                <a:latin typeface="Lato Light"/>
              </a:rPr>
              <a:t>Is our bioplastic product convenient?</a:t>
            </a:r>
          </a:p>
          <a:p>
            <a:pPr marL="285750" indent="-285750">
              <a:buClr>
                <a:schemeClr val="bg1"/>
              </a:buClr>
              <a:buSzPct val="150000"/>
              <a:buFont typeface="Arial" panose="020B0604020202020204" pitchFamily="34" charset="0"/>
              <a:buChar char="•"/>
            </a:pPr>
            <a:r>
              <a:rPr lang="de-DE" sz="1500" dirty="0">
                <a:solidFill>
                  <a:schemeClr val="bg1"/>
                </a:solidFill>
                <a:latin typeface="Lato Light"/>
              </a:rPr>
              <a:t>Do you think that our bioplastic packaging is effective?</a:t>
            </a:r>
          </a:p>
          <a:p>
            <a:pPr marL="285750" indent="-285750">
              <a:buClr>
                <a:schemeClr val="bg1"/>
              </a:buClr>
              <a:buSzPct val="150000"/>
              <a:buFont typeface="Arial" panose="020B0604020202020204" pitchFamily="34" charset="0"/>
              <a:buChar char="•"/>
            </a:pPr>
            <a:r>
              <a:rPr lang="de-DE" sz="1500" dirty="0">
                <a:solidFill>
                  <a:schemeClr val="bg1"/>
                </a:solidFill>
                <a:latin typeface="Lato Light"/>
              </a:rPr>
              <a:t>Do you find our bioplastic packaging as a replacement to conventional plastics?</a:t>
            </a:r>
          </a:p>
          <a:p>
            <a:pPr marL="285750" indent="-285750">
              <a:buClr>
                <a:schemeClr val="bg1"/>
              </a:buClr>
              <a:buSzPct val="150000"/>
              <a:buFont typeface="Arial" panose="020B0604020202020204" pitchFamily="34" charset="0"/>
              <a:buChar char="•"/>
            </a:pPr>
            <a:r>
              <a:rPr lang="de-DE" sz="1500" dirty="0">
                <a:solidFill>
                  <a:schemeClr val="bg1"/>
                </a:solidFill>
                <a:latin typeface="Lato Light"/>
              </a:rPr>
              <a:t>Would you recommend our product to other businesses/friends/relatives?</a:t>
            </a:r>
          </a:p>
          <a:p>
            <a:pPr marL="285750" indent="-285750">
              <a:buClr>
                <a:schemeClr val="bg1"/>
              </a:buClr>
              <a:buSzPct val="150000"/>
              <a:buFont typeface="Arial" panose="020B0604020202020204" pitchFamily="34" charset="0"/>
              <a:buChar char="•"/>
            </a:pPr>
            <a:r>
              <a:rPr lang="de-DE" sz="1500" dirty="0">
                <a:solidFill>
                  <a:schemeClr val="bg1"/>
                </a:solidFill>
                <a:latin typeface="Lato Light"/>
              </a:rPr>
              <a:t>Do you trust that our product is going to be environmentally friendly?</a:t>
            </a:r>
          </a:p>
          <a:p>
            <a:pPr marL="285750" indent="-285750">
              <a:buClr>
                <a:schemeClr val="bg1"/>
              </a:buClr>
              <a:buSzPct val="150000"/>
              <a:buFont typeface="Arial" panose="020B0604020202020204" pitchFamily="34" charset="0"/>
              <a:buChar char="•"/>
            </a:pPr>
            <a:r>
              <a:rPr lang="de-DE" sz="1500" dirty="0">
                <a:solidFill>
                  <a:schemeClr val="bg1"/>
                </a:solidFill>
                <a:latin typeface="Lato Light"/>
              </a:rPr>
              <a:t>Do you think we will make other bioplastic-based products?</a:t>
            </a:r>
          </a:p>
          <a:p>
            <a:pPr marL="285750" indent="-285750">
              <a:buClr>
                <a:schemeClr val="bg1"/>
              </a:buClr>
              <a:buSzPct val="150000"/>
              <a:buFont typeface="Arial" panose="020B0604020202020204" pitchFamily="34" charset="0"/>
              <a:buChar char="•"/>
            </a:pPr>
            <a:endParaRPr lang="de-DE" sz="1500" dirty="0">
              <a:solidFill>
                <a:schemeClr val="bg1"/>
              </a:solidFill>
              <a:latin typeface="Lato Light"/>
            </a:endParaRPr>
          </a:p>
        </p:txBody>
      </p:sp>
      <p:grpSp>
        <p:nvGrpSpPr>
          <p:cNvPr id="10" name="Group 9">
            <a:extLst>
              <a:ext uri="{FF2B5EF4-FFF2-40B4-BE49-F238E27FC236}">
                <a16:creationId xmlns:a16="http://schemas.microsoft.com/office/drawing/2014/main" id="{98A4CD7E-5B33-42EF-87BE-AC9CCD72B7FF}"/>
              </a:ext>
            </a:extLst>
          </p:cNvPr>
          <p:cNvGrpSpPr/>
          <p:nvPr/>
        </p:nvGrpSpPr>
        <p:grpSpPr>
          <a:xfrm>
            <a:off x="107504" y="4011910"/>
            <a:ext cx="1008112" cy="989783"/>
            <a:chOff x="2555776" y="627534"/>
            <a:chExt cx="3960440" cy="3888432"/>
          </a:xfrm>
        </p:grpSpPr>
        <p:sp>
          <p:nvSpPr>
            <p:cNvPr id="11" name="Ellipse 2">
              <a:extLst>
                <a:ext uri="{FF2B5EF4-FFF2-40B4-BE49-F238E27FC236}">
                  <a16:creationId xmlns:a16="http://schemas.microsoft.com/office/drawing/2014/main" id="{BE1E946E-8F88-4895-9B0D-F7709876E42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993C75B-9A82-4A91-A8D5-CCFE63BDE645}"/>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1717934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6" name="Shape 556"/>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graphicFrame>
        <p:nvGraphicFramePr>
          <p:cNvPr id="8" name="Diagramm 7"/>
          <p:cNvGraphicFramePr/>
          <p:nvPr>
            <p:extLst>
              <p:ext uri="{D42A27DB-BD31-4B8C-83A1-F6EECF244321}">
                <p14:modId xmlns:p14="http://schemas.microsoft.com/office/powerpoint/2010/main" val="2868744116"/>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03017CCE-214A-495E-AA0C-2C95C46706D3}"/>
              </a:ext>
            </a:extLst>
          </p:cNvPr>
          <p:cNvGrpSpPr/>
          <p:nvPr/>
        </p:nvGrpSpPr>
        <p:grpSpPr>
          <a:xfrm>
            <a:off x="107504" y="4011910"/>
            <a:ext cx="1008112" cy="989783"/>
            <a:chOff x="2555776" y="627534"/>
            <a:chExt cx="3960440" cy="3888432"/>
          </a:xfrm>
        </p:grpSpPr>
        <p:sp>
          <p:nvSpPr>
            <p:cNvPr id="5" name="Ellipse 2">
              <a:extLst>
                <a:ext uri="{FF2B5EF4-FFF2-40B4-BE49-F238E27FC236}">
                  <a16:creationId xmlns:a16="http://schemas.microsoft.com/office/drawing/2014/main" id="{493DA8D0-8A55-40F6-81AD-34688859427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1651AE3-1958-41D4-A337-B669FCBDC384}"/>
                </a:ext>
              </a:extLst>
            </p:cNvPr>
            <p:cNvPicPr>
              <a:picLocks noChangeAspect="1"/>
            </p:cNvPicPr>
            <p:nvPr/>
          </p:nvPicPr>
          <p:blipFill>
            <a:blip r:embed="rId4"/>
            <a:stretch>
              <a:fillRect/>
            </a:stretch>
          </p:blipFill>
          <p:spPr>
            <a:xfrm>
              <a:off x="2555776" y="627534"/>
              <a:ext cx="3741132" cy="3741132"/>
            </a:xfrm>
            <a:prstGeom prst="rect">
              <a:avLst/>
            </a:prstGeom>
          </p:spPr>
        </p:pic>
      </p:grpSp>
      <p:graphicFrame>
        <p:nvGraphicFramePr>
          <p:cNvPr id="7" name="Chart 6">
            <a:extLst>
              <a:ext uri="{FF2B5EF4-FFF2-40B4-BE49-F238E27FC236}">
                <a16:creationId xmlns:a16="http://schemas.microsoft.com/office/drawing/2014/main" id="{7FDE9952-23E6-493A-B215-D80385C9796C}"/>
              </a:ext>
            </a:extLst>
          </p:cNvPr>
          <p:cNvGraphicFramePr/>
          <p:nvPr>
            <p:extLst>
              <p:ext uri="{D42A27DB-BD31-4B8C-83A1-F6EECF244321}">
                <p14:modId xmlns:p14="http://schemas.microsoft.com/office/powerpoint/2010/main" val="2891457990"/>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23486" y="483518"/>
            <a:ext cx="2382986" cy="263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    Conclusion</a:t>
            </a:r>
            <a:endParaRPr b="1" dirty="0"/>
          </a:p>
        </p:txBody>
      </p:sp>
      <p:sp>
        <p:nvSpPr>
          <p:cNvPr id="424" name="Shape 424"/>
          <p:cNvSpPr txBox="1">
            <a:spLocks noGrp="1"/>
          </p:cNvSpPr>
          <p:nvPr>
            <p:ph type="body" idx="1"/>
          </p:nvPr>
        </p:nvSpPr>
        <p:spPr>
          <a:xfrm>
            <a:off x="2995259" y="1239501"/>
            <a:ext cx="5292300" cy="3267300"/>
          </a:xfrm>
          <a:prstGeom prst="rect">
            <a:avLst/>
          </a:prstGeom>
        </p:spPr>
        <p:txBody>
          <a:bodyPr spcFirstLastPara="1" wrap="square" lIns="91425" tIns="91425" rIns="91425" bIns="91425" anchor="t" anchorCtr="0">
            <a:noAutofit/>
          </a:bodyPr>
          <a:lstStyle/>
          <a:p>
            <a:pPr>
              <a:spcBef>
                <a:spcPts val="0"/>
              </a:spcBef>
              <a:buFont typeface="Arial" panose="020B0604020202020204" pitchFamily="34" charset="0"/>
              <a:buChar char="•"/>
            </a:pPr>
            <a:r>
              <a:rPr lang="en-US" sz="1600" dirty="0"/>
              <a:t>Judging after our market research, we came to the conclusion that businesses and people are very open to the idea of bioplastic packaging and are actually embracing it.</a:t>
            </a:r>
          </a:p>
          <a:p>
            <a:pPr>
              <a:spcBef>
                <a:spcPts val="0"/>
              </a:spcBef>
              <a:buFont typeface="Arial" panose="020B0604020202020204" pitchFamily="34" charset="0"/>
              <a:buChar char="•"/>
            </a:pPr>
            <a:r>
              <a:rPr lang="en-US" sz="1600" dirty="0"/>
              <a:t>We at BP-Tech aim to offer a new take on food packaging by offering a bio-degradable and environmentally safe package, protecting planet Earth on the long run</a:t>
            </a:r>
            <a:endParaRPr sz="1600" dirty="0"/>
          </a:p>
        </p:txBody>
      </p:sp>
      <p:sp>
        <p:nvSpPr>
          <p:cNvPr id="425" name="Shape 42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roup 12">
            <a:extLst>
              <a:ext uri="{FF2B5EF4-FFF2-40B4-BE49-F238E27FC236}">
                <a16:creationId xmlns:a16="http://schemas.microsoft.com/office/drawing/2014/main" id="{742518CF-658C-4D16-B780-80C16F85D683}"/>
              </a:ext>
            </a:extLst>
          </p:cNvPr>
          <p:cNvGrpSpPr/>
          <p:nvPr/>
        </p:nvGrpSpPr>
        <p:grpSpPr>
          <a:xfrm>
            <a:off x="107504" y="4011910"/>
            <a:ext cx="1008112" cy="989783"/>
            <a:chOff x="2555776" y="627534"/>
            <a:chExt cx="3960440" cy="3888432"/>
          </a:xfrm>
        </p:grpSpPr>
        <p:sp>
          <p:nvSpPr>
            <p:cNvPr id="14" name="Ellipse 2">
              <a:extLst>
                <a:ext uri="{FF2B5EF4-FFF2-40B4-BE49-F238E27FC236}">
                  <a16:creationId xmlns:a16="http://schemas.microsoft.com/office/drawing/2014/main" id="{4B052B6C-436B-46F4-ABA2-C2AAE3833973}"/>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1EEDE3A6-797E-418E-A6C7-16FB711D955C}"/>
                </a:ext>
              </a:extLst>
            </p:cNvPr>
            <p:cNvPicPr>
              <a:picLocks noChangeAspect="1"/>
            </p:cNvPicPr>
            <p:nvPr/>
          </p:nvPicPr>
          <p:blipFill>
            <a:blip r:embed="rId3"/>
            <a:stretch>
              <a:fillRect/>
            </a:stretch>
          </p:blipFill>
          <p:spPr>
            <a:xfrm>
              <a:off x="2555776" y="627534"/>
              <a:ext cx="3741132" cy="3741132"/>
            </a:xfrm>
            <a:prstGeom prst="rect">
              <a:avLst/>
            </a:prstGeom>
          </p:spPr>
        </p:pic>
      </p:grpSp>
      <p:sp>
        <p:nvSpPr>
          <p:cNvPr id="2" name="AutoShape 1" descr="blob:https://web.whatsapp.com/90b0150e-e569-40f7-b310-dfc492ccce6e">
            <a:extLst>
              <a:ext uri="{FF2B5EF4-FFF2-40B4-BE49-F238E27FC236}">
                <a16:creationId xmlns:a16="http://schemas.microsoft.com/office/drawing/2014/main" id="{E0E773B1-DABF-49F9-A729-3449263F6E6F}"/>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90412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3" name="Picture 2">
            <a:extLst>
              <a:ext uri="{FF2B5EF4-FFF2-40B4-BE49-F238E27FC236}">
                <a16:creationId xmlns:a16="http://schemas.microsoft.com/office/drawing/2014/main" id="{F818B216-C085-4139-9D84-8734BB078EC4}"/>
              </a:ext>
            </a:extLst>
          </p:cNvPr>
          <p:cNvPicPr>
            <a:picLocks noChangeAspect="1"/>
          </p:cNvPicPr>
          <p:nvPr/>
        </p:nvPicPr>
        <p:blipFill>
          <a:blip r:embed="rId3"/>
          <a:stretch>
            <a:fillRect/>
          </a:stretch>
        </p:blipFill>
        <p:spPr>
          <a:xfrm>
            <a:off x="0" y="0"/>
            <a:ext cx="9144000" cy="5143500"/>
          </a:xfrm>
          <a:prstGeom prst="rect">
            <a:avLst/>
          </a:prstGeom>
        </p:spPr>
      </p:pic>
      <p:sp>
        <p:nvSpPr>
          <p:cNvPr id="475" name="Shape 475"/>
          <p:cNvSpPr txBox="1">
            <a:spLocks noGrp="1"/>
          </p:cNvSpPr>
          <p:nvPr>
            <p:ph type="title" idx="4294967295"/>
          </p:nvPr>
        </p:nvSpPr>
        <p:spPr>
          <a:xfrm>
            <a:off x="2194950" y="1881750"/>
            <a:ext cx="4754100" cy="138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lumMod val="95000"/>
                  </a:schemeClr>
                </a:solidFill>
                <a:latin typeface="Lato Light"/>
              </a:rPr>
              <a:t>Marketing strategy</a:t>
            </a:r>
            <a:endParaRPr b="1" dirty="0">
              <a:solidFill>
                <a:schemeClr val="bg1">
                  <a:lumMod val="95000"/>
                </a:schemeClr>
              </a:solidFill>
              <a:latin typeface="Lato Light"/>
            </a:endParaRPr>
          </a:p>
        </p:txBody>
      </p:sp>
      <p:sp>
        <p:nvSpPr>
          <p:cNvPr id="476" name="Shape 47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grpSp>
        <p:nvGrpSpPr>
          <p:cNvPr id="4" name="Group 3">
            <a:extLst>
              <a:ext uri="{FF2B5EF4-FFF2-40B4-BE49-F238E27FC236}">
                <a16:creationId xmlns:a16="http://schemas.microsoft.com/office/drawing/2014/main" id="{174161BD-FCE6-474A-A33D-CCA5F509F08D}"/>
              </a:ext>
            </a:extLst>
          </p:cNvPr>
          <p:cNvGrpSpPr/>
          <p:nvPr/>
        </p:nvGrpSpPr>
        <p:grpSpPr>
          <a:xfrm>
            <a:off x="3697100" y="3070398"/>
            <a:ext cx="1522600" cy="1494917"/>
            <a:chOff x="2555776" y="627534"/>
            <a:chExt cx="3960440" cy="3888432"/>
          </a:xfrm>
        </p:grpSpPr>
        <p:sp>
          <p:nvSpPr>
            <p:cNvPr id="5" name="Ellipse 2">
              <a:extLst>
                <a:ext uri="{FF2B5EF4-FFF2-40B4-BE49-F238E27FC236}">
                  <a16:creationId xmlns:a16="http://schemas.microsoft.com/office/drawing/2014/main" id="{74999E3B-60DC-479E-9DE9-1E080DBA69E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3D32C43-E290-4E6B-82C2-15CBF829AABE}"/>
                </a:ext>
              </a:extLst>
            </p:cNvPr>
            <p:cNvPicPr>
              <a:picLocks noChangeAspect="1"/>
            </p:cNvPicPr>
            <p:nvPr/>
          </p:nvPicPr>
          <p:blipFill>
            <a:blip r:embed="rId4"/>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36785450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9C34E4-4303-4468-B3AF-393A22D8AC1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17</a:t>
            </a:fld>
            <a:endParaRPr lang="en"/>
          </a:p>
        </p:txBody>
      </p:sp>
      <p:graphicFrame>
        <p:nvGraphicFramePr>
          <p:cNvPr id="3" name="Table 2">
            <a:extLst>
              <a:ext uri="{FF2B5EF4-FFF2-40B4-BE49-F238E27FC236}">
                <a16:creationId xmlns:a16="http://schemas.microsoft.com/office/drawing/2014/main" id="{8EDB6DAD-0D43-4A72-82F0-8239F3CC84CB}"/>
              </a:ext>
            </a:extLst>
          </p:cNvPr>
          <p:cNvGraphicFramePr>
            <a:graphicFrameLocks noGrp="1"/>
          </p:cNvGraphicFramePr>
          <p:nvPr>
            <p:extLst>
              <p:ext uri="{D42A27DB-BD31-4B8C-83A1-F6EECF244321}">
                <p14:modId xmlns:p14="http://schemas.microsoft.com/office/powerpoint/2010/main" val="3790454494"/>
              </p:ext>
            </p:extLst>
          </p:nvPr>
        </p:nvGraphicFramePr>
        <p:xfrm>
          <a:off x="1281252" y="607376"/>
          <a:ext cx="6624498" cy="3817487"/>
        </p:xfrm>
        <a:graphic>
          <a:graphicData uri="http://schemas.openxmlformats.org/drawingml/2006/table">
            <a:tbl>
              <a:tblPr>
                <a:tableStyleId>{5C22544A-7EE6-4342-B048-85BDC9FD1C3A}</a:tableStyleId>
              </a:tblPr>
              <a:tblGrid>
                <a:gridCol w="2414448">
                  <a:extLst>
                    <a:ext uri="{9D8B030D-6E8A-4147-A177-3AD203B41FA5}">
                      <a16:colId xmlns:a16="http://schemas.microsoft.com/office/drawing/2014/main" val="2494208264"/>
                    </a:ext>
                  </a:extLst>
                </a:gridCol>
                <a:gridCol w="3026097">
                  <a:extLst>
                    <a:ext uri="{9D8B030D-6E8A-4147-A177-3AD203B41FA5}">
                      <a16:colId xmlns:a16="http://schemas.microsoft.com/office/drawing/2014/main" val="870506203"/>
                    </a:ext>
                  </a:extLst>
                </a:gridCol>
                <a:gridCol w="1183953">
                  <a:extLst>
                    <a:ext uri="{9D8B030D-6E8A-4147-A177-3AD203B41FA5}">
                      <a16:colId xmlns:a16="http://schemas.microsoft.com/office/drawing/2014/main" val="287468689"/>
                    </a:ext>
                  </a:extLst>
                </a:gridCol>
              </a:tblGrid>
              <a:tr h="539128">
                <a:tc>
                  <a:txBody>
                    <a:bodyPr/>
                    <a:lstStyle/>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b="1" u="none" dirty="0">
                          <a:solidFill>
                            <a:srgbClr val="4A5C65"/>
                          </a:solidFill>
                          <a:effectLst/>
                          <a:latin typeface="Lato Light"/>
                        </a:rPr>
                        <a:t>How are you going to advertise your product? </a:t>
                      </a:r>
                      <a:endParaRPr lang="en-US" sz="800" b="1" u="none" dirty="0">
                        <a:solidFill>
                          <a:srgbClr val="4A5C65"/>
                        </a:solidFill>
                        <a:effectLst/>
                        <a:latin typeface="Lato Light"/>
                        <a:ea typeface="Calibri" panose="020F0502020204030204" pitchFamily="34" charset="0"/>
                        <a:cs typeface="Times New Roman" panose="02020603050405020304" pitchFamily="18" charset="0"/>
                      </a:endParaRPr>
                    </a:p>
                  </a:txBody>
                  <a:tcPr marL="51233" marR="51233" marT="0" marB="0"/>
                </a:tc>
                <a:tc>
                  <a:txBody>
                    <a:bodyPr/>
                    <a:lstStyle/>
                    <a:p>
                      <a:pPr marL="0" marR="0">
                        <a:lnSpc>
                          <a:spcPct val="115000"/>
                        </a:lnSpc>
                        <a:spcBef>
                          <a:spcPts val="0"/>
                        </a:spcBef>
                        <a:spcAft>
                          <a:spcPts val="0"/>
                        </a:spcAft>
                      </a:pPr>
                      <a:r>
                        <a:rPr lang="en-GB" sz="1000" u="sng" dirty="0">
                          <a:effectLst/>
                        </a:rPr>
                        <a:t/>
                      </a:r>
                      <a:br>
                        <a:rPr lang="en-GB" sz="1000" u="sng" dirty="0">
                          <a:effectLst/>
                        </a:rPr>
                      </a:br>
                      <a:r>
                        <a:rPr lang="en-GB" sz="1000" b="1" u="none" dirty="0">
                          <a:solidFill>
                            <a:srgbClr val="4A5C65"/>
                          </a:solidFill>
                          <a:effectLst/>
                        </a:rPr>
                        <a:t>Why have you chosen this marketing method?</a:t>
                      </a:r>
                      <a:endParaRPr lang="en-US" sz="800" b="1" u="none" dirty="0">
                        <a:solidFill>
                          <a:srgbClr val="4A5C65"/>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33" marR="51233" marT="0" marB="0"/>
                </a:tc>
                <a:tc>
                  <a:txBody>
                    <a:bodyPr/>
                    <a:lstStyle/>
                    <a:p>
                      <a:pPr marL="0" marR="0">
                        <a:lnSpc>
                          <a:spcPct val="115000"/>
                        </a:lnSpc>
                        <a:spcBef>
                          <a:spcPts val="0"/>
                        </a:spcBef>
                        <a:spcAft>
                          <a:spcPts val="0"/>
                        </a:spcAft>
                      </a:pPr>
                      <a:r>
                        <a:rPr lang="en-GB" sz="1000" dirty="0">
                          <a:effectLst/>
                        </a:rPr>
                        <a:t> </a:t>
                      </a:r>
                      <a:endParaRPr lang="en-US" sz="800" dirty="0">
                        <a:effectLst/>
                      </a:endParaRPr>
                    </a:p>
                    <a:p>
                      <a:pPr marL="0" marR="0">
                        <a:lnSpc>
                          <a:spcPct val="115000"/>
                        </a:lnSpc>
                        <a:spcBef>
                          <a:spcPts val="0"/>
                        </a:spcBef>
                        <a:spcAft>
                          <a:spcPts val="0"/>
                        </a:spcAft>
                      </a:pPr>
                      <a:r>
                        <a:rPr lang="en-GB" sz="1000" b="1" u="none" dirty="0">
                          <a:solidFill>
                            <a:srgbClr val="4A5C65"/>
                          </a:solidFill>
                          <a:effectLst/>
                          <a:latin typeface="Lato Light"/>
                        </a:rPr>
                        <a:t>How much will it cost? </a:t>
                      </a:r>
                      <a:endParaRPr lang="en-US" sz="800" b="1" u="none" dirty="0">
                        <a:solidFill>
                          <a:srgbClr val="4A5C65"/>
                        </a:solidFill>
                        <a:effectLst/>
                        <a:latin typeface="Lato Light"/>
                        <a:ea typeface="Calibri" panose="020F0502020204030204" pitchFamily="34" charset="0"/>
                        <a:cs typeface="Times New Roman" panose="02020603050405020304" pitchFamily="18" charset="0"/>
                      </a:endParaRPr>
                    </a:p>
                  </a:txBody>
                  <a:tcPr marL="51233" marR="51233" marT="0" marB="0"/>
                </a:tc>
                <a:extLst>
                  <a:ext uri="{0D108BD9-81ED-4DB2-BD59-A6C34878D82A}">
                    <a16:rowId xmlns:a16="http://schemas.microsoft.com/office/drawing/2014/main" val="2340399613"/>
                  </a:ext>
                </a:extLst>
              </a:tr>
              <a:tr h="2372116">
                <a:tc>
                  <a:txBody>
                    <a:bodyPr/>
                    <a:lstStyle/>
                    <a:p>
                      <a:pPr marL="342900" marR="0" lvl="0" indent="-342900">
                        <a:lnSpc>
                          <a:spcPct val="115000"/>
                        </a:lnSpc>
                        <a:spcBef>
                          <a:spcPts val="0"/>
                        </a:spcBef>
                        <a:spcAft>
                          <a:spcPts val="0"/>
                        </a:spcAft>
                        <a:buFont typeface="+mj-lt"/>
                        <a:buAutoNum type="romanUcPeriod"/>
                      </a:pPr>
                      <a:endParaRPr lang="en-GB" sz="1000" u="sng" dirty="0">
                        <a:effectLst/>
                      </a:endParaRPr>
                    </a:p>
                    <a:p>
                      <a:pPr marL="0" marR="0" lvl="0" indent="0">
                        <a:lnSpc>
                          <a:spcPct val="115000"/>
                        </a:lnSpc>
                        <a:spcBef>
                          <a:spcPts val="0"/>
                        </a:spcBef>
                        <a:spcAft>
                          <a:spcPts val="0"/>
                        </a:spcAft>
                        <a:buFont typeface="+mj-lt"/>
                        <a:buNone/>
                      </a:pPr>
                      <a:endParaRPr lang="en-GB" sz="1000" u="sng" dirty="0">
                        <a:effectLst/>
                      </a:endParaRPr>
                    </a:p>
                    <a:p>
                      <a:pPr marL="285750" marR="0" lvl="0" indent="-285750">
                        <a:lnSpc>
                          <a:spcPct val="100000"/>
                        </a:lnSpc>
                        <a:spcBef>
                          <a:spcPts val="0"/>
                        </a:spcBef>
                        <a:spcAft>
                          <a:spcPts val="0"/>
                        </a:spcAft>
                        <a:buFont typeface="+mj-lt"/>
                        <a:buAutoNum type="arabicPeriod"/>
                      </a:pPr>
                      <a:endParaRPr lang="en-GB" sz="1100" u="none" dirty="0">
                        <a:solidFill>
                          <a:srgbClr val="4A5C65"/>
                        </a:solidFill>
                        <a:effectLst/>
                      </a:endParaRPr>
                    </a:p>
                    <a:p>
                      <a:pPr marL="285750" marR="0" lvl="0" indent="-285750">
                        <a:lnSpc>
                          <a:spcPct val="100000"/>
                        </a:lnSpc>
                        <a:spcBef>
                          <a:spcPts val="0"/>
                        </a:spcBef>
                        <a:spcAft>
                          <a:spcPts val="0"/>
                        </a:spcAft>
                        <a:buFont typeface="+mj-lt"/>
                        <a:buAutoNum type="arabicPeriod"/>
                      </a:pPr>
                      <a:endParaRPr lang="en-GB" sz="1100" u="none" dirty="0">
                        <a:solidFill>
                          <a:srgbClr val="4A5C65"/>
                        </a:solidFill>
                        <a:effectLst/>
                      </a:endParaRPr>
                    </a:p>
                    <a:p>
                      <a:pPr marL="285750" marR="0" lvl="0" indent="-285750">
                        <a:lnSpc>
                          <a:spcPct val="100000"/>
                        </a:lnSpc>
                        <a:spcBef>
                          <a:spcPts val="0"/>
                        </a:spcBef>
                        <a:spcAft>
                          <a:spcPts val="0"/>
                        </a:spcAft>
                        <a:buFont typeface="+mj-lt"/>
                        <a:buAutoNum type="romanUcPeriod"/>
                      </a:pPr>
                      <a:endParaRPr lang="en-GB" sz="1100" u="none" dirty="0">
                        <a:solidFill>
                          <a:srgbClr val="4A5C65"/>
                        </a:solidFill>
                        <a:effectLst/>
                      </a:endParaRPr>
                    </a:p>
                    <a:p>
                      <a:pPr marL="285750" marR="0" lvl="0" indent="-285750">
                        <a:lnSpc>
                          <a:spcPct val="100000"/>
                        </a:lnSpc>
                        <a:spcBef>
                          <a:spcPts val="0"/>
                        </a:spcBef>
                        <a:spcAft>
                          <a:spcPts val="0"/>
                        </a:spcAft>
                        <a:buFont typeface="+mj-lt"/>
                        <a:buAutoNum type="romanUcPeriod"/>
                      </a:pPr>
                      <a:r>
                        <a:rPr lang="en-GB" sz="1100" u="none" dirty="0">
                          <a:solidFill>
                            <a:srgbClr val="4A5C65"/>
                          </a:solidFill>
                          <a:effectLst/>
                        </a:rPr>
                        <a:t>Small Billboards</a:t>
                      </a:r>
                      <a:endParaRPr lang="en-US" sz="1100" u="none" dirty="0">
                        <a:solidFill>
                          <a:srgbClr val="4A5C65"/>
                        </a:solidFill>
                        <a:effectLst/>
                      </a:endParaRPr>
                    </a:p>
                    <a:p>
                      <a:pPr marL="285750" marR="0" lvl="0" indent="-285750">
                        <a:lnSpc>
                          <a:spcPct val="100000"/>
                        </a:lnSpc>
                        <a:spcBef>
                          <a:spcPts val="0"/>
                        </a:spcBef>
                        <a:spcAft>
                          <a:spcPts val="0"/>
                        </a:spcAft>
                        <a:buFont typeface="+mj-lt"/>
                        <a:buAutoNum type="romanUcPeriod"/>
                      </a:pPr>
                      <a:r>
                        <a:rPr lang="en-GB" sz="1100" u="none" dirty="0">
                          <a:solidFill>
                            <a:srgbClr val="4A5C65"/>
                          </a:solidFill>
                          <a:effectLst/>
                        </a:rPr>
                        <a:t>TV </a:t>
                      </a:r>
                      <a:endParaRPr lang="en-US" sz="1100" u="none" dirty="0">
                        <a:solidFill>
                          <a:srgbClr val="4A5C65"/>
                        </a:solidFill>
                        <a:effectLst/>
                      </a:endParaRPr>
                    </a:p>
                    <a:p>
                      <a:pPr marL="285750" marR="0" lvl="0" indent="-285750">
                        <a:lnSpc>
                          <a:spcPct val="100000"/>
                        </a:lnSpc>
                        <a:spcBef>
                          <a:spcPts val="0"/>
                        </a:spcBef>
                        <a:spcAft>
                          <a:spcPts val="0"/>
                        </a:spcAft>
                        <a:buFont typeface="+mj-lt"/>
                        <a:buAutoNum type="romanUcPeriod"/>
                      </a:pPr>
                      <a:r>
                        <a:rPr lang="en-GB" sz="1100" u="none" dirty="0">
                          <a:solidFill>
                            <a:srgbClr val="4A5C65"/>
                          </a:solidFill>
                          <a:effectLst/>
                        </a:rPr>
                        <a:t>Flyers</a:t>
                      </a:r>
                      <a:endParaRPr lang="en-US" sz="1100" u="none" dirty="0">
                        <a:solidFill>
                          <a:srgbClr val="4A5C65"/>
                        </a:solidFill>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endParaRPr>
                    </a:p>
                    <a:p>
                      <a:pPr marL="0" marR="0">
                        <a:lnSpc>
                          <a:spcPct val="115000"/>
                        </a:lnSpc>
                        <a:spcBef>
                          <a:spcPts val="0"/>
                        </a:spcBef>
                        <a:spcAft>
                          <a:spcPts val="0"/>
                        </a:spcAft>
                      </a:pPr>
                      <a:r>
                        <a:rPr lang="en-GB" sz="1000" u="none" strike="noStrike"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33" marR="51233" marT="0" marB="0" anchor="ctr"/>
                </a:tc>
                <a:tc>
                  <a:txBody>
                    <a:bodyPr/>
                    <a:lstStyle/>
                    <a:p>
                      <a:pPr marL="342900" marR="0" lvl="0" indent="-342900">
                        <a:lnSpc>
                          <a:spcPct val="115000"/>
                        </a:lnSpc>
                        <a:spcBef>
                          <a:spcPts val="0"/>
                        </a:spcBef>
                        <a:spcAft>
                          <a:spcPts val="0"/>
                        </a:spcAft>
                        <a:buFont typeface="+mj-lt"/>
                        <a:buAutoNum type="romanUcPeriod"/>
                      </a:pPr>
                      <a:endParaRPr lang="en-GB" sz="1000" dirty="0">
                        <a:effectLst/>
                      </a:endParaRPr>
                    </a:p>
                    <a:p>
                      <a:pPr marL="342900" marR="0" lvl="0" indent="-342900">
                        <a:lnSpc>
                          <a:spcPct val="115000"/>
                        </a:lnSpc>
                        <a:spcBef>
                          <a:spcPts val="0"/>
                        </a:spcBef>
                        <a:spcAft>
                          <a:spcPts val="0"/>
                        </a:spcAft>
                        <a:buFont typeface="+mj-lt"/>
                        <a:buAutoNum type="romanUcPeriod"/>
                      </a:pPr>
                      <a:endParaRPr lang="en-GB" sz="1000" dirty="0">
                        <a:effectLst/>
                      </a:endParaRPr>
                    </a:p>
                    <a:p>
                      <a:pPr marL="342900" marR="0" lvl="0" indent="-342900">
                        <a:lnSpc>
                          <a:spcPct val="115000"/>
                        </a:lnSpc>
                        <a:spcBef>
                          <a:spcPts val="0"/>
                        </a:spcBef>
                        <a:spcAft>
                          <a:spcPts val="0"/>
                        </a:spcAft>
                        <a:buFont typeface="+mj-lt"/>
                        <a:buAutoNum type="romanUcPeriod"/>
                      </a:pPr>
                      <a:endParaRPr lang="en-GB" sz="1000" dirty="0">
                        <a:effectLst/>
                      </a:endParaRPr>
                    </a:p>
                    <a:p>
                      <a:pPr marL="342900" marR="0" lvl="0" indent="-342900">
                        <a:lnSpc>
                          <a:spcPct val="115000"/>
                        </a:lnSpc>
                        <a:spcBef>
                          <a:spcPts val="0"/>
                        </a:spcBef>
                        <a:spcAft>
                          <a:spcPts val="0"/>
                        </a:spcAft>
                        <a:buFont typeface="+mj-lt"/>
                        <a:buAutoNum type="romanUcPeriod"/>
                      </a:pPr>
                      <a:endParaRPr lang="en-GB" sz="1000" dirty="0">
                        <a:effectLst/>
                      </a:endParaRPr>
                    </a:p>
                    <a:p>
                      <a:pPr marL="342900" marR="0" lvl="0" indent="-342900">
                        <a:lnSpc>
                          <a:spcPct val="100000"/>
                        </a:lnSpc>
                        <a:spcBef>
                          <a:spcPts val="0"/>
                        </a:spcBef>
                        <a:spcAft>
                          <a:spcPts val="0"/>
                        </a:spcAft>
                        <a:buFont typeface="+mj-lt"/>
                        <a:buAutoNum type="romanUcPeriod"/>
                      </a:pPr>
                      <a:endParaRPr lang="en-GB" sz="1100" dirty="0">
                        <a:solidFill>
                          <a:srgbClr val="4A5C65"/>
                        </a:solidFill>
                        <a:effectLst/>
                        <a:latin typeface="Lato Light"/>
                      </a:endParaRPr>
                    </a:p>
                    <a:p>
                      <a:pPr marL="342900" marR="0" lvl="0" indent="-342900">
                        <a:lnSpc>
                          <a:spcPct val="100000"/>
                        </a:lnSpc>
                        <a:spcBef>
                          <a:spcPts val="0"/>
                        </a:spcBef>
                        <a:spcAft>
                          <a:spcPts val="0"/>
                        </a:spcAft>
                        <a:buFont typeface="+mj-lt"/>
                        <a:buAutoNum type="romanUcPeriod"/>
                      </a:pPr>
                      <a:r>
                        <a:rPr lang="en-GB" sz="1100" dirty="0">
                          <a:solidFill>
                            <a:srgbClr val="4A5C65"/>
                          </a:solidFill>
                          <a:effectLst/>
                          <a:latin typeface="Lato Light"/>
                        </a:rPr>
                        <a:t>Easy to spot when you’re outside</a:t>
                      </a:r>
                      <a:endParaRPr lang="en-US" sz="1100" dirty="0">
                        <a:solidFill>
                          <a:srgbClr val="4A5C65"/>
                        </a:solidFill>
                        <a:effectLst/>
                        <a:latin typeface="Lato Light"/>
                      </a:endParaRPr>
                    </a:p>
                    <a:p>
                      <a:pPr marL="342900" marR="0" lvl="0" indent="-342900">
                        <a:lnSpc>
                          <a:spcPct val="100000"/>
                        </a:lnSpc>
                        <a:spcBef>
                          <a:spcPts val="0"/>
                        </a:spcBef>
                        <a:spcAft>
                          <a:spcPts val="0"/>
                        </a:spcAft>
                        <a:buFont typeface="+mj-lt"/>
                        <a:buAutoNum type="romanUcPeriod"/>
                      </a:pPr>
                      <a:r>
                        <a:rPr lang="en-GB" sz="1100" dirty="0">
                          <a:solidFill>
                            <a:srgbClr val="4A5C65"/>
                          </a:solidFill>
                          <a:effectLst/>
                          <a:latin typeface="Lato Light"/>
                        </a:rPr>
                        <a:t>Almost everyone watches TV at home</a:t>
                      </a:r>
                      <a:endParaRPr lang="en-US" sz="1100" dirty="0">
                        <a:solidFill>
                          <a:srgbClr val="4A5C65"/>
                        </a:solidFill>
                        <a:effectLst/>
                        <a:latin typeface="Lato Light"/>
                      </a:endParaRPr>
                    </a:p>
                    <a:p>
                      <a:pPr marL="342900" marR="0" lvl="0" indent="-342900">
                        <a:lnSpc>
                          <a:spcPct val="100000"/>
                        </a:lnSpc>
                        <a:spcBef>
                          <a:spcPts val="0"/>
                        </a:spcBef>
                        <a:spcAft>
                          <a:spcPts val="0"/>
                        </a:spcAft>
                        <a:buFont typeface="+mj-lt"/>
                        <a:buAutoNum type="romanUcPeriod"/>
                      </a:pPr>
                      <a:r>
                        <a:rPr lang="en-GB" sz="1100" dirty="0">
                          <a:solidFill>
                            <a:srgbClr val="4A5C65"/>
                          </a:solidFill>
                          <a:effectLst/>
                          <a:latin typeface="Lato Light"/>
                        </a:rPr>
                        <a:t>Flyers are easy to produce and they are an efficient marketing strategy, especially at expo shows </a:t>
                      </a:r>
                      <a:endParaRPr lang="en-US" sz="1100" dirty="0">
                        <a:solidFill>
                          <a:srgbClr val="4A5C65"/>
                        </a:solidFill>
                        <a:effectLst/>
                        <a:latin typeface="Lato Light"/>
                        <a:ea typeface="Calibri" panose="020F0502020204030204" pitchFamily="34" charset="0"/>
                        <a:cs typeface="Times New Roman" panose="02020603050405020304" pitchFamily="18" charset="0"/>
                      </a:endParaRPr>
                    </a:p>
                  </a:txBody>
                  <a:tcPr marL="51233" marR="51233" marT="0" marB="0"/>
                </a:tc>
                <a:tc>
                  <a:txBody>
                    <a:bodyPr/>
                    <a:lstStyle/>
                    <a:p>
                      <a:pPr marL="285750" marR="0" lvl="0" indent="-285750">
                        <a:lnSpc>
                          <a:spcPct val="100000"/>
                        </a:lnSpc>
                        <a:spcBef>
                          <a:spcPts val="0"/>
                        </a:spcBef>
                        <a:spcAft>
                          <a:spcPts val="0"/>
                        </a:spcAft>
                        <a:buFont typeface="+mj-lt"/>
                        <a:buAutoNum type="romanUcPeriod"/>
                      </a:pPr>
                      <a:r>
                        <a:rPr lang="en-GB" sz="1100" dirty="0">
                          <a:solidFill>
                            <a:srgbClr val="4A5C65"/>
                          </a:solidFill>
                          <a:effectLst/>
                          <a:latin typeface="Lato Light"/>
                        </a:rPr>
                        <a:t>114€/week</a:t>
                      </a:r>
                      <a:endParaRPr lang="en-US" sz="1100" dirty="0">
                        <a:solidFill>
                          <a:srgbClr val="4A5C65"/>
                        </a:solidFill>
                        <a:effectLst/>
                        <a:latin typeface="Lato Light"/>
                      </a:endParaRPr>
                    </a:p>
                    <a:p>
                      <a:pPr marL="342900" marR="0" lvl="0" indent="-342900">
                        <a:lnSpc>
                          <a:spcPct val="100000"/>
                        </a:lnSpc>
                        <a:spcBef>
                          <a:spcPts val="0"/>
                        </a:spcBef>
                        <a:spcAft>
                          <a:spcPts val="0"/>
                        </a:spcAft>
                        <a:buFont typeface="+mj-lt"/>
                        <a:buAutoNum type="romanUcPeriod"/>
                      </a:pPr>
                      <a:r>
                        <a:rPr lang="en-GB" sz="1100" dirty="0">
                          <a:solidFill>
                            <a:srgbClr val="4A5C65"/>
                          </a:solidFill>
                          <a:effectLst/>
                          <a:latin typeface="Lato Light"/>
                        </a:rPr>
                        <a:t>1500€/10s on national television</a:t>
                      </a:r>
                      <a:endParaRPr lang="en-US" sz="1100" dirty="0">
                        <a:solidFill>
                          <a:srgbClr val="4A5C65"/>
                        </a:solidFill>
                        <a:effectLst/>
                        <a:latin typeface="Lato Light"/>
                      </a:endParaRPr>
                    </a:p>
                    <a:p>
                      <a:pPr marL="342900" marR="0" lvl="0" indent="-342900">
                        <a:lnSpc>
                          <a:spcPct val="100000"/>
                        </a:lnSpc>
                        <a:spcBef>
                          <a:spcPts val="0"/>
                        </a:spcBef>
                        <a:spcAft>
                          <a:spcPts val="0"/>
                        </a:spcAft>
                        <a:buFont typeface="+mj-lt"/>
                        <a:buAutoNum type="romanUcPeriod"/>
                      </a:pPr>
                      <a:r>
                        <a:rPr lang="en-GB" sz="1100" dirty="0">
                          <a:solidFill>
                            <a:srgbClr val="4A5C65"/>
                          </a:solidFill>
                          <a:effectLst/>
                          <a:latin typeface="Lato Light"/>
                        </a:rPr>
                        <a:t>100€/1000 flyers</a:t>
                      </a:r>
                      <a:endParaRPr lang="en-US" sz="1100" dirty="0">
                        <a:solidFill>
                          <a:srgbClr val="4A5C65"/>
                        </a:solidFill>
                        <a:effectLst/>
                        <a:latin typeface="Lato Light"/>
                      </a:endParaRPr>
                    </a:p>
                    <a:p>
                      <a:pPr marL="457200" marR="0">
                        <a:lnSpc>
                          <a:spcPct val="100000"/>
                        </a:lnSpc>
                        <a:spcBef>
                          <a:spcPts val="0"/>
                        </a:spcBef>
                        <a:spcAft>
                          <a:spcPts val="0"/>
                        </a:spcAft>
                      </a:pPr>
                      <a:r>
                        <a:rPr lang="en-GB" sz="10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33" marR="51233" marT="0" marB="0" anchor="ctr"/>
                </a:tc>
                <a:extLst>
                  <a:ext uri="{0D108BD9-81ED-4DB2-BD59-A6C34878D82A}">
                    <a16:rowId xmlns:a16="http://schemas.microsoft.com/office/drawing/2014/main" val="423491903"/>
                  </a:ext>
                </a:extLst>
              </a:tr>
              <a:tr h="355962">
                <a:tc>
                  <a:txBody>
                    <a:bodyPr/>
                    <a:lstStyle/>
                    <a:p>
                      <a:pPr marL="0" marR="0">
                        <a:lnSpc>
                          <a:spcPct val="115000"/>
                        </a:lnSpc>
                        <a:spcBef>
                          <a:spcPts val="0"/>
                        </a:spcBef>
                        <a:spcAft>
                          <a:spcPts val="0"/>
                        </a:spcAft>
                      </a:pPr>
                      <a:r>
                        <a:rPr lang="en-GB" sz="1000" b="1" u="none" dirty="0">
                          <a:solidFill>
                            <a:srgbClr val="4A5C65"/>
                          </a:solidFill>
                          <a:effectLst/>
                          <a:latin typeface="Lato Light"/>
                        </a:rPr>
                        <a:t>TOTAL COST</a:t>
                      </a:r>
                      <a:endParaRPr lang="en-US" sz="800" b="1" u="none" dirty="0">
                        <a:solidFill>
                          <a:srgbClr val="4A5C65"/>
                        </a:solidFill>
                        <a:effectLst/>
                        <a:latin typeface="Lato Light"/>
                        <a:ea typeface="Calibri" panose="020F0502020204030204" pitchFamily="34" charset="0"/>
                        <a:cs typeface="Times New Roman" panose="02020603050405020304" pitchFamily="18" charset="0"/>
                      </a:endParaRPr>
                    </a:p>
                  </a:txBody>
                  <a:tcPr marL="51233" marR="51233" marT="0" marB="0" anchor="ctr"/>
                </a:tc>
                <a:tc>
                  <a:txBody>
                    <a:bodyPr/>
                    <a:lstStyle/>
                    <a:p>
                      <a:pPr marL="0" marR="0">
                        <a:lnSpc>
                          <a:spcPct val="115000"/>
                        </a:lnSpc>
                        <a:spcBef>
                          <a:spcPts val="0"/>
                        </a:spcBef>
                        <a:spcAft>
                          <a:spcPts val="0"/>
                        </a:spcAft>
                      </a:pPr>
                      <a:r>
                        <a:rPr lang="en-GB" sz="10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33" marR="51233" marT="0" marB="0"/>
                </a:tc>
                <a:tc>
                  <a:txBody>
                    <a:bodyPr/>
                    <a:lstStyle/>
                    <a:p>
                      <a:pPr marL="0" marR="0">
                        <a:lnSpc>
                          <a:spcPct val="115000"/>
                        </a:lnSpc>
                        <a:spcBef>
                          <a:spcPts val="0"/>
                        </a:spcBef>
                        <a:spcAft>
                          <a:spcPts val="0"/>
                        </a:spcAft>
                      </a:pPr>
                      <a:r>
                        <a:rPr lang="en-GB" sz="1000" dirty="0">
                          <a:solidFill>
                            <a:srgbClr val="4A5C65"/>
                          </a:solidFill>
                          <a:effectLst/>
                          <a:latin typeface="Lato Light"/>
                        </a:rPr>
                        <a:t>1714 €/week</a:t>
                      </a:r>
                      <a:endParaRPr lang="en-US" sz="800" dirty="0">
                        <a:solidFill>
                          <a:srgbClr val="4A5C65"/>
                        </a:solidFill>
                        <a:effectLst/>
                        <a:latin typeface="Lato Light"/>
                        <a:ea typeface="Calibri" panose="020F0502020204030204" pitchFamily="34" charset="0"/>
                        <a:cs typeface="Times New Roman" panose="02020603050405020304" pitchFamily="18" charset="0"/>
                      </a:endParaRPr>
                    </a:p>
                  </a:txBody>
                  <a:tcPr marL="51233" marR="51233" marT="0" marB="0" anchor="ctr"/>
                </a:tc>
                <a:extLst>
                  <a:ext uri="{0D108BD9-81ED-4DB2-BD59-A6C34878D82A}">
                    <a16:rowId xmlns:a16="http://schemas.microsoft.com/office/drawing/2014/main" val="3795832415"/>
                  </a:ext>
                </a:extLst>
              </a:tr>
            </a:tbl>
          </a:graphicData>
        </a:graphic>
      </p:graphicFrame>
      <p:grpSp>
        <p:nvGrpSpPr>
          <p:cNvPr id="8" name="Group 7">
            <a:extLst>
              <a:ext uri="{FF2B5EF4-FFF2-40B4-BE49-F238E27FC236}">
                <a16:creationId xmlns:a16="http://schemas.microsoft.com/office/drawing/2014/main" id="{63B3F669-49C4-4BD6-A323-DDD1013BE077}"/>
              </a:ext>
            </a:extLst>
          </p:cNvPr>
          <p:cNvGrpSpPr/>
          <p:nvPr/>
        </p:nvGrpSpPr>
        <p:grpSpPr>
          <a:xfrm>
            <a:off x="107504" y="4011910"/>
            <a:ext cx="1008112" cy="989783"/>
            <a:chOff x="2555776" y="627534"/>
            <a:chExt cx="3960440" cy="3888432"/>
          </a:xfrm>
        </p:grpSpPr>
        <p:sp>
          <p:nvSpPr>
            <p:cNvPr id="9" name="Ellipse 2">
              <a:extLst>
                <a:ext uri="{FF2B5EF4-FFF2-40B4-BE49-F238E27FC236}">
                  <a16:creationId xmlns:a16="http://schemas.microsoft.com/office/drawing/2014/main" id="{BE1B5222-1CE4-4EA2-BE3F-8704B622E783}"/>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3B2F6C4-9DE4-4D76-8BFB-39B85BB85BB2}"/>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82182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C1B46-C250-48C8-B468-16205C29383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18</a:t>
            </a:fld>
            <a:endParaRPr lang="en"/>
          </a:p>
        </p:txBody>
      </p:sp>
      <p:graphicFrame>
        <p:nvGraphicFramePr>
          <p:cNvPr id="3" name="Table 2">
            <a:extLst>
              <a:ext uri="{FF2B5EF4-FFF2-40B4-BE49-F238E27FC236}">
                <a16:creationId xmlns:a16="http://schemas.microsoft.com/office/drawing/2014/main" id="{B356246D-6284-4C43-8B2C-38F993DAE143}"/>
              </a:ext>
            </a:extLst>
          </p:cNvPr>
          <p:cNvGraphicFramePr>
            <a:graphicFrameLocks noGrp="1"/>
          </p:cNvGraphicFramePr>
          <p:nvPr>
            <p:extLst>
              <p:ext uri="{D42A27DB-BD31-4B8C-83A1-F6EECF244321}">
                <p14:modId xmlns:p14="http://schemas.microsoft.com/office/powerpoint/2010/main" val="4131015023"/>
              </p:ext>
            </p:extLst>
          </p:nvPr>
        </p:nvGraphicFramePr>
        <p:xfrm>
          <a:off x="1752600" y="647171"/>
          <a:ext cx="6134100" cy="3790980"/>
        </p:xfrm>
        <a:graphic>
          <a:graphicData uri="http://schemas.openxmlformats.org/drawingml/2006/table">
            <a:tbl>
              <a:tblPr>
                <a:tableStyleId>{5C22544A-7EE6-4342-B048-85BDC9FD1C3A}</a:tableStyleId>
              </a:tblPr>
              <a:tblGrid>
                <a:gridCol w="3236351">
                  <a:extLst>
                    <a:ext uri="{9D8B030D-6E8A-4147-A177-3AD203B41FA5}">
                      <a16:colId xmlns:a16="http://schemas.microsoft.com/office/drawing/2014/main" val="455525381"/>
                    </a:ext>
                  </a:extLst>
                </a:gridCol>
                <a:gridCol w="2897749">
                  <a:extLst>
                    <a:ext uri="{9D8B030D-6E8A-4147-A177-3AD203B41FA5}">
                      <a16:colId xmlns:a16="http://schemas.microsoft.com/office/drawing/2014/main" val="108460793"/>
                    </a:ext>
                  </a:extLst>
                </a:gridCol>
              </a:tblGrid>
              <a:tr h="1499925">
                <a:tc>
                  <a:txBody>
                    <a:bodyPr/>
                    <a:lstStyle/>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1" u="none" dirty="0">
                          <a:solidFill>
                            <a:srgbClr val="4A5C65"/>
                          </a:solidFill>
                          <a:effectLst/>
                          <a:latin typeface="Lato Light"/>
                        </a:rPr>
                        <a:t>Strengths</a:t>
                      </a:r>
                      <a:endParaRPr lang="en-US" sz="1000" b="1"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Low production cost</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Fast production rate</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Environmentally friendly</a:t>
                      </a:r>
                      <a:endParaRPr lang="en-US" sz="1000" b="0" u="none" dirty="0">
                        <a:solidFill>
                          <a:srgbClr val="4A5C65"/>
                        </a:solidFill>
                        <a:effectLst/>
                        <a:latin typeface="Lato Light"/>
                      </a:endParaRPr>
                    </a:p>
                    <a:p>
                      <a:pPr marL="91440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a typeface="Calibri" panose="020F0502020204030204" pitchFamily="34" charset="0"/>
                        <a:cs typeface="Times New Roman" panose="02020603050405020304" pitchFamily="18" charset="0"/>
                      </a:endParaRPr>
                    </a:p>
                  </a:txBody>
                  <a:tcPr marL="38235" marR="38235" marT="0" marB="0"/>
                </a:tc>
                <a:tc>
                  <a:txBody>
                    <a:bodyPr/>
                    <a:lstStyle/>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1" u="none" dirty="0">
                          <a:solidFill>
                            <a:srgbClr val="4A5C65"/>
                          </a:solidFill>
                          <a:effectLst/>
                          <a:latin typeface="Lato Light"/>
                        </a:rPr>
                        <a:t>Weaknesses</a:t>
                      </a:r>
                      <a:endParaRPr lang="en-US" sz="1000" b="1"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Product is in an ongoing improvement process</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Some companies might not accept the idea</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Oxygen </a:t>
                      </a:r>
                      <a:r>
                        <a:rPr lang="en-GB" sz="1000" b="0" u="none" dirty="0" err="1">
                          <a:solidFill>
                            <a:srgbClr val="4A5C65"/>
                          </a:solidFill>
                          <a:effectLst/>
                          <a:latin typeface="Lato Light"/>
                        </a:rPr>
                        <a:t>absorbtion</a:t>
                      </a:r>
                      <a:r>
                        <a:rPr lang="en-GB" sz="1000" b="0" u="none" dirty="0">
                          <a:solidFill>
                            <a:srgbClr val="4A5C65"/>
                          </a:solidFill>
                          <a:effectLst/>
                          <a:latin typeface="Lato Light"/>
                        </a:rPr>
                        <a:t> rate is momentarily high</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a typeface="Calibri" panose="020F0502020204030204" pitchFamily="34" charset="0"/>
                        <a:cs typeface="Times New Roman" panose="02020603050405020304" pitchFamily="18" charset="0"/>
                      </a:endParaRPr>
                    </a:p>
                  </a:txBody>
                  <a:tcPr marL="38235" marR="38235" marT="0" marB="0"/>
                </a:tc>
                <a:extLst>
                  <a:ext uri="{0D108BD9-81ED-4DB2-BD59-A6C34878D82A}">
                    <a16:rowId xmlns:a16="http://schemas.microsoft.com/office/drawing/2014/main" val="992175767"/>
                  </a:ext>
                </a:extLst>
              </a:tr>
              <a:tr h="2053429">
                <a:tc>
                  <a:txBody>
                    <a:bodyPr/>
                    <a:lstStyle/>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1" u="none" dirty="0">
                          <a:solidFill>
                            <a:srgbClr val="4A5C65"/>
                          </a:solidFill>
                          <a:effectLst/>
                          <a:latin typeface="Lato Light"/>
                        </a:rPr>
                        <a:t>Opportunities</a:t>
                      </a:r>
                      <a:endParaRPr lang="en-US" sz="1000" b="1"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Work with important food manufacturers</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Raising awareness about the global non-degradable plastic pollution</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Opening new possibilities in the bioplastic-based product industry</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strike="noStrik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a typeface="Calibri" panose="020F0502020204030204" pitchFamily="34" charset="0"/>
                        <a:cs typeface="Times New Roman" panose="02020603050405020304" pitchFamily="18" charset="0"/>
                      </a:endParaRPr>
                    </a:p>
                  </a:txBody>
                  <a:tcPr marL="38235" marR="38235" marT="0" marB="0"/>
                </a:tc>
                <a:tc>
                  <a:txBody>
                    <a:bodyPr/>
                    <a:lstStyle/>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ndParaRPr>
                    </a:p>
                    <a:p>
                      <a:pPr marL="0" marR="0">
                        <a:lnSpc>
                          <a:spcPct val="115000"/>
                        </a:lnSpc>
                        <a:spcBef>
                          <a:spcPts val="0"/>
                        </a:spcBef>
                        <a:spcAft>
                          <a:spcPts val="0"/>
                        </a:spcAft>
                      </a:pPr>
                      <a:r>
                        <a:rPr lang="en-GB" sz="1000" b="1" u="none" dirty="0">
                          <a:solidFill>
                            <a:srgbClr val="4A5C65"/>
                          </a:solidFill>
                          <a:effectLst/>
                          <a:latin typeface="Lato Light"/>
                        </a:rPr>
                        <a:t>Threats</a:t>
                      </a:r>
                      <a:endParaRPr lang="en-US" sz="1000" b="1" u="none" dirty="0">
                        <a:solidFill>
                          <a:srgbClr val="4A5C65"/>
                        </a:solidFill>
                        <a:effectLst/>
                        <a:latin typeface="Lato Light"/>
                      </a:endParaRPr>
                    </a:p>
                    <a:p>
                      <a:pPr marL="0" marR="0">
                        <a:lnSpc>
                          <a:spcPct val="115000"/>
                        </a:lnSpc>
                        <a:spcBef>
                          <a:spcPts val="0"/>
                        </a:spcBef>
                        <a:spcAft>
                          <a:spcPts val="0"/>
                        </a:spcAft>
                      </a:pPr>
                      <a:r>
                        <a:rPr lang="en-GB" sz="1000" b="0" u="none" dirty="0">
                          <a:solidFill>
                            <a:srgbClr val="4A5C65"/>
                          </a:solidFill>
                          <a:effectLst/>
                          <a:latin typeface="Lato Light"/>
                        </a:rPr>
                        <a:t> </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Corporate espionage </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Economic difficulties(taxes, custom tolls, logistic costs)</a:t>
                      </a:r>
                      <a:endParaRPr lang="en-US" sz="1000" b="0" u="none" dirty="0">
                        <a:solidFill>
                          <a:srgbClr val="4A5C65"/>
                        </a:solidFill>
                        <a:effectLst/>
                        <a:latin typeface="Lato Light"/>
                      </a:endParaRPr>
                    </a:p>
                    <a:p>
                      <a:pPr marL="342900" marR="0" lvl="0" indent="-342900">
                        <a:lnSpc>
                          <a:spcPct val="115000"/>
                        </a:lnSpc>
                        <a:spcBef>
                          <a:spcPts val="0"/>
                        </a:spcBef>
                        <a:spcAft>
                          <a:spcPts val="0"/>
                        </a:spcAft>
                        <a:buFont typeface="Symbol" panose="05050102010706020507" pitchFamily="18" charset="2"/>
                        <a:buChar char=""/>
                      </a:pPr>
                      <a:r>
                        <a:rPr lang="en-GB" sz="1000" b="0" u="none" dirty="0">
                          <a:solidFill>
                            <a:srgbClr val="4A5C65"/>
                          </a:solidFill>
                          <a:effectLst/>
                          <a:latin typeface="Lato Light"/>
                        </a:rPr>
                        <a:t>Possible bigger competitors</a:t>
                      </a:r>
                      <a:endParaRPr lang="en-US" sz="1000" b="0" u="none" dirty="0">
                        <a:solidFill>
                          <a:srgbClr val="4A5C65"/>
                        </a:solidFill>
                        <a:effectLst/>
                        <a:latin typeface="Lato Light"/>
                        <a:ea typeface="Calibri" panose="020F0502020204030204" pitchFamily="34" charset="0"/>
                        <a:cs typeface="Times New Roman" panose="02020603050405020304" pitchFamily="18" charset="0"/>
                      </a:endParaRPr>
                    </a:p>
                  </a:txBody>
                  <a:tcPr marL="38235" marR="38235" marT="0" marB="0"/>
                </a:tc>
                <a:extLst>
                  <a:ext uri="{0D108BD9-81ED-4DB2-BD59-A6C34878D82A}">
                    <a16:rowId xmlns:a16="http://schemas.microsoft.com/office/drawing/2014/main" val="1815397527"/>
                  </a:ext>
                </a:extLst>
              </a:tr>
            </a:tbl>
          </a:graphicData>
        </a:graphic>
      </p:graphicFrame>
      <p:sp>
        <p:nvSpPr>
          <p:cNvPr id="4" name="Rectangle 1">
            <a:extLst>
              <a:ext uri="{FF2B5EF4-FFF2-40B4-BE49-F238E27FC236}">
                <a16:creationId xmlns:a16="http://schemas.microsoft.com/office/drawing/2014/main" id="{5B4B2A1D-AB2B-4FF4-A986-095484FDDBBB}"/>
              </a:ext>
            </a:extLst>
          </p:cNvPr>
          <p:cNvSpPr>
            <a:spLocks noChangeArrowheads="1"/>
          </p:cNvSpPr>
          <p:nvPr/>
        </p:nvSpPr>
        <p:spPr bwMode="auto">
          <a:xfrm>
            <a:off x="2504386" y="64120"/>
            <a:ext cx="132792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4A5C65"/>
                </a:solidFill>
                <a:effectLst/>
                <a:latin typeface="Lato Light"/>
                <a:ea typeface="Times New Roman" panose="02020603050405020304" pitchFamily="18" charset="0"/>
                <a:cs typeface="Calibri" panose="020F0502020204030204" pitchFamily="34" charset="0"/>
              </a:rPr>
              <a:t>SWOT analysis of your own product</a:t>
            </a:r>
            <a:endParaRPr kumimoji="0" lang="en-US" altLang="en-US" sz="2000" b="0" i="0" u="none" strike="noStrike" cap="none" normalizeH="0" baseline="0" dirty="0">
              <a:ln>
                <a:noFill/>
              </a:ln>
              <a:solidFill>
                <a:srgbClr val="4A5C65"/>
              </a:solidFill>
              <a:effectLst/>
              <a:latin typeface="Lato 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4A5C65"/>
              </a:solidFill>
              <a:effectLst/>
              <a:latin typeface="Lato Light"/>
            </a:endParaRPr>
          </a:p>
        </p:txBody>
      </p:sp>
      <p:grpSp>
        <p:nvGrpSpPr>
          <p:cNvPr id="5" name="Group 4">
            <a:extLst>
              <a:ext uri="{FF2B5EF4-FFF2-40B4-BE49-F238E27FC236}">
                <a16:creationId xmlns:a16="http://schemas.microsoft.com/office/drawing/2014/main" id="{6055ECF0-7AA7-46C1-BC91-5E805D98B33B}"/>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485C401F-283B-40EE-B616-AE3A4A426A91}"/>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A997A8A-DD56-44FF-B2B8-F603AF1E5029}"/>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94531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44" y="546001"/>
            <a:ext cx="2142000" cy="2630400"/>
          </a:xfrm>
        </p:spPr>
        <p:txBody>
          <a:bodyPr/>
          <a:lstStyle/>
          <a:p>
            <a:r>
              <a:rPr lang="en-US" b="1" dirty="0"/>
              <a:t>What makes our business different than the rest?</a:t>
            </a:r>
          </a:p>
        </p:txBody>
      </p:sp>
      <p:sp>
        <p:nvSpPr>
          <p:cNvPr id="3" name="Text Placeholder 2"/>
          <p:cNvSpPr>
            <a:spLocks noGrp="1"/>
          </p:cNvSpPr>
          <p:nvPr>
            <p:ph type="body" idx="1"/>
          </p:nvPr>
        </p:nvSpPr>
        <p:spPr>
          <a:xfrm>
            <a:off x="2901874" y="1033400"/>
            <a:ext cx="5558557" cy="3267300"/>
          </a:xfrm>
        </p:spPr>
        <p:txBody>
          <a:bodyPr/>
          <a:lstStyle/>
          <a:p>
            <a:pPr>
              <a:buClr>
                <a:srgbClr val="4A5C65"/>
              </a:buClr>
              <a:buFont typeface="Arial" panose="020B0604020202020204" pitchFamily="34" charset="0"/>
              <a:buChar char="•"/>
            </a:pPr>
            <a:r>
              <a:rPr lang="en-GB" sz="1600" dirty="0"/>
              <a:t>Healthy marketing strategies</a:t>
            </a:r>
            <a:endParaRPr lang="en-US" sz="1600" dirty="0"/>
          </a:p>
          <a:p>
            <a:pPr>
              <a:buClr>
                <a:srgbClr val="4A5C65"/>
              </a:buClr>
              <a:buFont typeface="Arial" panose="020B0604020202020204" pitchFamily="34" charset="0"/>
              <a:buChar char="•"/>
            </a:pPr>
            <a:r>
              <a:rPr lang="en-GB" sz="1600" dirty="0"/>
              <a:t>Reliability of our services</a:t>
            </a:r>
            <a:endParaRPr lang="en-US" sz="1600" dirty="0"/>
          </a:p>
          <a:p>
            <a:pPr>
              <a:buClr>
                <a:srgbClr val="4A5C65"/>
              </a:buClr>
              <a:buFont typeface="Arial" panose="020B0604020202020204" pitchFamily="34" charset="0"/>
              <a:buChar char="•"/>
            </a:pPr>
            <a:r>
              <a:rPr lang="en-GB" sz="1600" dirty="0"/>
              <a:t>The desires to maintain long-term contact with companies all over the world</a:t>
            </a:r>
            <a:endParaRPr lang="en-US" sz="1600" dirty="0"/>
          </a:p>
          <a:p>
            <a:pPr>
              <a:buClr>
                <a:srgbClr val="4A5C65"/>
              </a:buClr>
              <a:buFont typeface="Arial" panose="020B0604020202020204" pitchFamily="34" charset="0"/>
              <a:buChar char="•"/>
            </a:pPr>
            <a:r>
              <a:rPr lang="en-GB" sz="1600" dirty="0"/>
              <a:t>Providing solutions that help battle the global pollution threat</a:t>
            </a:r>
            <a:endParaRPr lang="en-US" sz="1600" dirty="0"/>
          </a:p>
          <a:p>
            <a:pPr>
              <a:buClr>
                <a:srgbClr val="4A5C65"/>
              </a:buClr>
              <a:buFont typeface="Arial" panose="020B0604020202020204" pitchFamily="34" charset="0"/>
              <a:buChar char="•"/>
            </a:pPr>
            <a:r>
              <a:rPr lang="en-GB" sz="1600" dirty="0"/>
              <a:t>Offering educational programmes to international students(factory visits, workshops, conferences with our chemists, engineers).</a:t>
            </a:r>
            <a:endParaRPr lang="en-US" sz="1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19</a:t>
            </a:fld>
            <a:endParaRPr lang="en"/>
          </a:p>
        </p:txBody>
      </p:sp>
      <p:grpSp>
        <p:nvGrpSpPr>
          <p:cNvPr id="5" name="Group 4">
            <a:extLst>
              <a:ext uri="{FF2B5EF4-FFF2-40B4-BE49-F238E27FC236}">
                <a16:creationId xmlns:a16="http://schemas.microsoft.com/office/drawing/2014/main" id="{B22DB766-EC36-4757-ABC6-12F421781941}"/>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686AE17F-5E92-4FA2-9BBA-F60030922857}"/>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A2574EB-C35A-4BC4-AE30-4C9C3D235B8F}"/>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48994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467544" y="436793"/>
            <a:ext cx="2142000" cy="2630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t>Company</a:t>
            </a:r>
            <a:br>
              <a:rPr lang="en-US" b="1" dirty="0"/>
            </a:br>
            <a:r>
              <a:rPr lang="en-US" b="1" dirty="0"/>
              <a:t>overview</a:t>
            </a:r>
            <a:endParaRPr b="1" dirty="0"/>
          </a:p>
        </p:txBody>
      </p:sp>
      <p:sp>
        <p:nvSpPr>
          <p:cNvPr id="396" name="Shape 396"/>
          <p:cNvSpPr txBox="1">
            <a:spLocks noGrp="1"/>
          </p:cNvSpPr>
          <p:nvPr>
            <p:ph type="body" idx="1"/>
          </p:nvPr>
        </p:nvSpPr>
        <p:spPr>
          <a:xfrm>
            <a:off x="2609544" y="1500014"/>
            <a:ext cx="6291660" cy="3888432"/>
          </a:xfrm>
          <a:prstGeom prst="rect">
            <a:avLst/>
          </a:prstGeom>
        </p:spPr>
        <p:txBody>
          <a:bodyPr spcFirstLastPara="1" wrap="square" lIns="91425" tIns="91425" rIns="91425" bIns="91425" anchor="t" anchorCtr="0">
            <a:noAutofit/>
          </a:bodyPr>
          <a:lstStyle/>
          <a:p>
            <a:pPr marL="0" lvl="0" indent="0">
              <a:spcBef>
                <a:spcPts val="0"/>
              </a:spcBef>
              <a:spcAft>
                <a:spcPts val="600"/>
              </a:spcAft>
              <a:buNone/>
            </a:pPr>
            <a:r>
              <a:rPr lang="de-DE" sz="2400" kern="100" baseline="-25000" dirty="0" err="1"/>
              <a:t>Founded</a:t>
            </a:r>
            <a:r>
              <a:rPr lang="de-DE" sz="2400" kern="100" baseline="-25000" dirty="0"/>
              <a:t>: </a:t>
            </a:r>
            <a:r>
              <a:rPr lang="de-DE" sz="2400" b="1" kern="100" baseline="-25000" dirty="0" err="1"/>
              <a:t>January</a:t>
            </a:r>
            <a:r>
              <a:rPr lang="de-DE" sz="2400" b="1" kern="100" baseline="-25000" dirty="0"/>
              <a:t> 2018</a:t>
            </a:r>
          </a:p>
          <a:p>
            <a:pPr marL="0" lvl="0" indent="0">
              <a:spcBef>
                <a:spcPts val="0"/>
              </a:spcBef>
              <a:spcAft>
                <a:spcPts val="600"/>
              </a:spcAft>
              <a:buNone/>
            </a:pPr>
            <a:r>
              <a:rPr lang="de-DE" sz="2400" kern="100" baseline="-25000" dirty="0" err="1"/>
              <a:t>Number</a:t>
            </a:r>
            <a:r>
              <a:rPr lang="de-DE" sz="2400" kern="100" baseline="-25000" dirty="0"/>
              <a:t> </a:t>
            </a:r>
            <a:r>
              <a:rPr lang="de-DE" sz="2400" kern="100" baseline="-25000" dirty="0" err="1"/>
              <a:t>of</a:t>
            </a:r>
            <a:r>
              <a:rPr lang="de-DE" sz="2400" kern="100" baseline="-25000" dirty="0"/>
              <a:t> </a:t>
            </a:r>
            <a:r>
              <a:rPr lang="de-DE" sz="2400" kern="100" baseline="-25000" dirty="0" err="1"/>
              <a:t>employees</a:t>
            </a:r>
            <a:r>
              <a:rPr lang="de-DE" sz="2400" kern="100" baseline="-25000" dirty="0"/>
              <a:t>: </a:t>
            </a:r>
            <a:r>
              <a:rPr lang="de-DE" sz="2400" b="1" kern="100" baseline="-25000" dirty="0"/>
              <a:t>7</a:t>
            </a:r>
            <a:r>
              <a:rPr lang="de-DE" sz="2400" kern="100" baseline="-25000" dirty="0"/>
              <a:t> </a:t>
            </a:r>
          </a:p>
          <a:p>
            <a:pPr marL="0" lvl="0" indent="0">
              <a:spcBef>
                <a:spcPts val="0"/>
              </a:spcBef>
              <a:spcAft>
                <a:spcPts val="600"/>
              </a:spcAft>
              <a:buNone/>
            </a:pPr>
            <a:r>
              <a:rPr lang="de-DE" sz="2400" kern="100" baseline="-25000" dirty="0"/>
              <a:t>Founders: </a:t>
            </a:r>
            <a:r>
              <a:rPr lang="de-DE" sz="2400" b="1" kern="100" baseline="-25000" dirty="0"/>
              <a:t>Rares Miron, Sude Yakut, Tim Pascher, Vlad           Gubendreanu, Maddie Smith, Andreea Cristel, Stefan Cioaric </a:t>
            </a:r>
          </a:p>
          <a:p>
            <a:pPr marL="0" indent="0">
              <a:spcBef>
                <a:spcPts val="0"/>
              </a:spcBef>
              <a:spcAft>
                <a:spcPts val="600"/>
              </a:spcAft>
              <a:buNone/>
            </a:pPr>
            <a:r>
              <a:rPr lang="en-GB" sz="1600" dirty="0"/>
              <a:t>Business summary: </a:t>
            </a:r>
            <a:r>
              <a:rPr lang="en-GB" sz="1600" b="1" dirty="0"/>
              <a:t>Our business main activity is the production and distribution of bioplastic-based packaging to food manufacturing companies. </a:t>
            </a:r>
            <a:endParaRPr lang="en-US" sz="1600" b="1" dirty="0"/>
          </a:p>
          <a:p>
            <a:pPr marL="0" lvl="0" indent="0">
              <a:spcBef>
                <a:spcPts val="0"/>
              </a:spcBef>
              <a:spcAft>
                <a:spcPts val="600"/>
              </a:spcAft>
              <a:buNone/>
            </a:pPr>
            <a:endParaRPr lang="de-DE" sz="2400" b="1" kern="100" baseline="-25000" dirty="0"/>
          </a:p>
        </p:txBody>
      </p:sp>
      <p:sp>
        <p:nvSpPr>
          <p:cNvPr id="398" name="Shape 39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grpSp>
        <p:nvGrpSpPr>
          <p:cNvPr id="13" name="Group 12">
            <a:extLst>
              <a:ext uri="{FF2B5EF4-FFF2-40B4-BE49-F238E27FC236}">
                <a16:creationId xmlns:a16="http://schemas.microsoft.com/office/drawing/2014/main" id="{27A7079C-7B6A-419F-B25B-7D6DF5BC0FBE}"/>
              </a:ext>
            </a:extLst>
          </p:cNvPr>
          <p:cNvGrpSpPr/>
          <p:nvPr/>
        </p:nvGrpSpPr>
        <p:grpSpPr>
          <a:xfrm>
            <a:off x="107504" y="4011910"/>
            <a:ext cx="1008112" cy="989783"/>
            <a:chOff x="2555776" y="627534"/>
            <a:chExt cx="3960440" cy="3888432"/>
          </a:xfrm>
        </p:grpSpPr>
        <p:sp>
          <p:nvSpPr>
            <p:cNvPr id="14" name="Ellipse 2">
              <a:extLst>
                <a:ext uri="{FF2B5EF4-FFF2-40B4-BE49-F238E27FC236}">
                  <a16:creationId xmlns:a16="http://schemas.microsoft.com/office/drawing/2014/main" id="{CE7EC433-DD7B-4569-8BAF-ECA889D82F9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2CB886B2-F1A8-48C3-88B8-C740DC2D8FFB}"/>
                </a:ext>
              </a:extLst>
            </p:cNvPr>
            <p:cNvPicPr>
              <a:picLocks noChangeAspect="1"/>
            </p:cNvPicPr>
            <p:nvPr/>
          </p:nvPicPr>
          <p:blipFill>
            <a:blip r:embed="rId3"/>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19" y="526951"/>
            <a:ext cx="2142000" cy="2630400"/>
          </a:xfrm>
        </p:spPr>
        <p:txBody>
          <a:bodyPr/>
          <a:lstStyle/>
          <a:p>
            <a:r>
              <a:rPr lang="en-US" b="1" dirty="0"/>
              <a:t>Short-term plan</a:t>
            </a:r>
          </a:p>
        </p:txBody>
      </p:sp>
      <p:sp>
        <p:nvSpPr>
          <p:cNvPr id="3" name="Text Placeholder 2"/>
          <p:cNvSpPr>
            <a:spLocks noGrp="1"/>
          </p:cNvSpPr>
          <p:nvPr>
            <p:ph type="body" idx="1"/>
          </p:nvPr>
        </p:nvSpPr>
        <p:spPr>
          <a:xfrm>
            <a:off x="3108127" y="1523701"/>
            <a:ext cx="5558557" cy="3267300"/>
          </a:xfrm>
        </p:spPr>
        <p:txBody>
          <a:bodyPr/>
          <a:lstStyle/>
          <a:p>
            <a:pPr lvl="0">
              <a:buClr>
                <a:srgbClr val="4A5C65"/>
              </a:buClr>
              <a:buFont typeface="Arial" panose="020B0604020202020204" pitchFamily="34" charset="0"/>
              <a:buChar char="•"/>
            </a:pPr>
            <a:r>
              <a:rPr lang="en-GB" sz="1600" b="1" dirty="0"/>
              <a:t>Solid advertisement at international fair</a:t>
            </a:r>
            <a:endParaRPr lang="en-US" sz="1600" b="1" dirty="0"/>
          </a:p>
          <a:p>
            <a:pPr lvl="0">
              <a:buClr>
                <a:srgbClr val="4A5C65"/>
              </a:buClr>
              <a:buFont typeface="Arial" panose="020B0604020202020204" pitchFamily="34" charset="0"/>
              <a:buChar char="•"/>
            </a:pPr>
            <a:r>
              <a:rPr lang="en-GB" sz="1600" b="1" dirty="0"/>
              <a:t>Making ties with companies all over the world</a:t>
            </a:r>
            <a:endParaRPr lang="en-US" sz="1600" b="1" dirty="0"/>
          </a:p>
          <a:p>
            <a:pPr lvl="0">
              <a:buClr>
                <a:srgbClr val="4A5C65"/>
              </a:buClr>
              <a:buFont typeface="Arial" panose="020B0604020202020204" pitchFamily="34" charset="0"/>
              <a:buChar char="•"/>
            </a:pPr>
            <a:r>
              <a:rPr lang="en-GB" sz="1600" b="1" dirty="0"/>
              <a:t>Building reputation from our services’ reliability, quality and mutual trust</a:t>
            </a:r>
            <a:endParaRPr lang="en-US" sz="1600" b="1" dirty="0"/>
          </a:p>
          <a:p>
            <a:pPr>
              <a:buClr>
                <a:srgbClr val="4A5C65"/>
              </a:buClr>
              <a:buFont typeface="Arial" panose="020B0604020202020204" pitchFamily="34" charset="0"/>
              <a:buChar char="•"/>
            </a:pPr>
            <a:endParaRPr lang="en-US" sz="1600" b="1" dirty="0"/>
          </a:p>
          <a:p>
            <a:pPr>
              <a:buClr>
                <a:srgbClr val="4A5C65"/>
              </a:buClr>
              <a:buFont typeface="Arial" panose="020B0604020202020204" pitchFamily="34" charset="0"/>
              <a:buChar char="•"/>
            </a:pPr>
            <a:endParaRPr lang="en-US" sz="1600" b="1"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20</a:t>
            </a:fld>
            <a:endParaRPr lang="en"/>
          </a:p>
        </p:txBody>
      </p:sp>
      <p:grpSp>
        <p:nvGrpSpPr>
          <p:cNvPr id="5" name="Group 4">
            <a:extLst>
              <a:ext uri="{FF2B5EF4-FFF2-40B4-BE49-F238E27FC236}">
                <a16:creationId xmlns:a16="http://schemas.microsoft.com/office/drawing/2014/main" id="{28048BD5-FD04-46CF-8705-FD5F4C746DA0}"/>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B61F1C7E-D259-4C6D-A7A7-69005F360CDC}"/>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360D1F0-6903-436D-B811-08FF8EAC7D95}"/>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884340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4" y="526951"/>
            <a:ext cx="2142000" cy="2630400"/>
          </a:xfrm>
        </p:spPr>
        <p:txBody>
          <a:bodyPr/>
          <a:lstStyle/>
          <a:p>
            <a:r>
              <a:rPr lang="en-US" b="1" dirty="0"/>
              <a:t>Long-term plan </a:t>
            </a:r>
          </a:p>
        </p:txBody>
      </p:sp>
      <p:sp>
        <p:nvSpPr>
          <p:cNvPr id="3" name="Text Placeholder 2"/>
          <p:cNvSpPr>
            <a:spLocks noGrp="1"/>
          </p:cNvSpPr>
          <p:nvPr>
            <p:ph type="body" idx="1"/>
          </p:nvPr>
        </p:nvSpPr>
        <p:spPr>
          <a:xfrm>
            <a:off x="3178099" y="1652525"/>
            <a:ext cx="5558557" cy="3267300"/>
          </a:xfrm>
        </p:spPr>
        <p:txBody>
          <a:bodyPr/>
          <a:lstStyle/>
          <a:p>
            <a:pPr lvl="0">
              <a:buClr>
                <a:srgbClr val="4A5C65"/>
              </a:buClr>
              <a:buFont typeface="Arial" panose="020B0604020202020204" pitchFamily="34" charset="0"/>
              <a:buChar char="•"/>
            </a:pPr>
            <a:r>
              <a:rPr lang="en-GB" sz="1600" dirty="0"/>
              <a:t>Making profit</a:t>
            </a:r>
            <a:endParaRPr lang="en-US" sz="1600" dirty="0"/>
          </a:p>
          <a:p>
            <a:pPr lvl="0">
              <a:buClr>
                <a:srgbClr val="4A5C65"/>
              </a:buClr>
              <a:buFont typeface="Arial" panose="020B0604020202020204" pitchFamily="34" charset="0"/>
              <a:buChar char="•"/>
            </a:pPr>
            <a:r>
              <a:rPr lang="en-GB" sz="1600" dirty="0"/>
              <a:t>Expand our network to an international level</a:t>
            </a:r>
            <a:endParaRPr lang="en-US" sz="1600" dirty="0"/>
          </a:p>
          <a:p>
            <a:pPr lvl="0">
              <a:buClr>
                <a:srgbClr val="4A5C65"/>
              </a:buClr>
              <a:buFont typeface="Arial" panose="020B0604020202020204" pitchFamily="34" charset="0"/>
              <a:buChar char="•"/>
            </a:pPr>
            <a:r>
              <a:rPr lang="en-GB" sz="1600" dirty="0"/>
              <a:t>Attracting public &amp; scientific interest</a:t>
            </a:r>
            <a:endParaRPr lang="en-US" sz="1600" dirty="0"/>
          </a:p>
          <a:p>
            <a:pPr lvl="0">
              <a:buClr>
                <a:srgbClr val="4A5C65"/>
              </a:buClr>
              <a:buFont typeface="Arial" panose="020B0604020202020204" pitchFamily="34" charset="0"/>
              <a:buChar char="•"/>
            </a:pPr>
            <a:r>
              <a:rPr lang="en-GB" sz="1600" dirty="0"/>
              <a:t>Offering educational programmes regarding the environmental issues</a:t>
            </a:r>
            <a:endParaRPr lang="en-US" sz="1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a:p>
        </p:txBody>
      </p:sp>
      <p:grpSp>
        <p:nvGrpSpPr>
          <p:cNvPr id="5" name="Group 4">
            <a:extLst>
              <a:ext uri="{FF2B5EF4-FFF2-40B4-BE49-F238E27FC236}">
                <a16:creationId xmlns:a16="http://schemas.microsoft.com/office/drawing/2014/main" id="{409F5F6C-C3AD-4046-9101-507FE4212C15}"/>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389329A8-0339-4F4E-855B-1338872A44EA}"/>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FB47BB8-1499-43D2-866A-5D5C72862BF3}"/>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106721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94" y="507901"/>
            <a:ext cx="2142000" cy="2630400"/>
          </a:xfrm>
        </p:spPr>
        <p:txBody>
          <a:bodyPr/>
          <a:lstStyle/>
          <a:p>
            <a:r>
              <a:rPr lang="en-US" b="1" dirty="0"/>
              <a:t>Plan B</a:t>
            </a:r>
          </a:p>
        </p:txBody>
      </p:sp>
      <p:sp>
        <p:nvSpPr>
          <p:cNvPr id="3" name="Text Placeholder 2"/>
          <p:cNvSpPr>
            <a:spLocks noGrp="1"/>
          </p:cNvSpPr>
          <p:nvPr>
            <p:ph type="body" idx="1"/>
          </p:nvPr>
        </p:nvSpPr>
        <p:spPr>
          <a:xfrm>
            <a:off x="3108127" y="1504651"/>
            <a:ext cx="5558557" cy="3267300"/>
          </a:xfrm>
        </p:spPr>
        <p:txBody>
          <a:bodyPr/>
          <a:lstStyle/>
          <a:p>
            <a:pPr lvl="0">
              <a:buFont typeface="Arial" panose="020B0604020202020204" pitchFamily="34" charset="0"/>
              <a:buChar char="•"/>
            </a:pPr>
            <a:r>
              <a:rPr lang="en-US" sz="1600" dirty="0"/>
              <a:t>Making partnerships with smaller companies </a:t>
            </a:r>
          </a:p>
          <a:p>
            <a:pPr lvl="0">
              <a:buFont typeface="Arial" panose="020B0604020202020204" pitchFamily="34" charset="0"/>
              <a:buChar char="•"/>
            </a:pPr>
            <a:r>
              <a:rPr lang="en-US" sz="1600" dirty="0"/>
              <a:t>Changing the design of the product</a:t>
            </a:r>
          </a:p>
          <a:p>
            <a:pPr lvl="0">
              <a:buFont typeface="Arial" panose="020B0604020202020204" pitchFamily="34" charset="0"/>
              <a:buChar char="•"/>
            </a:pPr>
            <a:r>
              <a:rPr lang="en-US" sz="1600" dirty="0"/>
              <a:t>Marketing our product in schools</a:t>
            </a:r>
          </a:p>
          <a:p>
            <a:pPr lvl="0">
              <a:buFont typeface="Arial" panose="020B0604020202020204" pitchFamily="34" charset="0"/>
              <a:buChar char="•"/>
            </a:pPr>
            <a:r>
              <a:rPr lang="en-US" sz="1600" dirty="0"/>
              <a:t>Supporting school cafeterias with our environmentally friendly product</a:t>
            </a:r>
          </a:p>
          <a:p>
            <a:pPr lvl="0">
              <a:buFont typeface="Arial" panose="020B0604020202020204" pitchFamily="34" charset="0"/>
              <a:buChar char="•"/>
            </a:pPr>
            <a:r>
              <a:rPr lang="en-US" sz="1600" dirty="0"/>
              <a:t>Start all over again</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22</a:t>
            </a:fld>
            <a:endParaRPr lang="en"/>
          </a:p>
        </p:txBody>
      </p:sp>
      <p:grpSp>
        <p:nvGrpSpPr>
          <p:cNvPr id="5" name="Group 4">
            <a:extLst>
              <a:ext uri="{FF2B5EF4-FFF2-40B4-BE49-F238E27FC236}">
                <a16:creationId xmlns:a16="http://schemas.microsoft.com/office/drawing/2014/main" id="{BE5E4128-0B50-4F48-ACC6-91144DCD686B}"/>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C2CDB0E9-0A1F-4DC6-B600-CE70521F8A1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A15A545-7EFF-4C84-B547-5BC1506CE0FA}"/>
                </a:ext>
              </a:extLst>
            </p:cNvPr>
            <p:cNvPicPr>
              <a:picLocks noChangeAspect="1"/>
            </p:cNvPicPr>
            <p:nvPr/>
          </p:nvPicPr>
          <p:blipFill>
            <a:blip r:embed="rId2"/>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2174955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394E38-FEF3-42FC-BC2D-3F50348D847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23</a:t>
            </a:fld>
            <a:endParaRPr lang="en"/>
          </a:p>
        </p:txBody>
      </p:sp>
      <p:pic>
        <p:nvPicPr>
          <p:cNvPr id="3" name="Picture 2">
            <a:extLst>
              <a:ext uri="{FF2B5EF4-FFF2-40B4-BE49-F238E27FC236}">
                <a16:creationId xmlns:a16="http://schemas.microsoft.com/office/drawing/2014/main" id="{F0B6FB61-EE4D-4C3A-932A-7272BB8107D9}"/>
              </a:ext>
            </a:extLst>
          </p:cNvPr>
          <p:cNvPicPr>
            <a:picLocks noChangeAspect="1"/>
          </p:cNvPicPr>
          <p:nvPr/>
        </p:nvPicPr>
        <p:blipFill>
          <a:blip r:embed="rId2"/>
          <a:stretch>
            <a:fillRect/>
          </a:stretch>
        </p:blipFill>
        <p:spPr>
          <a:xfrm>
            <a:off x="2428874" y="0"/>
            <a:ext cx="4267201" cy="5143500"/>
          </a:xfrm>
          <a:prstGeom prst="rect">
            <a:avLst/>
          </a:prstGeom>
        </p:spPr>
      </p:pic>
      <p:grpSp>
        <p:nvGrpSpPr>
          <p:cNvPr id="4" name="Group 3">
            <a:extLst>
              <a:ext uri="{FF2B5EF4-FFF2-40B4-BE49-F238E27FC236}">
                <a16:creationId xmlns:a16="http://schemas.microsoft.com/office/drawing/2014/main" id="{06D1D50D-7D88-4869-BEBD-D4DECBC5C1A5}"/>
              </a:ext>
            </a:extLst>
          </p:cNvPr>
          <p:cNvGrpSpPr/>
          <p:nvPr/>
        </p:nvGrpSpPr>
        <p:grpSpPr>
          <a:xfrm>
            <a:off x="107504" y="4011910"/>
            <a:ext cx="1008112" cy="989783"/>
            <a:chOff x="2555776" y="627534"/>
            <a:chExt cx="3960440" cy="3888432"/>
          </a:xfrm>
        </p:grpSpPr>
        <p:sp>
          <p:nvSpPr>
            <p:cNvPr id="5" name="Ellipse 2">
              <a:extLst>
                <a:ext uri="{FF2B5EF4-FFF2-40B4-BE49-F238E27FC236}">
                  <a16:creationId xmlns:a16="http://schemas.microsoft.com/office/drawing/2014/main" id="{9A5CD05D-B135-4057-9722-23062779F58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512E705-F4A9-40E0-AF32-EE7D75C6607E}"/>
                </a:ext>
              </a:extLst>
            </p:cNvPr>
            <p:cNvPicPr>
              <a:picLocks noChangeAspect="1"/>
            </p:cNvPicPr>
            <p:nvPr/>
          </p:nvPicPr>
          <p:blipFill>
            <a:blip r:embed="rId3"/>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82719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394E38-FEF3-42FC-BC2D-3F50348D847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24</a:t>
            </a:fld>
            <a:endParaRPr lang="en"/>
          </a:p>
        </p:txBody>
      </p:sp>
      <p:pic>
        <p:nvPicPr>
          <p:cNvPr id="4" name="Picture 3">
            <a:extLst>
              <a:ext uri="{FF2B5EF4-FFF2-40B4-BE49-F238E27FC236}">
                <a16:creationId xmlns:a16="http://schemas.microsoft.com/office/drawing/2014/main" id="{544B4059-6753-4E6E-8D1C-35DF0C7EE477}"/>
              </a:ext>
            </a:extLst>
          </p:cNvPr>
          <p:cNvPicPr>
            <a:picLocks noChangeAspect="1"/>
          </p:cNvPicPr>
          <p:nvPr/>
        </p:nvPicPr>
        <p:blipFill>
          <a:blip r:embed="rId2"/>
          <a:stretch>
            <a:fillRect/>
          </a:stretch>
        </p:blipFill>
        <p:spPr>
          <a:xfrm>
            <a:off x="3438526" y="0"/>
            <a:ext cx="2343150" cy="5143499"/>
          </a:xfrm>
          <a:prstGeom prst="rect">
            <a:avLst/>
          </a:prstGeom>
        </p:spPr>
      </p:pic>
      <p:grpSp>
        <p:nvGrpSpPr>
          <p:cNvPr id="5" name="Group 4">
            <a:extLst>
              <a:ext uri="{FF2B5EF4-FFF2-40B4-BE49-F238E27FC236}">
                <a16:creationId xmlns:a16="http://schemas.microsoft.com/office/drawing/2014/main" id="{B255845A-7661-4A2F-B824-40D0F0219D8D}"/>
              </a:ext>
            </a:extLst>
          </p:cNvPr>
          <p:cNvGrpSpPr/>
          <p:nvPr/>
        </p:nvGrpSpPr>
        <p:grpSpPr>
          <a:xfrm>
            <a:off x="107504" y="4011910"/>
            <a:ext cx="1008112" cy="989783"/>
            <a:chOff x="2555776" y="627534"/>
            <a:chExt cx="3960440" cy="3888432"/>
          </a:xfrm>
        </p:grpSpPr>
        <p:sp>
          <p:nvSpPr>
            <p:cNvPr id="6" name="Ellipse 2">
              <a:extLst>
                <a:ext uri="{FF2B5EF4-FFF2-40B4-BE49-F238E27FC236}">
                  <a16:creationId xmlns:a16="http://schemas.microsoft.com/office/drawing/2014/main" id="{EBEE6BD1-984D-42DA-BD83-B85C2F365E2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89368CD-582A-4C14-A5AA-5B33C0868087}"/>
                </a:ext>
              </a:extLst>
            </p:cNvPr>
            <p:cNvPicPr>
              <a:picLocks noChangeAspect="1"/>
            </p:cNvPicPr>
            <p:nvPr/>
          </p:nvPicPr>
          <p:blipFill>
            <a:blip r:embed="rId3"/>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320091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ctrTitle" idx="4294967295"/>
          </p:nvPr>
        </p:nvSpPr>
        <p:spPr>
          <a:xfrm>
            <a:off x="685800" y="1507150"/>
            <a:ext cx="6593700" cy="1159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6000" dirty="0">
                <a:solidFill>
                  <a:srgbClr val="FFFFFF"/>
                </a:solidFill>
              </a:rPr>
              <a:t>Thanks!</a:t>
            </a:r>
            <a:endParaRPr sz="6000" dirty="0">
              <a:solidFill>
                <a:srgbClr val="FFFFFF"/>
              </a:solidFill>
            </a:endParaRPr>
          </a:p>
        </p:txBody>
      </p:sp>
      <p:sp>
        <p:nvSpPr>
          <p:cNvPr id="594" name="Shape 594"/>
          <p:cNvSpPr txBox="1">
            <a:spLocks noGrp="1"/>
          </p:cNvSpPr>
          <p:nvPr>
            <p:ph type="subTitle" idx="4294967295"/>
          </p:nvPr>
        </p:nvSpPr>
        <p:spPr>
          <a:xfrm>
            <a:off x="685800" y="2401970"/>
            <a:ext cx="6593700" cy="17697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3600" dirty="0">
                <a:solidFill>
                  <a:srgbClr val="4A5C65"/>
                </a:solidFill>
              </a:rPr>
              <a:t>Any questions?</a:t>
            </a:r>
            <a:endParaRPr sz="3600" dirty="0">
              <a:solidFill>
                <a:srgbClr val="4A5C65"/>
              </a:solidFill>
            </a:endParaRPr>
          </a:p>
          <a:p>
            <a:pPr marL="0" lvl="0" indent="0" rtl="0">
              <a:spcBef>
                <a:spcPts val="1000"/>
              </a:spcBef>
              <a:spcAft>
                <a:spcPts val="1000"/>
              </a:spcAft>
              <a:buClr>
                <a:schemeClr val="dk1"/>
              </a:buClr>
              <a:buSzPts val="1100"/>
              <a:buFont typeface="Arial"/>
              <a:buNone/>
            </a:pPr>
            <a:endParaRPr dirty="0">
              <a:solidFill>
                <a:srgbClr val="4A5C65"/>
              </a:solidFill>
            </a:endParaRPr>
          </a:p>
        </p:txBody>
      </p:sp>
      <p:sp>
        <p:nvSpPr>
          <p:cNvPr id="595" name="Shape 59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grpSp>
        <p:nvGrpSpPr>
          <p:cNvPr id="5" name="Group 4">
            <a:extLst>
              <a:ext uri="{FF2B5EF4-FFF2-40B4-BE49-F238E27FC236}">
                <a16:creationId xmlns:a16="http://schemas.microsoft.com/office/drawing/2014/main" id="{03017CCE-214A-495E-AA0C-2C95C46706D3}"/>
              </a:ext>
            </a:extLst>
          </p:cNvPr>
          <p:cNvGrpSpPr/>
          <p:nvPr/>
        </p:nvGrpSpPr>
        <p:grpSpPr>
          <a:xfrm>
            <a:off x="4934429" y="1059582"/>
            <a:ext cx="2557616" cy="2511115"/>
            <a:chOff x="2555776" y="627534"/>
            <a:chExt cx="3960440" cy="3888432"/>
          </a:xfrm>
        </p:grpSpPr>
        <p:sp>
          <p:nvSpPr>
            <p:cNvPr id="6" name="Ellipse 2">
              <a:extLst>
                <a:ext uri="{FF2B5EF4-FFF2-40B4-BE49-F238E27FC236}">
                  <a16:creationId xmlns:a16="http://schemas.microsoft.com/office/drawing/2014/main" id="{493DA8D0-8A55-40F6-81AD-34688859427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1651AE3-1958-41D4-A337-B669FCBDC384}"/>
                </a:ext>
              </a:extLst>
            </p:cNvPr>
            <p:cNvPicPr>
              <a:picLocks noChangeAspect="1"/>
            </p:cNvPicPr>
            <p:nvPr/>
          </p:nvPicPr>
          <p:blipFill>
            <a:blip r:embed="rId3"/>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23486" y="483518"/>
            <a:ext cx="2382986" cy="263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 </a:t>
            </a:r>
            <a:r>
              <a:rPr lang="en-US" b="1" dirty="0"/>
              <a:t>Aims and vision</a:t>
            </a:r>
            <a:endParaRPr b="1" dirty="0"/>
          </a:p>
        </p:txBody>
      </p:sp>
      <p:sp>
        <p:nvSpPr>
          <p:cNvPr id="424" name="Shape 424"/>
          <p:cNvSpPr txBox="1">
            <a:spLocks noGrp="1"/>
          </p:cNvSpPr>
          <p:nvPr>
            <p:ph type="body" idx="1"/>
          </p:nvPr>
        </p:nvSpPr>
        <p:spPr>
          <a:xfrm>
            <a:off x="2953916" y="1220754"/>
            <a:ext cx="5292300" cy="3267300"/>
          </a:xfrm>
          <a:prstGeom prst="rect">
            <a:avLst/>
          </a:prstGeom>
        </p:spPr>
        <p:txBody>
          <a:bodyPr spcFirstLastPara="1" wrap="square" lIns="91425" tIns="91425" rIns="91425" bIns="91425" anchor="t" anchorCtr="0">
            <a:noAutofit/>
          </a:bodyPr>
          <a:lstStyle/>
          <a:p>
            <a:pPr algn="just">
              <a:spcBef>
                <a:spcPts val="0"/>
              </a:spcBef>
              <a:buClr>
                <a:srgbClr val="4A5C65"/>
              </a:buClr>
              <a:buFont typeface="Arial" panose="020B0604020202020204" pitchFamily="34" charset="0"/>
              <a:buChar char="•"/>
            </a:pPr>
            <a:r>
              <a:rPr lang="en-US" sz="1600" dirty="0"/>
              <a:t>Offering an alternative to the conventional plastics like PET, PP, etc. used in the food packaging industry and raise awareness of the environmental impact.</a:t>
            </a:r>
          </a:p>
          <a:p>
            <a:pPr algn="just">
              <a:spcBef>
                <a:spcPts val="0"/>
              </a:spcBef>
              <a:buClrTx/>
              <a:buFont typeface="Arial" panose="020B0604020202020204" pitchFamily="34" charset="0"/>
              <a:buChar char="•"/>
            </a:pPr>
            <a:r>
              <a:rPr lang="en-GB" sz="1600" dirty="0"/>
              <a:t>We aim to have strong collaborations with the aforementioned companies and also protect planet Earth and its resources, raise awareness about the global pollution and also offer educational programs  and workshops for international students</a:t>
            </a:r>
            <a:r>
              <a:rPr lang="en-GB" dirty="0"/>
              <a:t>.</a:t>
            </a:r>
            <a:endParaRPr lang="en-US" dirty="0"/>
          </a:p>
          <a:p>
            <a:pPr marL="457200" lvl="0" indent="-355600" algn="just" rtl="0">
              <a:spcBef>
                <a:spcPts val="0"/>
              </a:spcBef>
              <a:spcAft>
                <a:spcPts val="0"/>
              </a:spcAft>
              <a:buSzPts val="2000"/>
              <a:buChar char="○"/>
            </a:pPr>
            <a:endParaRPr dirty="0"/>
          </a:p>
        </p:txBody>
      </p:sp>
      <p:sp>
        <p:nvSpPr>
          <p:cNvPr id="425" name="Shape 42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grpSp>
        <p:nvGrpSpPr>
          <p:cNvPr id="13" name="Group 12">
            <a:extLst>
              <a:ext uri="{FF2B5EF4-FFF2-40B4-BE49-F238E27FC236}">
                <a16:creationId xmlns:a16="http://schemas.microsoft.com/office/drawing/2014/main" id="{742518CF-658C-4D16-B780-80C16F85D683}"/>
              </a:ext>
            </a:extLst>
          </p:cNvPr>
          <p:cNvGrpSpPr/>
          <p:nvPr/>
        </p:nvGrpSpPr>
        <p:grpSpPr>
          <a:xfrm>
            <a:off x="107504" y="4011910"/>
            <a:ext cx="1008112" cy="989783"/>
            <a:chOff x="2555776" y="627534"/>
            <a:chExt cx="3960440" cy="3888432"/>
          </a:xfrm>
        </p:grpSpPr>
        <p:sp>
          <p:nvSpPr>
            <p:cNvPr id="14" name="Ellipse 2">
              <a:extLst>
                <a:ext uri="{FF2B5EF4-FFF2-40B4-BE49-F238E27FC236}">
                  <a16:creationId xmlns:a16="http://schemas.microsoft.com/office/drawing/2014/main" id="{4B052B6C-436B-46F4-ABA2-C2AAE3833973}"/>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EEDE3A6-797E-418E-A6C7-16FB711D955C}"/>
                </a:ext>
              </a:extLst>
            </p:cNvPr>
            <p:cNvPicPr>
              <a:picLocks noChangeAspect="1"/>
            </p:cNvPicPr>
            <p:nvPr/>
          </p:nvPicPr>
          <p:blipFill>
            <a:blip r:embed="rId3"/>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idx="12"/>
          </p:nvPr>
        </p:nvSpPr>
        <p:spPr/>
        <p:txBody>
          <a:bodyPr/>
          <a:lstStyle/>
          <a:p>
            <a:pPr marL="0" lvl="0" indent="0">
              <a:spcBef>
                <a:spcPts val="0"/>
              </a:spcBef>
              <a:spcAft>
                <a:spcPts val="0"/>
              </a:spcAft>
              <a:buNone/>
            </a:pPr>
            <a:fld id="{00000000-1234-1234-1234-123412341234}" type="slidenum">
              <a:rPr lang="de-DE" smtClean="0">
                <a:solidFill>
                  <a:srgbClr val="FFFFFF"/>
                </a:solidFill>
              </a:rPr>
              <a:t>4</a:t>
            </a:fld>
            <a:endParaRPr lang="de-DE">
              <a:solidFill>
                <a:srgbClr val="FFFFFF"/>
              </a:solidFill>
            </a:endParaRPr>
          </a:p>
        </p:txBody>
      </p:sp>
      <p:sp>
        <p:nvSpPr>
          <p:cNvPr id="3" name="Textfeld 2"/>
          <p:cNvSpPr txBox="1"/>
          <p:nvPr/>
        </p:nvSpPr>
        <p:spPr>
          <a:xfrm>
            <a:off x="1389920" y="555526"/>
            <a:ext cx="6782480" cy="461665"/>
          </a:xfrm>
          <a:prstGeom prst="rect">
            <a:avLst/>
          </a:prstGeom>
          <a:noFill/>
        </p:spPr>
        <p:txBody>
          <a:bodyPr wrap="square" rtlCol="0">
            <a:spAutoFit/>
          </a:bodyPr>
          <a:lstStyle/>
          <a:p>
            <a:r>
              <a:rPr lang="de-DE" sz="2400" b="1" dirty="0">
                <a:solidFill>
                  <a:schemeClr val="bg1"/>
                </a:solidFill>
                <a:latin typeface="Roboto Slab Light"/>
              </a:rPr>
              <a:t>Our product </a:t>
            </a:r>
          </a:p>
        </p:txBody>
      </p:sp>
      <p:grpSp>
        <p:nvGrpSpPr>
          <p:cNvPr id="10" name="Group 9">
            <a:extLst>
              <a:ext uri="{FF2B5EF4-FFF2-40B4-BE49-F238E27FC236}">
                <a16:creationId xmlns:a16="http://schemas.microsoft.com/office/drawing/2014/main" id="{98A4CD7E-5B33-42EF-87BE-AC9CCD72B7FF}"/>
              </a:ext>
            </a:extLst>
          </p:cNvPr>
          <p:cNvGrpSpPr/>
          <p:nvPr/>
        </p:nvGrpSpPr>
        <p:grpSpPr>
          <a:xfrm>
            <a:off x="107504" y="4011910"/>
            <a:ext cx="1008112" cy="989783"/>
            <a:chOff x="2555776" y="627534"/>
            <a:chExt cx="3960440" cy="3888432"/>
          </a:xfrm>
        </p:grpSpPr>
        <p:sp>
          <p:nvSpPr>
            <p:cNvPr id="11" name="Ellipse 2">
              <a:extLst>
                <a:ext uri="{FF2B5EF4-FFF2-40B4-BE49-F238E27FC236}">
                  <a16:creationId xmlns:a16="http://schemas.microsoft.com/office/drawing/2014/main" id="{BE1E946E-8F88-4895-9B0D-F7709876E42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993C75B-9A82-4A91-A8D5-CCFE63BDE645}"/>
                </a:ext>
              </a:extLst>
            </p:cNvPr>
            <p:cNvPicPr>
              <a:picLocks noChangeAspect="1"/>
            </p:cNvPicPr>
            <p:nvPr/>
          </p:nvPicPr>
          <p:blipFill>
            <a:blip r:embed="rId2"/>
            <a:stretch>
              <a:fillRect/>
            </a:stretch>
          </p:blipFill>
          <p:spPr>
            <a:xfrm>
              <a:off x="2555776" y="627534"/>
              <a:ext cx="3741132" cy="3741132"/>
            </a:xfrm>
            <a:prstGeom prst="rect">
              <a:avLst/>
            </a:prstGeom>
          </p:spPr>
        </p:pic>
      </p:grpSp>
      <p:pic>
        <p:nvPicPr>
          <p:cNvPr id="13" name="Picture 12">
            <a:extLst>
              <a:ext uri="{FF2B5EF4-FFF2-40B4-BE49-F238E27FC236}">
                <a16:creationId xmlns:a16="http://schemas.microsoft.com/office/drawing/2014/main" id="{B3FBDB51-E88D-47F1-8850-1F97DE8FB5BE}"/>
              </a:ext>
            </a:extLst>
          </p:cNvPr>
          <p:cNvPicPr>
            <a:picLocks noChangeAspect="1"/>
          </p:cNvPicPr>
          <p:nvPr/>
        </p:nvPicPr>
        <p:blipFill>
          <a:blip r:embed="rId3"/>
          <a:stretch>
            <a:fillRect/>
          </a:stretch>
        </p:blipFill>
        <p:spPr>
          <a:xfrm>
            <a:off x="6243625" y="1993492"/>
            <a:ext cx="2148709" cy="179161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C29BD11E-B4C5-4558-B42B-7BF1C674D9CC}"/>
              </a:ext>
            </a:extLst>
          </p:cNvPr>
          <p:cNvSpPr txBox="1"/>
          <p:nvPr/>
        </p:nvSpPr>
        <p:spPr>
          <a:xfrm>
            <a:off x="805675" y="1094509"/>
            <a:ext cx="7430852" cy="1815882"/>
          </a:xfrm>
          <a:prstGeom prst="rect">
            <a:avLst/>
          </a:prstGeom>
          <a:noFill/>
        </p:spPr>
        <p:txBody>
          <a:bodyPr wrap="square" rtlCol="0">
            <a:spAutoFit/>
          </a:bodyPr>
          <a:lstStyle/>
          <a:p>
            <a:pPr algn="just"/>
            <a:r>
              <a:rPr lang="en-US" dirty="0">
                <a:solidFill>
                  <a:schemeClr val="bg1"/>
                </a:solidFill>
              </a:rPr>
              <a:t>Momentarily, our main product is a packaging for Tic-Tac mints, but our R&amp;D department is working on perfecting the package. We hope in the future to manage to make food packaging for other foods, like nuts, dry fruit and breadsticks</a:t>
            </a:r>
            <a:r>
              <a:rPr lang="en-US" dirty="0" smtClean="0">
                <a:solidFill>
                  <a:schemeClr val="bg1"/>
                </a:solidFill>
              </a:rPr>
              <a:t>.</a:t>
            </a:r>
          </a:p>
          <a:p>
            <a:pPr algn="just"/>
            <a:endParaRPr lang="en-US" dirty="0">
              <a:solidFill>
                <a:schemeClr val="bg1"/>
              </a:solidFill>
            </a:endParaRPr>
          </a:p>
          <a:p>
            <a:pPr marL="114300"/>
            <a:r>
              <a:rPr lang="de-DE" b="1" dirty="0" err="1">
                <a:solidFill>
                  <a:schemeClr val="tx1"/>
                </a:solidFill>
              </a:rPr>
              <a:t>Recipe</a:t>
            </a:r>
            <a:r>
              <a:rPr lang="de-DE" b="1" dirty="0">
                <a:solidFill>
                  <a:schemeClr val="tx1"/>
                </a:solidFill>
              </a:rPr>
              <a:t> 1: </a:t>
            </a:r>
            <a:r>
              <a:rPr lang="de-DE" b="1" dirty="0" err="1">
                <a:solidFill>
                  <a:schemeClr val="tx1"/>
                </a:solidFill>
              </a:rPr>
              <a:t>sodium</a:t>
            </a:r>
            <a:r>
              <a:rPr lang="de-DE" b="1" dirty="0">
                <a:solidFill>
                  <a:schemeClr val="tx1"/>
                </a:solidFill>
              </a:rPr>
              <a:t> </a:t>
            </a:r>
            <a:r>
              <a:rPr lang="de-DE" b="1" dirty="0" err="1">
                <a:solidFill>
                  <a:schemeClr val="tx1"/>
                </a:solidFill>
              </a:rPr>
              <a:t>alginate</a:t>
            </a:r>
            <a:r>
              <a:rPr lang="de-DE" b="1" dirty="0">
                <a:solidFill>
                  <a:schemeClr val="tx1"/>
                </a:solidFill>
              </a:rPr>
              <a:t> + </a:t>
            </a:r>
            <a:r>
              <a:rPr lang="de-DE" b="1" dirty="0" err="1" smtClean="0">
                <a:solidFill>
                  <a:schemeClr val="tx1"/>
                </a:solidFill>
              </a:rPr>
              <a:t>glycerol</a:t>
            </a:r>
            <a:endParaRPr lang="en-US" dirty="0">
              <a:solidFill>
                <a:schemeClr val="tx1"/>
              </a:solidFill>
            </a:endParaRPr>
          </a:p>
          <a:p>
            <a:pPr>
              <a:buClr>
                <a:schemeClr val="tx1"/>
              </a:buClr>
              <a:buFont typeface="Arial" panose="020B0604020202020204" pitchFamily="34" charset="0"/>
              <a:buChar char="•"/>
            </a:pPr>
            <a:r>
              <a:rPr lang="en-US" dirty="0">
                <a:solidFill>
                  <a:schemeClr val="tx1"/>
                </a:solidFill>
              </a:rPr>
              <a:t>1 tsp Na-</a:t>
            </a:r>
            <a:r>
              <a:rPr lang="en-US" dirty="0" err="1">
                <a:solidFill>
                  <a:schemeClr val="tx1"/>
                </a:solidFill>
              </a:rPr>
              <a:t>Alginat</a:t>
            </a:r>
            <a:endParaRPr lang="de-DE" dirty="0">
              <a:solidFill>
                <a:schemeClr val="tx1"/>
              </a:solidFill>
            </a:endParaRPr>
          </a:p>
          <a:p>
            <a:pPr>
              <a:buClr>
                <a:schemeClr val="tx1"/>
              </a:buClr>
              <a:buFont typeface="Arial" panose="020B0604020202020204" pitchFamily="34" charset="0"/>
              <a:buChar char="•"/>
            </a:pPr>
            <a:r>
              <a:rPr lang="de-DE" dirty="0">
                <a:solidFill>
                  <a:schemeClr val="tx1"/>
                </a:solidFill>
              </a:rPr>
              <a:t>200 ml (2/3 </a:t>
            </a:r>
            <a:r>
              <a:rPr lang="de-DE" dirty="0" err="1">
                <a:solidFill>
                  <a:schemeClr val="tx1"/>
                </a:solidFill>
              </a:rPr>
              <a:t>cup</a:t>
            </a:r>
            <a:r>
              <a:rPr lang="de-DE" dirty="0">
                <a:solidFill>
                  <a:schemeClr val="tx1"/>
                </a:solidFill>
              </a:rPr>
              <a:t>) </a:t>
            </a:r>
            <a:r>
              <a:rPr lang="de-DE" dirty="0" err="1">
                <a:solidFill>
                  <a:schemeClr val="tx1"/>
                </a:solidFill>
              </a:rPr>
              <a:t>of</a:t>
            </a:r>
            <a:r>
              <a:rPr lang="de-DE" dirty="0">
                <a:solidFill>
                  <a:schemeClr val="tx1"/>
                </a:solidFill>
              </a:rPr>
              <a:t> 1% </a:t>
            </a:r>
            <a:r>
              <a:rPr lang="de-DE" dirty="0" err="1">
                <a:solidFill>
                  <a:schemeClr val="tx1"/>
                </a:solidFill>
              </a:rPr>
              <a:t>glycerol</a:t>
            </a:r>
            <a:r>
              <a:rPr lang="de-DE" dirty="0">
                <a:solidFill>
                  <a:schemeClr val="tx1"/>
                </a:solidFill>
              </a:rPr>
              <a:t> </a:t>
            </a:r>
            <a:r>
              <a:rPr lang="de-DE" dirty="0" err="1">
                <a:solidFill>
                  <a:schemeClr val="tx1"/>
                </a:solidFill>
              </a:rPr>
              <a:t>solution</a:t>
            </a:r>
            <a:endParaRPr lang="de-DE" dirty="0">
              <a:solidFill>
                <a:schemeClr val="tx1"/>
              </a:solidFill>
            </a:endParaRPr>
          </a:p>
          <a:p>
            <a:pPr algn="just"/>
            <a:endParaRPr lang="en-US" dirty="0">
              <a:solidFill>
                <a:schemeClr val="bg1"/>
              </a:solidFill>
            </a:endParaRPr>
          </a:p>
        </p:txBody>
      </p:sp>
      <p:sp>
        <p:nvSpPr>
          <p:cNvPr id="6" name="TextBox 5">
            <a:extLst>
              <a:ext uri="{FF2B5EF4-FFF2-40B4-BE49-F238E27FC236}">
                <a16:creationId xmlns:a16="http://schemas.microsoft.com/office/drawing/2014/main" id="{7BDF41C9-E778-40D6-B6AB-0EF75ECD622E}"/>
              </a:ext>
            </a:extLst>
          </p:cNvPr>
          <p:cNvSpPr txBox="1"/>
          <p:nvPr/>
        </p:nvSpPr>
        <p:spPr>
          <a:xfrm rot="20772626">
            <a:off x="1431711" y="3165179"/>
            <a:ext cx="3808255" cy="954107"/>
          </a:xfrm>
          <a:prstGeom prst="rect">
            <a:avLst/>
          </a:prstGeom>
          <a:noFill/>
          <a:ln>
            <a:solidFill>
              <a:schemeClr val="bg1"/>
            </a:solidFill>
          </a:ln>
        </p:spPr>
        <p:txBody>
          <a:bodyPr wrap="square" rtlCol="0">
            <a:spAutoFit/>
          </a:bodyPr>
          <a:lstStyle/>
          <a:p>
            <a:pPr algn="just"/>
            <a:r>
              <a:rPr lang="en-US" dirty="0">
                <a:solidFill>
                  <a:schemeClr val="bg1"/>
                </a:solidFill>
              </a:rPr>
              <a:t>Made out of 100% biodegradable bioplastic and 100% recyclable paper, our product is not only environmentally friendly, but also an efficient packaging.</a:t>
            </a:r>
          </a:p>
        </p:txBody>
      </p:sp>
      <p:sp>
        <p:nvSpPr>
          <p:cNvPr id="7" name="TextBox 6">
            <a:extLst>
              <a:ext uri="{FF2B5EF4-FFF2-40B4-BE49-F238E27FC236}">
                <a16:creationId xmlns:a16="http://schemas.microsoft.com/office/drawing/2014/main" id="{D8761451-9EBA-4DF2-8A41-B47A47DD7302}"/>
              </a:ext>
            </a:extLst>
          </p:cNvPr>
          <p:cNvSpPr txBox="1"/>
          <p:nvPr/>
        </p:nvSpPr>
        <p:spPr>
          <a:xfrm>
            <a:off x="5314473" y="3964834"/>
            <a:ext cx="2553177" cy="523220"/>
          </a:xfrm>
          <a:prstGeom prst="rect">
            <a:avLst/>
          </a:prstGeom>
          <a:noFill/>
          <a:ln w="12700">
            <a:solidFill>
              <a:schemeClr val="bg1"/>
            </a:solidFill>
          </a:ln>
        </p:spPr>
        <p:txBody>
          <a:bodyPr wrap="square" rtlCol="0">
            <a:spAutoFit/>
          </a:bodyPr>
          <a:lstStyle/>
          <a:p>
            <a:pPr algn="just"/>
            <a:r>
              <a:rPr lang="en-US" dirty="0">
                <a:solidFill>
                  <a:schemeClr val="bg1"/>
                </a:solidFill>
              </a:rPr>
              <a:t>Our bioplastic film is based on algae extract and glycerol.</a:t>
            </a:r>
          </a:p>
        </p:txBody>
      </p:sp>
    </p:spTree>
    <p:extLst>
      <p:ext uri="{BB962C8B-B14F-4D97-AF65-F5344CB8AC3E}">
        <p14:creationId xmlns:p14="http://schemas.microsoft.com/office/powerpoint/2010/main" val="172841224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Bioplastic Mironelu\Erasmus Sodium alginate result f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739" y="1059581"/>
            <a:ext cx="3673245" cy="3065141"/>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idx="12"/>
          </p:nvPr>
        </p:nvSpPr>
        <p:spPr/>
        <p:txBody>
          <a:bodyPr/>
          <a:lstStyle/>
          <a:p>
            <a:pPr marL="0" lvl="0" indent="0">
              <a:spcBef>
                <a:spcPts val="0"/>
              </a:spcBef>
              <a:spcAft>
                <a:spcPts val="0"/>
              </a:spcAft>
              <a:buNone/>
            </a:pPr>
            <a:fld id="{00000000-1234-1234-1234-123412341234}" type="slidenum">
              <a:rPr lang="de-DE" smtClean="0"/>
              <a:t>5</a:t>
            </a:fld>
            <a:endParaRPr lang="de-DE" dirty="0"/>
          </a:p>
        </p:txBody>
      </p:sp>
      <p:pic>
        <p:nvPicPr>
          <p:cNvPr id="1026" name="Picture 2" descr="D:\Bioplastic Mironelu\Erasmus Compnents So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059582"/>
            <a:ext cx="3401131" cy="30651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923928" y="2571750"/>
            <a:ext cx="822960" cy="0"/>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3017CCE-214A-495E-AA0C-2C95C46706D3}"/>
              </a:ext>
            </a:extLst>
          </p:cNvPr>
          <p:cNvGrpSpPr/>
          <p:nvPr/>
        </p:nvGrpSpPr>
        <p:grpSpPr>
          <a:xfrm>
            <a:off x="107504" y="4011910"/>
            <a:ext cx="1008112" cy="989783"/>
            <a:chOff x="2555776" y="627534"/>
            <a:chExt cx="3960440" cy="3888432"/>
          </a:xfrm>
        </p:grpSpPr>
        <p:sp>
          <p:nvSpPr>
            <p:cNvPr id="8" name="Ellipse 2">
              <a:extLst>
                <a:ext uri="{FF2B5EF4-FFF2-40B4-BE49-F238E27FC236}">
                  <a16:creationId xmlns:a16="http://schemas.microsoft.com/office/drawing/2014/main" id="{493DA8D0-8A55-40F6-81AD-346888594274}"/>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1651AE3-1958-41D4-A337-B669FCBDC384}"/>
                </a:ext>
              </a:extLst>
            </p:cNvPr>
            <p:cNvPicPr>
              <a:picLocks noChangeAspect="1"/>
            </p:cNvPicPr>
            <p:nvPr/>
          </p:nvPicPr>
          <p:blipFill>
            <a:blip r:embed="rId4"/>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191281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idx="12"/>
          </p:nvPr>
        </p:nvSpPr>
        <p:spPr/>
        <p:txBody>
          <a:bodyPr/>
          <a:lstStyle/>
          <a:p>
            <a:pPr marL="0" lvl="0" indent="0">
              <a:spcBef>
                <a:spcPts val="0"/>
              </a:spcBef>
              <a:spcAft>
                <a:spcPts val="0"/>
              </a:spcAft>
              <a:buNone/>
            </a:pPr>
            <a:fld id="{00000000-1234-1234-1234-123412341234}" type="slidenum">
              <a:rPr lang="de-DE" smtClean="0">
                <a:solidFill>
                  <a:srgbClr val="FFFFFF"/>
                </a:solidFill>
              </a:rPr>
              <a:t>6</a:t>
            </a:fld>
            <a:endParaRPr lang="de-DE">
              <a:solidFill>
                <a:srgbClr val="FFFFFF"/>
              </a:solidFill>
            </a:endParaRPr>
          </a:p>
        </p:txBody>
      </p:sp>
      <p:sp>
        <p:nvSpPr>
          <p:cNvPr id="3" name="Textfeld 2"/>
          <p:cNvSpPr txBox="1"/>
          <p:nvPr/>
        </p:nvSpPr>
        <p:spPr>
          <a:xfrm>
            <a:off x="1389920" y="555526"/>
            <a:ext cx="6782480" cy="830997"/>
          </a:xfrm>
          <a:prstGeom prst="rect">
            <a:avLst/>
          </a:prstGeom>
          <a:noFill/>
        </p:spPr>
        <p:txBody>
          <a:bodyPr wrap="square" rtlCol="0">
            <a:spAutoFit/>
          </a:bodyPr>
          <a:lstStyle/>
          <a:p>
            <a:r>
              <a:rPr lang="de-DE" sz="2400" b="1" dirty="0">
                <a:solidFill>
                  <a:schemeClr val="bg1"/>
                </a:solidFill>
                <a:latin typeface="Roboto Slab Light"/>
              </a:rPr>
              <a:t>The </a:t>
            </a:r>
            <a:r>
              <a:rPr lang="de-DE" sz="2400" b="1" dirty="0" err="1">
                <a:solidFill>
                  <a:schemeClr val="bg1"/>
                </a:solidFill>
                <a:latin typeface="Roboto Slab Light"/>
              </a:rPr>
              <a:t>impact</a:t>
            </a:r>
            <a:r>
              <a:rPr lang="de-DE" sz="2400" b="1" dirty="0">
                <a:solidFill>
                  <a:schemeClr val="bg1"/>
                </a:solidFill>
                <a:latin typeface="Roboto Slab Light"/>
              </a:rPr>
              <a:t> </a:t>
            </a:r>
            <a:r>
              <a:rPr lang="de-DE" sz="2400" b="1" dirty="0" err="1">
                <a:solidFill>
                  <a:schemeClr val="bg1"/>
                </a:solidFill>
                <a:latin typeface="Roboto Slab Light"/>
              </a:rPr>
              <a:t>of</a:t>
            </a:r>
            <a:r>
              <a:rPr lang="de-DE" sz="2400" b="1" dirty="0">
                <a:solidFill>
                  <a:schemeClr val="bg1"/>
                </a:solidFill>
                <a:latin typeface="Roboto Slab Light"/>
              </a:rPr>
              <a:t> </a:t>
            </a:r>
            <a:r>
              <a:rPr lang="de-DE" sz="2400" b="1" dirty="0" err="1">
                <a:solidFill>
                  <a:schemeClr val="bg1"/>
                </a:solidFill>
                <a:latin typeface="Roboto Slab Light"/>
              </a:rPr>
              <a:t>conventional</a:t>
            </a:r>
            <a:r>
              <a:rPr lang="de-DE" sz="2400" b="1" dirty="0">
                <a:solidFill>
                  <a:schemeClr val="bg1"/>
                </a:solidFill>
                <a:latin typeface="Roboto Slab Light"/>
              </a:rPr>
              <a:t> </a:t>
            </a:r>
            <a:r>
              <a:rPr lang="de-DE" sz="2400" b="1" dirty="0" err="1">
                <a:solidFill>
                  <a:schemeClr val="bg1"/>
                </a:solidFill>
                <a:latin typeface="Roboto Slab Light"/>
              </a:rPr>
              <a:t>plastics</a:t>
            </a:r>
            <a:r>
              <a:rPr lang="de-DE" sz="2400" b="1" dirty="0">
                <a:solidFill>
                  <a:schemeClr val="bg1"/>
                </a:solidFill>
                <a:latin typeface="Roboto Slab Light"/>
              </a:rPr>
              <a:t> on </a:t>
            </a:r>
            <a:r>
              <a:rPr lang="de-DE" sz="2400" b="1" dirty="0" err="1">
                <a:solidFill>
                  <a:schemeClr val="bg1"/>
                </a:solidFill>
                <a:latin typeface="Roboto Slab Light"/>
              </a:rPr>
              <a:t>the</a:t>
            </a:r>
            <a:r>
              <a:rPr lang="de-DE" sz="2400" b="1" dirty="0">
                <a:solidFill>
                  <a:schemeClr val="bg1"/>
                </a:solidFill>
                <a:latin typeface="Roboto Slab Light"/>
              </a:rPr>
              <a:t> </a:t>
            </a:r>
            <a:r>
              <a:rPr lang="de-DE" sz="2400" b="1" dirty="0" err="1">
                <a:solidFill>
                  <a:schemeClr val="bg1"/>
                </a:solidFill>
                <a:latin typeface="Roboto Slab Light"/>
              </a:rPr>
              <a:t>environment</a:t>
            </a:r>
            <a:endParaRPr lang="de-DE" sz="2400" b="1" dirty="0">
              <a:solidFill>
                <a:schemeClr val="bg1"/>
              </a:solidFill>
              <a:latin typeface="Roboto Slab Light"/>
            </a:endParaRPr>
          </a:p>
        </p:txBody>
      </p:sp>
      <p:sp>
        <p:nvSpPr>
          <p:cNvPr id="4" name="Textfeld 3"/>
          <p:cNvSpPr txBox="1"/>
          <p:nvPr/>
        </p:nvSpPr>
        <p:spPr>
          <a:xfrm>
            <a:off x="1128587" y="1602254"/>
            <a:ext cx="7272808" cy="1708160"/>
          </a:xfrm>
          <a:prstGeom prst="rect">
            <a:avLst/>
          </a:prstGeom>
          <a:noFill/>
        </p:spPr>
        <p:txBody>
          <a:bodyPr wrap="square" rtlCol="0">
            <a:spAutoFit/>
          </a:bodyPr>
          <a:lstStyle/>
          <a:p>
            <a:pPr marL="285750" indent="-285750" algn="just">
              <a:buClr>
                <a:schemeClr val="bg1"/>
              </a:buClr>
              <a:buSzPct val="150000"/>
              <a:buFont typeface="Arial" panose="020B0604020202020204" pitchFamily="34" charset="0"/>
              <a:buChar char="•"/>
            </a:pPr>
            <a:r>
              <a:rPr lang="de-DE" sz="1500" dirty="0">
                <a:solidFill>
                  <a:schemeClr val="bg1"/>
                </a:solidFill>
                <a:latin typeface="Lato Light"/>
              </a:rPr>
              <a:t>It is well known that plastic is probably the world‘s leading pollution cause.</a:t>
            </a:r>
            <a:r>
              <a:rPr lang="en-US" sz="1500" dirty="0">
                <a:solidFill>
                  <a:schemeClr val="bg1"/>
                </a:solidFill>
                <a:latin typeface="Lato Light"/>
              </a:rPr>
              <a:t> A plastic bag can kill numerous animals because they take so long to disintegrate. Most plastics are made from petroleum or natural gas, which will eventually deplete.</a:t>
            </a:r>
          </a:p>
          <a:p>
            <a:pPr marL="285750" indent="-285750" algn="just">
              <a:buClr>
                <a:schemeClr val="bg1"/>
              </a:buClr>
              <a:buSzPct val="150000"/>
              <a:buFont typeface="Arial" panose="020B0604020202020204" pitchFamily="34" charset="0"/>
              <a:buChar char="•"/>
            </a:pPr>
            <a:r>
              <a:rPr lang="en-US" sz="1500" dirty="0">
                <a:solidFill>
                  <a:schemeClr val="bg1"/>
                </a:solidFill>
                <a:latin typeface="Lato Light"/>
              </a:rPr>
              <a:t>The interest in environmental issues is growing and there are increasing demands to develop materials which do not burden the environment significantly.</a:t>
            </a:r>
            <a:endParaRPr lang="de-DE" sz="1500" dirty="0">
              <a:solidFill>
                <a:schemeClr val="bg1"/>
              </a:solidFill>
              <a:latin typeface="Lato Ligh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078" y="3310414"/>
            <a:ext cx="1519032" cy="137975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Group 9">
            <a:extLst>
              <a:ext uri="{FF2B5EF4-FFF2-40B4-BE49-F238E27FC236}">
                <a16:creationId xmlns:a16="http://schemas.microsoft.com/office/drawing/2014/main" id="{98A4CD7E-5B33-42EF-87BE-AC9CCD72B7FF}"/>
              </a:ext>
            </a:extLst>
          </p:cNvPr>
          <p:cNvGrpSpPr/>
          <p:nvPr/>
        </p:nvGrpSpPr>
        <p:grpSpPr>
          <a:xfrm>
            <a:off x="107504" y="4011910"/>
            <a:ext cx="1008112" cy="989783"/>
            <a:chOff x="2555776" y="627534"/>
            <a:chExt cx="3960440" cy="3888432"/>
          </a:xfrm>
        </p:grpSpPr>
        <p:sp>
          <p:nvSpPr>
            <p:cNvPr id="11" name="Ellipse 2">
              <a:extLst>
                <a:ext uri="{FF2B5EF4-FFF2-40B4-BE49-F238E27FC236}">
                  <a16:creationId xmlns:a16="http://schemas.microsoft.com/office/drawing/2014/main" id="{BE1E946E-8F88-4895-9B0D-F7709876E42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993C75B-9A82-4A91-A8D5-CCFE63BDE645}"/>
                </a:ext>
              </a:extLst>
            </p:cNvPr>
            <p:cNvPicPr>
              <a:picLocks noChangeAspect="1"/>
            </p:cNvPicPr>
            <p:nvPr/>
          </p:nvPicPr>
          <p:blipFill>
            <a:blip r:embed="rId3"/>
            <a:stretch>
              <a:fillRect/>
            </a:stretch>
          </p:blipFill>
          <p:spPr>
            <a:xfrm>
              <a:off x="2555776" y="627534"/>
              <a:ext cx="3741132" cy="3741132"/>
            </a:xfrm>
            <a:prstGeom prst="rect">
              <a:avLst/>
            </a:prstGeom>
          </p:spPr>
        </p:pic>
      </p:grpSp>
    </p:spTree>
    <p:extLst>
      <p:ext uri="{BB962C8B-B14F-4D97-AF65-F5344CB8AC3E}">
        <p14:creationId xmlns:p14="http://schemas.microsoft.com/office/powerpoint/2010/main" val="27809048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ctrTitle" idx="4294967295"/>
          </p:nvPr>
        </p:nvSpPr>
        <p:spPr>
          <a:xfrm>
            <a:off x="1403648" y="627534"/>
            <a:ext cx="6593700" cy="67435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b="1" dirty="0">
                <a:solidFill>
                  <a:schemeClr val="bg1"/>
                </a:solidFill>
              </a:rPr>
              <a:t>Our services</a:t>
            </a:r>
            <a:br>
              <a:rPr lang="en-US" sz="2400" b="1" dirty="0">
                <a:solidFill>
                  <a:schemeClr val="bg1"/>
                </a:solidFill>
              </a:rPr>
            </a:br>
            <a:endParaRPr sz="2400" b="1" dirty="0">
              <a:solidFill>
                <a:schemeClr val="bg1"/>
              </a:solidFill>
            </a:endParaRPr>
          </a:p>
        </p:txBody>
      </p:sp>
      <p:sp>
        <p:nvSpPr>
          <p:cNvPr id="404" name="Shape 404"/>
          <p:cNvSpPr txBox="1">
            <a:spLocks noGrp="1"/>
          </p:cNvSpPr>
          <p:nvPr>
            <p:ph type="subTitle" idx="4294967295"/>
          </p:nvPr>
        </p:nvSpPr>
        <p:spPr>
          <a:xfrm>
            <a:off x="766293" y="1173551"/>
            <a:ext cx="4152832" cy="3312368"/>
          </a:xfrm>
          <a:prstGeom prst="rect">
            <a:avLst/>
          </a:prstGeom>
        </p:spPr>
        <p:txBody>
          <a:bodyPr spcFirstLastPara="1" wrap="square" lIns="91425" tIns="91425" rIns="91425" bIns="91425" anchor="t" anchorCtr="0">
            <a:noAutofit/>
          </a:bodyPr>
          <a:lstStyle/>
          <a:p>
            <a:pPr marL="101600" indent="0" algn="just">
              <a:buClr>
                <a:schemeClr val="bg1"/>
              </a:buClr>
              <a:buSzPct val="150000"/>
              <a:buNone/>
            </a:pPr>
            <a:r>
              <a:rPr lang="en-US" sz="1500" dirty="0">
                <a:solidFill>
                  <a:schemeClr val="bg1"/>
                </a:solidFill>
              </a:rPr>
              <a:t>Our logistics department is efficient and ensures the distribution of our product worldwide. We work with the world’s leading transport companies. </a:t>
            </a:r>
          </a:p>
        </p:txBody>
      </p:sp>
      <p:sp>
        <p:nvSpPr>
          <p:cNvPr id="406" name="Shape 40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grpSp>
        <p:nvGrpSpPr>
          <p:cNvPr id="7" name="Group 6">
            <a:extLst>
              <a:ext uri="{FF2B5EF4-FFF2-40B4-BE49-F238E27FC236}">
                <a16:creationId xmlns:a16="http://schemas.microsoft.com/office/drawing/2014/main" id="{6D2EC9EC-93A7-4B36-8DBB-AE4F513135F5}"/>
              </a:ext>
            </a:extLst>
          </p:cNvPr>
          <p:cNvGrpSpPr/>
          <p:nvPr/>
        </p:nvGrpSpPr>
        <p:grpSpPr>
          <a:xfrm>
            <a:off x="107504" y="4011910"/>
            <a:ext cx="1008112" cy="989783"/>
            <a:chOff x="2555776" y="627534"/>
            <a:chExt cx="3960440" cy="3888432"/>
          </a:xfrm>
        </p:grpSpPr>
        <p:sp>
          <p:nvSpPr>
            <p:cNvPr id="8" name="Ellipse 2">
              <a:extLst>
                <a:ext uri="{FF2B5EF4-FFF2-40B4-BE49-F238E27FC236}">
                  <a16:creationId xmlns:a16="http://schemas.microsoft.com/office/drawing/2014/main" id="{93C584FE-91C1-4F04-AA10-7DB7BDD835A7}"/>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AF1D60C-9786-44B6-B2A3-5EB940316B08}"/>
                </a:ext>
              </a:extLst>
            </p:cNvPr>
            <p:cNvPicPr>
              <a:picLocks noChangeAspect="1"/>
            </p:cNvPicPr>
            <p:nvPr/>
          </p:nvPicPr>
          <p:blipFill>
            <a:blip r:embed="rId3"/>
            <a:stretch>
              <a:fillRect/>
            </a:stretch>
          </p:blipFill>
          <p:spPr>
            <a:xfrm>
              <a:off x="2555776" y="627534"/>
              <a:ext cx="3741132" cy="3741132"/>
            </a:xfrm>
            <a:prstGeom prst="rect">
              <a:avLst/>
            </a:prstGeom>
          </p:spPr>
        </p:pic>
      </p:grpSp>
      <p:pic>
        <p:nvPicPr>
          <p:cNvPr id="15" name="Picture 14">
            <a:extLst>
              <a:ext uri="{FF2B5EF4-FFF2-40B4-BE49-F238E27FC236}">
                <a16:creationId xmlns:a16="http://schemas.microsoft.com/office/drawing/2014/main" id="{2631BA75-9D29-41A3-851B-EDF3C99BAA7B}"/>
              </a:ext>
            </a:extLst>
          </p:cNvPr>
          <p:cNvPicPr>
            <a:picLocks noChangeAspect="1"/>
          </p:cNvPicPr>
          <p:nvPr/>
        </p:nvPicPr>
        <p:blipFill>
          <a:blip r:embed="rId4"/>
          <a:stretch>
            <a:fillRect/>
          </a:stretch>
        </p:blipFill>
        <p:spPr>
          <a:xfrm>
            <a:off x="4919125" y="1173551"/>
            <a:ext cx="3672702" cy="163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0D50EB84-6744-46C6-BFCC-A0A61E5FDB20}"/>
              </a:ext>
            </a:extLst>
          </p:cNvPr>
          <p:cNvSpPr txBox="1"/>
          <p:nvPr/>
        </p:nvSpPr>
        <p:spPr>
          <a:xfrm>
            <a:off x="657758" y="3496136"/>
            <a:ext cx="7828484" cy="369332"/>
          </a:xfrm>
          <a:prstGeom prst="rect">
            <a:avLst/>
          </a:prstGeom>
          <a:noFill/>
        </p:spPr>
        <p:txBody>
          <a:bodyPr wrap="square" rtlCol="0">
            <a:spAutoFit/>
          </a:bodyPr>
          <a:lstStyle/>
          <a:p>
            <a:pPr marL="101600">
              <a:buClr>
                <a:schemeClr val="bg1"/>
              </a:buClr>
              <a:buSzPct val="150000"/>
            </a:pPr>
            <a:r>
              <a:rPr lang="en-US" sz="1800" b="1" dirty="0">
                <a:solidFill>
                  <a:schemeClr val="bg1"/>
                </a:solidFill>
              </a:rPr>
              <a:t>Your time is important and we always strive to make the most of it!</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4"/>
        <p:cNvGrpSpPr/>
        <p:nvPr/>
      </p:nvGrpSpPr>
      <p:grpSpPr>
        <a:xfrm>
          <a:off x="0" y="0"/>
          <a:ext cx="0" cy="0"/>
          <a:chOff x="0" y="0"/>
          <a:chExt cx="0" cy="0"/>
        </a:xfrm>
      </p:grpSpPr>
      <p:sp>
        <p:nvSpPr>
          <p:cNvPr id="475" name="Shape 475"/>
          <p:cNvSpPr txBox="1">
            <a:spLocks noGrp="1"/>
          </p:cNvSpPr>
          <p:nvPr>
            <p:ph type="title" idx="4294967295"/>
          </p:nvPr>
        </p:nvSpPr>
        <p:spPr>
          <a:xfrm>
            <a:off x="2194950" y="1881750"/>
            <a:ext cx="4754100" cy="138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lumMod val="95000"/>
                  </a:schemeClr>
                </a:solidFill>
              </a:rPr>
              <a:t>THE MARKET</a:t>
            </a:r>
            <a:endParaRPr b="1" dirty="0">
              <a:solidFill>
                <a:schemeClr val="bg1">
                  <a:lumMod val="95000"/>
                </a:schemeClr>
              </a:solidFill>
            </a:endParaRPr>
          </a:p>
        </p:txBody>
      </p:sp>
      <p:sp>
        <p:nvSpPr>
          <p:cNvPr id="476" name="Shape 47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grpSp>
        <p:nvGrpSpPr>
          <p:cNvPr id="4" name="Group 3">
            <a:extLst>
              <a:ext uri="{FF2B5EF4-FFF2-40B4-BE49-F238E27FC236}">
                <a16:creationId xmlns:a16="http://schemas.microsoft.com/office/drawing/2014/main" id="{174161BD-FCE6-474A-A33D-CCA5F509F08D}"/>
              </a:ext>
            </a:extLst>
          </p:cNvPr>
          <p:cNvGrpSpPr/>
          <p:nvPr/>
        </p:nvGrpSpPr>
        <p:grpSpPr>
          <a:xfrm>
            <a:off x="107504" y="4011910"/>
            <a:ext cx="1008112" cy="989783"/>
            <a:chOff x="2555776" y="627534"/>
            <a:chExt cx="3960440" cy="3888432"/>
          </a:xfrm>
        </p:grpSpPr>
        <p:sp>
          <p:nvSpPr>
            <p:cNvPr id="5" name="Ellipse 2">
              <a:extLst>
                <a:ext uri="{FF2B5EF4-FFF2-40B4-BE49-F238E27FC236}">
                  <a16:creationId xmlns:a16="http://schemas.microsoft.com/office/drawing/2014/main" id="{74999E3B-60DC-479E-9DE9-1E080DBA69E2}"/>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3D32C43-E290-4E6B-82C2-15CBF829AABE}"/>
                </a:ext>
              </a:extLst>
            </p:cNvPr>
            <p:cNvPicPr>
              <a:picLocks noChangeAspect="1"/>
            </p:cNvPicPr>
            <p:nvPr/>
          </p:nvPicPr>
          <p:blipFill>
            <a:blip r:embed="rId4"/>
            <a:stretch>
              <a:fillRect/>
            </a:stretch>
          </p:blipFill>
          <p:spPr>
            <a:xfrm>
              <a:off x="2555776" y="627534"/>
              <a:ext cx="3741132" cy="3741132"/>
            </a:xfrm>
            <a:prstGeom prst="rect">
              <a:avLst/>
            </a:prstGeom>
          </p:spPr>
        </p:pic>
      </p:gr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1275700" y="948506"/>
            <a:ext cx="6842284" cy="3259513"/>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8" name="Shape 498"/>
          <p:cNvSpPr txBox="1">
            <a:spLocks noGrp="1"/>
          </p:cNvSpPr>
          <p:nvPr>
            <p:ph type="title" idx="4294967295"/>
          </p:nvPr>
        </p:nvSpPr>
        <p:spPr>
          <a:xfrm>
            <a:off x="411175" y="635675"/>
            <a:ext cx="8328300" cy="27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Our worldwide partners</a:t>
            </a:r>
            <a:endParaRPr dirty="0"/>
          </a:p>
        </p:txBody>
      </p:sp>
      <p:sp>
        <p:nvSpPr>
          <p:cNvPr id="499" name="Shape 499"/>
          <p:cNvSpPr/>
          <p:nvPr/>
        </p:nvSpPr>
        <p:spPr>
          <a:xfrm>
            <a:off x="4439225" y="1467884"/>
            <a:ext cx="618600" cy="202500"/>
          </a:xfrm>
          <a:prstGeom prst="wedgeRectCallout">
            <a:avLst>
              <a:gd name="adj1" fmla="val -21428"/>
              <a:gd name="adj2" fmla="val 84287"/>
            </a:avLst>
          </a:prstGeom>
          <a:solidFill>
            <a:srgbClr val="FFB600"/>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US" sz="800" dirty="0">
                <a:solidFill>
                  <a:srgbClr val="4A5C65"/>
                </a:solidFill>
                <a:latin typeface="Lato Light"/>
                <a:ea typeface="Lato Light"/>
                <a:cs typeface="Lato Light"/>
                <a:sym typeface="Lato Light"/>
              </a:rPr>
              <a:t>BP-Tech HQ</a:t>
            </a:r>
            <a:endParaRPr sz="800" dirty="0">
              <a:solidFill>
                <a:srgbClr val="4A5C65"/>
              </a:solidFill>
              <a:latin typeface="Lato Light"/>
              <a:ea typeface="Lato Light"/>
              <a:cs typeface="Lato Light"/>
              <a:sym typeface="Lato Light"/>
            </a:endParaRPr>
          </a:p>
        </p:txBody>
      </p:sp>
      <p:sp>
        <p:nvSpPr>
          <p:cNvPr id="505" name="Shape 505"/>
          <p:cNvSpPr/>
          <p:nvPr/>
        </p:nvSpPr>
        <p:spPr>
          <a:xfrm>
            <a:off x="4560512" y="1741753"/>
            <a:ext cx="134700" cy="134700"/>
          </a:xfrm>
          <a:prstGeom prst="ellipse">
            <a:avLst/>
          </a:prstGeom>
          <a:solidFill>
            <a:srgbClr val="02BDC7"/>
          </a:solidFill>
          <a:ln w="38100" cap="flat" cmpd="sng">
            <a:solidFill>
              <a:srgbClr val="FFB6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6" name="Shape 50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grpSp>
        <p:nvGrpSpPr>
          <p:cNvPr id="11" name="Group 10">
            <a:extLst>
              <a:ext uri="{FF2B5EF4-FFF2-40B4-BE49-F238E27FC236}">
                <a16:creationId xmlns:a16="http://schemas.microsoft.com/office/drawing/2014/main" id="{EA159043-6328-408E-BC92-656DE130F84D}"/>
              </a:ext>
            </a:extLst>
          </p:cNvPr>
          <p:cNvGrpSpPr/>
          <p:nvPr/>
        </p:nvGrpSpPr>
        <p:grpSpPr>
          <a:xfrm>
            <a:off x="107504" y="4011910"/>
            <a:ext cx="1008112" cy="989783"/>
            <a:chOff x="2555776" y="627534"/>
            <a:chExt cx="3960440" cy="3888432"/>
          </a:xfrm>
        </p:grpSpPr>
        <p:sp>
          <p:nvSpPr>
            <p:cNvPr id="13" name="Ellipse 2">
              <a:extLst>
                <a:ext uri="{FF2B5EF4-FFF2-40B4-BE49-F238E27FC236}">
                  <a16:creationId xmlns:a16="http://schemas.microsoft.com/office/drawing/2014/main" id="{D29A9F9C-83EE-4FB5-8050-0825E4E45753}"/>
                </a:ext>
              </a:extLst>
            </p:cNvPr>
            <p:cNvSpPr/>
            <p:nvPr/>
          </p:nvSpPr>
          <p:spPr>
            <a:xfrm>
              <a:off x="2627784" y="627534"/>
              <a:ext cx="3888432" cy="3888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BB959C4D-88B7-4E0D-9B6B-5182CE206366}"/>
                </a:ext>
              </a:extLst>
            </p:cNvPr>
            <p:cNvPicPr>
              <a:picLocks noChangeAspect="1"/>
            </p:cNvPicPr>
            <p:nvPr/>
          </p:nvPicPr>
          <p:blipFill>
            <a:blip r:embed="rId3"/>
            <a:stretch>
              <a:fillRect/>
            </a:stretch>
          </p:blipFill>
          <p:spPr>
            <a:xfrm>
              <a:off x="2555776" y="627534"/>
              <a:ext cx="3741132" cy="3741132"/>
            </a:xfrm>
            <a:prstGeom prst="rect">
              <a:avLst/>
            </a:prstGeom>
          </p:spPr>
        </p:pic>
      </p:grpSp>
      <p:sp>
        <p:nvSpPr>
          <p:cNvPr id="2" name="Oval 1">
            <a:extLst>
              <a:ext uri="{FF2B5EF4-FFF2-40B4-BE49-F238E27FC236}">
                <a16:creationId xmlns:a16="http://schemas.microsoft.com/office/drawing/2014/main" id="{900A9168-DC82-4351-B62D-65DF0F92C5B6}"/>
              </a:ext>
            </a:extLst>
          </p:cNvPr>
          <p:cNvSpPr/>
          <p:nvPr/>
        </p:nvSpPr>
        <p:spPr>
          <a:xfrm>
            <a:off x="2688454" y="180910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Oval 11">
            <a:extLst>
              <a:ext uri="{FF2B5EF4-FFF2-40B4-BE49-F238E27FC236}">
                <a16:creationId xmlns:a16="http://schemas.microsoft.com/office/drawing/2014/main" id="{5E095126-937D-44BC-82AA-D77BA8B89645}"/>
              </a:ext>
            </a:extLst>
          </p:cNvPr>
          <p:cNvSpPr/>
          <p:nvPr/>
        </p:nvSpPr>
        <p:spPr>
          <a:xfrm>
            <a:off x="3106669" y="354028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Oval 14">
            <a:extLst>
              <a:ext uri="{FF2B5EF4-FFF2-40B4-BE49-F238E27FC236}">
                <a16:creationId xmlns:a16="http://schemas.microsoft.com/office/drawing/2014/main" id="{C405A88A-1EBD-4366-8A06-387BDA5CE60A}"/>
              </a:ext>
            </a:extLst>
          </p:cNvPr>
          <p:cNvSpPr/>
          <p:nvPr/>
        </p:nvSpPr>
        <p:spPr>
          <a:xfrm>
            <a:off x="7105420" y="356438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6" name="Oval 15">
            <a:extLst>
              <a:ext uri="{FF2B5EF4-FFF2-40B4-BE49-F238E27FC236}">
                <a16:creationId xmlns:a16="http://schemas.microsoft.com/office/drawing/2014/main" id="{966DD0D3-40AC-4A01-9BD2-CB217211BCDD}"/>
              </a:ext>
            </a:extLst>
          </p:cNvPr>
          <p:cNvSpPr/>
          <p:nvPr/>
        </p:nvSpPr>
        <p:spPr>
          <a:xfrm>
            <a:off x="6654398" y="21265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Oval 16">
            <a:extLst>
              <a:ext uri="{FF2B5EF4-FFF2-40B4-BE49-F238E27FC236}">
                <a16:creationId xmlns:a16="http://schemas.microsoft.com/office/drawing/2014/main" id="{6AA7D389-8A45-45E2-AAC5-A5AD6239BA85}"/>
              </a:ext>
            </a:extLst>
          </p:cNvPr>
          <p:cNvSpPr/>
          <p:nvPr/>
        </p:nvSpPr>
        <p:spPr>
          <a:xfrm>
            <a:off x="5059787" y="161285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8" name="Oval 17">
            <a:extLst>
              <a:ext uri="{FF2B5EF4-FFF2-40B4-BE49-F238E27FC236}">
                <a16:creationId xmlns:a16="http://schemas.microsoft.com/office/drawing/2014/main" id="{CE7421BF-635E-41E7-B802-AE2472D58219}"/>
              </a:ext>
            </a:extLst>
          </p:cNvPr>
          <p:cNvSpPr/>
          <p:nvPr/>
        </p:nvSpPr>
        <p:spPr>
          <a:xfrm>
            <a:off x="4444731" y="135079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9" name="Oval 18">
            <a:extLst>
              <a:ext uri="{FF2B5EF4-FFF2-40B4-BE49-F238E27FC236}">
                <a16:creationId xmlns:a16="http://schemas.microsoft.com/office/drawing/2014/main" id="{5E018BB4-F4B7-4D58-85B0-7297143591F1}"/>
              </a:ext>
            </a:extLst>
          </p:cNvPr>
          <p:cNvSpPr/>
          <p:nvPr/>
        </p:nvSpPr>
        <p:spPr>
          <a:xfrm>
            <a:off x="4128393" y="185482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0" name="Oval 19">
            <a:extLst>
              <a:ext uri="{FF2B5EF4-FFF2-40B4-BE49-F238E27FC236}">
                <a16:creationId xmlns:a16="http://schemas.microsoft.com/office/drawing/2014/main" id="{EDF0C841-EE0D-4CF5-A474-C25B7A0110F3}"/>
              </a:ext>
            </a:extLst>
          </p:cNvPr>
          <p:cNvSpPr/>
          <p:nvPr/>
        </p:nvSpPr>
        <p:spPr>
          <a:xfrm>
            <a:off x="5243813" y="32567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1" name="Oval 20">
            <a:extLst>
              <a:ext uri="{FF2B5EF4-FFF2-40B4-BE49-F238E27FC236}">
                <a16:creationId xmlns:a16="http://schemas.microsoft.com/office/drawing/2014/main" id="{20AA5331-6577-43FA-863A-A10ADE8B8DDB}"/>
              </a:ext>
            </a:extLst>
          </p:cNvPr>
          <p:cNvSpPr/>
          <p:nvPr/>
        </p:nvSpPr>
        <p:spPr>
          <a:xfrm>
            <a:off x="4172506" y="15234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2" name="Oval 21">
            <a:extLst>
              <a:ext uri="{FF2B5EF4-FFF2-40B4-BE49-F238E27FC236}">
                <a16:creationId xmlns:a16="http://schemas.microsoft.com/office/drawing/2014/main" id="{5B406886-4E39-4161-8D01-BF10A4E8A5B3}"/>
              </a:ext>
            </a:extLst>
          </p:cNvPr>
          <p:cNvSpPr/>
          <p:nvPr/>
        </p:nvSpPr>
        <p:spPr>
          <a:xfrm>
            <a:off x="1992918" y="163571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spd="slow">
    <p:push dir="u"/>
  </p:transition>
</p:sld>
</file>

<file path=ppt/theme/theme1.xml><?xml version="1.0" encoding="utf-8"?>
<a:theme xmlns:a="http://schemas.openxmlformats.org/drawingml/2006/main" name="Ken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921</Words>
  <Application>Microsoft Office PowerPoint</Application>
  <PresentationFormat>Bildschirmpräsentation (16:9)</PresentationFormat>
  <Paragraphs>168</Paragraphs>
  <Slides>25</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Arial</vt:lpstr>
      <vt:lpstr>Calibri</vt:lpstr>
      <vt:lpstr>Lato Light</vt:lpstr>
      <vt:lpstr>Roboto Slab Light</vt:lpstr>
      <vt:lpstr>Symbol</vt:lpstr>
      <vt:lpstr>Times New Roman</vt:lpstr>
      <vt:lpstr>Kent template</vt:lpstr>
      <vt:lpstr>PowerPoint-Präsentation</vt:lpstr>
      <vt:lpstr>Company overview</vt:lpstr>
      <vt:lpstr> Aims and vision</vt:lpstr>
      <vt:lpstr>PowerPoint-Präsentation</vt:lpstr>
      <vt:lpstr>PowerPoint-Präsentation</vt:lpstr>
      <vt:lpstr>PowerPoint-Präsentation</vt:lpstr>
      <vt:lpstr>Our services </vt:lpstr>
      <vt:lpstr>THE MARKET</vt:lpstr>
      <vt:lpstr>Our worldwide partners</vt:lpstr>
      <vt:lpstr>Our customers</vt:lpstr>
      <vt:lpstr>What makes our customers ask for our services?</vt:lpstr>
      <vt:lpstr>Market research</vt:lpstr>
      <vt:lpstr>PowerPoint-Präsentation</vt:lpstr>
      <vt:lpstr>PowerPoint-Präsentation</vt:lpstr>
      <vt:lpstr>    Conclusion</vt:lpstr>
      <vt:lpstr>Marketing strategy</vt:lpstr>
      <vt:lpstr>PowerPoint-Präsentation</vt:lpstr>
      <vt:lpstr>PowerPoint-Präsentation</vt:lpstr>
      <vt:lpstr>What makes our business different than the rest?</vt:lpstr>
      <vt:lpstr>Short-term plan</vt:lpstr>
      <vt:lpstr>Long-term plan </vt:lpstr>
      <vt:lpstr>Plan B</vt:lpstr>
      <vt:lpstr>PowerPoint-Präsentation</vt:lpstr>
      <vt:lpstr>PowerPoint-Präsentation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Erasmus</cp:lastModifiedBy>
  <cp:revision>26</cp:revision>
  <dcterms:modified xsi:type="dcterms:W3CDTF">2018-10-07T15:29:44Z</dcterms:modified>
</cp:coreProperties>
</file>