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0"/>
  </p:notesMasterIdLst>
  <p:sldIdLst>
    <p:sldId id="263" r:id="rId3"/>
    <p:sldId id="257" r:id="rId4"/>
    <p:sldId id="259" r:id="rId5"/>
    <p:sldId id="269" r:id="rId6"/>
    <p:sldId id="264" r:id="rId7"/>
    <p:sldId id="265" r:id="rId8"/>
    <p:sldId id="271" r:id="rId9"/>
    <p:sldId id="267" r:id="rId10"/>
    <p:sldId id="266" r:id="rId11"/>
    <p:sldId id="268" r:id="rId12"/>
    <p:sldId id="270" r:id="rId13"/>
    <p:sldId id="274" r:id="rId14"/>
    <p:sldId id="275" r:id="rId15"/>
    <p:sldId id="278" r:id="rId16"/>
    <p:sldId id="277" r:id="rId17"/>
    <p:sldId id="27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C6B8295-17A2-44B1-906B-BFBE3477976D}">
          <p14:sldIdLst>
            <p14:sldId id="263"/>
            <p14:sldId id="257"/>
            <p14:sldId id="259"/>
            <p14:sldId id="269"/>
            <p14:sldId id="264"/>
            <p14:sldId id="265"/>
            <p14:sldId id="271"/>
            <p14:sldId id="267"/>
            <p14:sldId id="266"/>
            <p14:sldId id="268"/>
            <p14:sldId id="270"/>
            <p14:sldId id="274"/>
            <p14:sldId id="275"/>
            <p14:sldId id="278"/>
            <p14:sldId id="277"/>
            <p14:sldId id="27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8BD3E-6316-4689-9B21-2B0A96F5EE81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B9F15-BF76-4299-B303-326E3BBB6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08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271A-7C59-4839-B62C-86292F4E783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79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22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24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8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56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09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03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4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4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alphaModFix amt="73000"/>
            <a:lum/>
          </a:blip>
          <a:srcRect/>
          <a:stretch>
            <a:fillRect l="-12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71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9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42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56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8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13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52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23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81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3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84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3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0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47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61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23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09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100C-816E-4E45-871F-9E0BAC809CC3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D07509-DE4D-4356-8A1C-BC740885C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98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100C-816E-4E45-871F-9E0BAC809CC3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07509-DE4D-4356-8A1C-BC740885CE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4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28799"/>
            <a:ext cx="9144000" cy="3084945"/>
          </a:xfrm>
        </p:spPr>
        <p:txBody>
          <a:bodyPr>
            <a:normAutofit fontScale="90000"/>
          </a:bodyPr>
          <a:lstStyle/>
          <a:p>
            <a:r>
              <a:rPr lang="de-DE" sz="10000" dirty="0" smtClean="0">
                <a:solidFill>
                  <a:schemeClr val="bg1"/>
                </a:solidFill>
              </a:rPr>
              <a:t>Platon Solutions</a:t>
            </a:r>
            <a:br>
              <a:rPr lang="de-DE" sz="10000" dirty="0" smtClean="0">
                <a:solidFill>
                  <a:schemeClr val="bg1"/>
                </a:solidFill>
              </a:rPr>
            </a:br>
            <a:r>
              <a:rPr lang="de-DE" sz="10000" dirty="0" smtClean="0">
                <a:solidFill>
                  <a:schemeClr val="bg1"/>
                </a:solidFill>
              </a:rPr>
              <a:t>GmbH</a:t>
            </a:r>
            <a:endParaRPr lang="de-DE" sz="100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2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2" b="91176" l="1121" r="994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6392" y="729908"/>
            <a:ext cx="3825069" cy="19447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b="1" dirty="0" err="1" smtClean="0"/>
              <a:t>Bioplastic</a:t>
            </a:r>
            <a:r>
              <a:rPr lang="de-DE" sz="4400" b="1" dirty="0" smtClean="0"/>
              <a:t> Products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960956"/>
            <a:ext cx="8596668" cy="408040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de-DE" sz="2400" dirty="0" smtClean="0">
                <a:solidFill>
                  <a:schemeClr val="accent2"/>
                </a:solidFill>
              </a:rPr>
              <a:t>The </a:t>
            </a:r>
            <a:r>
              <a:rPr lang="de-DE" sz="2400" dirty="0" err="1" smtClean="0">
                <a:solidFill>
                  <a:schemeClr val="accent2"/>
                </a:solidFill>
              </a:rPr>
              <a:t>bioplastic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granulats</a:t>
            </a:r>
            <a:r>
              <a:rPr lang="de-DE" sz="2400" dirty="0" smtClean="0">
                <a:solidFill>
                  <a:schemeClr val="accent2"/>
                </a:solidFill>
              </a:rPr>
              <a:t> out </a:t>
            </a:r>
            <a:r>
              <a:rPr lang="de-DE" sz="2400" dirty="0" err="1" smtClean="0">
                <a:solidFill>
                  <a:schemeClr val="accent2"/>
                </a:solidFill>
              </a:rPr>
              <a:t>of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lignincellulose</a:t>
            </a:r>
            <a:r>
              <a:rPr lang="de-DE" sz="2400" dirty="0" smtClean="0">
                <a:solidFill>
                  <a:schemeClr val="accent2"/>
                </a:solidFill>
              </a:rPr>
              <a:t>, different </a:t>
            </a:r>
            <a:r>
              <a:rPr lang="de-DE" sz="2400" dirty="0" err="1" smtClean="0">
                <a:solidFill>
                  <a:schemeClr val="accent2"/>
                </a:solidFill>
              </a:rPr>
              <a:t>sugars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and</a:t>
            </a:r>
            <a:r>
              <a:rPr lang="de-DE" sz="2400" dirty="0">
                <a:solidFill>
                  <a:schemeClr val="accent2"/>
                </a:solidFill>
              </a:rPr>
              <a:t>/</a:t>
            </a:r>
            <a:r>
              <a:rPr lang="de-DE" sz="2400" dirty="0" err="1" smtClean="0">
                <a:solidFill>
                  <a:schemeClr val="accent2"/>
                </a:solidFill>
              </a:rPr>
              <a:t>or</a:t>
            </a:r>
            <a:r>
              <a:rPr lang="de-DE" sz="2400" dirty="0" smtClean="0">
                <a:solidFill>
                  <a:schemeClr val="accent2"/>
                </a:solidFill>
              </a:rPr>
              <a:t> PLA </a:t>
            </a:r>
            <a:r>
              <a:rPr lang="de-DE" sz="2400" dirty="0" err="1" smtClean="0">
                <a:solidFill>
                  <a:schemeClr val="accent2"/>
                </a:solidFill>
              </a:rPr>
              <a:t>can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be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used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for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many</a:t>
            </a:r>
            <a:r>
              <a:rPr lang="de-DE" sz="2400" dirty="0" smtClean="0">
                <a:solidFill>
                  <a:schemeClr val="accent2"/>
                </a:solidFill>
              </a:rPr>
              <a:t> different </a:t>
            </a:r>
            <a:r>
              <a:rPr lang="de-DE" sz="2400" dirty="0" err="1" smtClean="0">
                <a:solidFill>
                  <a:schemeClr val="accent2"/>
                </a:solidFill>
              </a:rPr>
              <a:t>packagings</a:t>
            </a:r>
            <a:r>
              <a:rPr lang="de-DE" sz="2400" dirty="0" smtClean="0">
                <a:solidFill>
                  <a:schemeClr val="accent2"/>
                </a:solidFill>
              </a:rPr>
              <a:t>. This </a:t>
            </a:r>
            <a:r>
              <a:rPr lang="de-DE" sz="2400" dirty="0" err="1" smtClean="0">
                <a:solidFill>
                  <a:schemeClr val="accent2"/>
                </a:solidFill>
              </a:rPr>
              <a:t>can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be</a:t>
            </a:r>
            <a:r>
              <a:rPr lang="de-DE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>
                <a:solidFill>
                  <a:schemeClr val="accent2"/>
                </a:solidFill>
              </a:rPr>
              <a:t>transparent packaging </a:t>
            </a:r>
            <a:r>
              <a:rPr lang="en-US" sz="2400" dirty="0" smtClean="0">
                <a:solidFill>
                  <a:schemeClr val="accent2"/>
                </a:solidFill>
              </a:rPr>
              <a:t>material like film as well as packaging of </a:t>
            </a:r>
            <a:r>
              <a:rPr lang="en-US" sz="2400" dirty="0">
                <a:solidFill>
                  <a:schemeClr val="accent2"/>
                </a:solidFill>
              </a:rPr>
              <a:t>a high degree of stability.</a:t>
            </a:r>
            <a:endParaRPr lang="de-DE" sz="2400" dirty="0">
              <a:solidFill>
                <a:schemeClr val="accent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62" l="9907" r="96822">
                        <a14:foregroundMark x1="34393" y1="69853" x2="61869" y2="94118"/>
                        <a14:backgroundMark x1="16636" y1="15441" x2="26168" y2="61397"/>
                        <a14:backgroundMark x1="31963" y1="60294" x2="76449" y2="58824"/>
                        <a14:backgroundMark x1="78879" y1="54779" x2="77757" y2="15441"/>
                        <a14:backgroundMark x1="86916" y1="13971" x2="97009" y2="80147"/>
                        <a14:backgroundMark x1="90093" y1="88971" x2="71589" y2="69118"/>
                        <a14:backgroundMark x1="20374" y1="90809" x2="14953" y2="106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9" y="4098513"/>
            <a:ext cx="5095875" cy="2590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53" y="4001159"/>
            <a:ext cx="5095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812800"/>
            <a:ext cx="7766936" cy="4682836"/>
          </a:xfrm>
        </p:spPr>
        <p:txBody>
          <a:bodyPr anchor="ctr"/>
          <a:lstStyle/>
          <a:p>
            <a:pPr algn="l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The </a:t>
            </a:r>
            <a:r>
              <a:rPr lang="en-US" sz="2400" dirty="0" err="1" smtClean="0"/>
              <a:t>Platon</a:t>
            </a:r>
            <a:r>
              <a:rPr lang="en-US" sz="2400" dirty="0" smtClean="0"/>
              <a:t> Solutions GmbH and the Green Sugar AG offer a solution to their clients to </a:t>
            </a:r>
            <a:r>
              <a:rPr lang="en-US" sz="2400" dirty="0"/>
              <a:t>substitute their use of conventional plastics with environmentally </a:t>
            </a:r>
            <a:r>
              <a:rPr lang="en-US" sz="2400" dirty="0" smtClean="0"/>
              <a:t>friendly  plastics </a:t>
            </a:r>
            <a:r>
              <a:rPr lang="en-US" sz="2400" dirty="0"/>
              <a:t>that are non-conflicting with </a:t>
            </a:r>
            <a:r>
              <a:rPr lang="en-US" sz="2400" dirty="0" smtClean="0"/>
              <a:t>food.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7067" y="2540001"/>
            <a:ext cx="7766936" cy="152776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71" y="4067765"/>
            <a:ext cx="5095875" cy="2590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80" y="-50800"/>
            <a:ext cx="5095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feld 1"/>
          <p:cNvSpPr txBox="1">
            <a:spLocks noChangeArrowheads="1"/>
          </p:cNvSpPr>
          <p:nvPr/>
        </p:nvSpPr>
        <p:spPr bwMode="auto">
          <a:xfrm>
            <a:off x="4740275" y="3344864"/>
            <a:ext cx="403658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dirty="0">
                <a:latin typeface="Arial" charset="0"/>
              </a:rPr>
              <a:t>Gerd-Mosca-Straße 1,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charset="0"/>
              </a:rPr>
              <a:t>69429 Waldbrunn/Germany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charset="0"/>
              </a:rPr>
              <a:t>Phone:  	+49 62 74 / 9 32 - 122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charset="0"/>
              </a:rPr>
              <a:t>Fax: 	+ 49 62 74 / 9 32 - 400 122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charset="0"/>
              </a:rPr>
              <a:t>E-Mail: 	strap@mosca.com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charset="0"/>
              </a:rPr>
              <a:t>Internet: 	www.mosca.com</a:t>
            </a:r>
          </a:p>
        </p:txBody>
      </p:sp>
      <p:sp>
        <p:nvSpPr>
          <p:cNvPr id="66564" name="Textfeld 2"/>
          <p:cNvSpPr txBox="1">
            <a:spLocks noChangeArrowheads="1"/>
          </p:cNvSpPr>
          <p:nvPr/>
        </p:nvSpPr>
        <p:spPr bwMode="auto">
          <a:xfrm>
            <a:off x="2176463" y="754063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r>
              <a:rPr lang="en-GB" sz="1800" b="1" dirty="0" smtClean="0">
                <a:latin typeface="Arial" charset="0"/>
              </a:rPr>
              <a:t>Another Company:</a:t>
            </a:r>
            <a:endParaRPr lang="de-DE" sz="1800" b="1" dirty="0">
              <a:latin typeface="Arial" charset="0"/>
            </a:endParaRPr>
          </a:p>
        </p:txBody>
      </p:sp>
      <p:sp>
        <p:nvSpPr>
          <p:cNvPr id="66565" name="Textfeld 8"/>
          <p:cNvSpPr txBox="1">
            <a:spLocks noChangeArrowheads="1"/>
          </p:cNvSpPr>
          <p:nvPr/>
        </p:nvSpPr>
        <p:spPr bwMode="auto">
          <a:xfrm>
            <a:off x="2840039" y="3409950"/>
            <a:ext cx="180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r>
              <a:rPr lang="de-DE" sz="1800" b="1">
                <a:solidFill>
                  <a:srgbClr val="195297"/>
                </a:solidFill>
                <a:latin typeface="Arial" charset="0"/>
              </a:rPr>
              <a:t>MOSCA GMBH</a:t>
            </a:r>
          </a:p>
        </p:txBody>
      </p:sp>
      <p:pic>
        <p:nvPicPr>
          <p:cNvPr id="66566" name="Picture 10" descr="k_211113_MOSCA_Logo_4c.tif                                     00A6889BG5                             BC85B84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9" y="2303464"/>
            <a:ext cx="4708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feld 17"/>
          <p:cNvSpPr txBox="1">
            <a:spLocks noChangeArrowheads="1"/>
          </p:cNvSpPr>
          <p:nvPr/>
        </p:nvSpPr>
        <p:spPr bwMode="auto">
          <a:xfrm>
            <a:off x="1839914" y="3480234"/>
            <a:ext cx="839166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195297"/>
              </a:buClr>
              <a:buSzPct val="150000"/>
              <a:buFont typeface="Wingdings" pitchFamily="2" charset="2"/>
              <a:buChar char="§"/>
            </a:pPr>
            <a:r>
              <a:rPr lang="en-US" altLang="de-DE" sz="1800" dirty="0">
                <a:latin typeface="Arial" charset="0"/>
              </a:rPr>
              <a:t>Sustainability is secured anchored in </a:t>
            </a:r>
            <a:r>
              <a:rPr lang="en-US" altLang="de-DE" sz="1800" dirty="0" err="1">
                <a:latin typeface="Arial" charset="0"/>
              </a:rPr>
              <a:t>Mosca’s</a:t>
            </a:r>
            <a:r>
              <a:rPr lang="en-US" altLang="de-DE" sz="1800" dirty="0">
                <a:latin typeface="Arial" charset="0"/>
              </a:rPr>
              <a:t> corporate philosophy as </a:t>
            </a:r>
            <a:br>
              <a:rPr lang="en-US" altLang="de-DE" sz="1800" dirty="0">
                <a:latin typeface="Arial" charset="0"/>
              </a:rPr>
            </a:br>
            <a:r>
              <a:rPr lang="en-US" altLang="de-DE" sz="1800" dirty="0">
                <a:latin typeface="Arial" charset="0"/>
              </a:rPr>
              <a:t>“</a:t>
            </a:r>
            <a:r>
              <a:rPr lang="en-US" altLang="de-DE" sz="1800" b="1" dirty="0">
                <a:solidFill>
                  <a:srgbClr val="469A3C"/>
                </a:solidFill>
                <a:latin typeface="Arial" charset="0"/>
              </a:rPr>
              <a:t>Responsible Production</a:t>
            </a:r>
            <a:r>
              <a:rPr lang="en-US" altLang="de-DE" sz="1800" dirty="0">
                <a:latin typeface="Arial" charset="0"/>
              </a:rPr>
              <a:t>” policy.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195297"/>
              </a:buClr>
              <a:buSzPct val="150000"/>
              <a:buFont typeface="Wingdings" pitchFamily="2" charset="2"/>
              <a:buChar char="§"/>
            </a:pPr>
            <a:endParaRPr lang="en-US" altLang="de-DE" sz="1800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195297"/>
              </a:buClr>
              <a:buSzPct val="150000"/>
              <a:buFont typeface="Wingdings" pitchFamily="2" charset="2"/>
              <a:buChar char="§"/>
            </a:pPr>
            <a:r>
              <a:rPr lang="en-US" altLang="de-DE" sz="1800" dirty="0">
                <a:solidFill>
                  <a:srgbClr val="000000"/>
                </a:solidFill>
                <a:latin typeface="Arial" charset="0"/>
              </a:rPr>
              <a:t>Innovative technologies, machinery and straps from </a:t>
            </a:r>
            <a:r>
              <a:rPr lang="en-US" altLang="de-DE" sz="1800" dirty="0" err="1">
                <a:solidFill>
                  <a:srgbClr val="000000"/>
                </a:solidFill>
                <a:latin typeface="Arial" charset="0"/>
              </a:rPr>
              <a:t>Waldbrunn</a:t>
            </a:r>
            <a:r>
              <a:rPr lang="en-US" altLang="de-DE" sz="1800" dirty="0">
                <a:solidFill>
                  <a:srgbClr val="000000"/>
                </a:solidFill>
                <a:latin typeface="Arial" charset="0"/>
              </a:rPr>
              <a:t> ensure energy efficient and safe operation of </a:t>
            </a:r>
            <a:r>
              <a:rPr lang="en-US" altLang="de-DE" sz="1800" dirty="0" err="1">
                <a:solidFill>
                  <a:srgbClr val="000000"/>
                </a:solidFill>
                <a:latin typeface="Arial" charset="0"/>
              </a:rPr>
              <a:t>Mosca’s</a:t>
            </a:r>
            <a:r>
              <a:rPr lang="en-US" altLang="de-DE" sz="1800" dirty="0">
                <a:solidFill>
                  <a:srgbClr val="000000"/>
                </a:solidFill>
                <a:latin typeface="Arial" charset="0"/>
              </a:rPr>
              <a:t> own and its customers’ processes worldwide, meeting the highest quality requirements. </a:t>
            </a:r>
          </a:p>
        </p:txBody>
      </p:sp>
      <p:sp>
        <p:nvSpPr>
          <p:cNvPr id="54275" name="Textfeld 2"/>
          <p:cNvSpPr txBox="1">
            <a:spLocks noChangeArrowheads="1"/>
          </p:cNvSpPr>
          <p:nvPr/>
        </p:nvSpPr>
        <p:spPr bwMode="auto">
          <a:xfrm>
            <a:off x="2176464" y="754064"/>
            <a:ext cx="2078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charset="0"/>
              </a:rPr>
              <a:t>SUSTAINABILITY</a:t>
            </a:r>
          </a:p>
        </p:txBody>
      </p:sp>
      <p:pic>
        <p:nvPicPr>
          <p:cNvPr id="133124" name="Picture 4" descr="S:\Multimedia\Bilder\Bilder_Firmengebäude_weltweit\Firmengebäude\Deutschland\Muckental\Muckental2015\IMG_7716-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32350"/>
          <a:stretch/>
        </p:blipFill>
        <p:spPr bwMode="auto">
          <a:xfrm>
            <a:off x="2544618" y="1265436"/>
            <a:ext cx="6982259" cy="20277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612844" y="3310085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Muckental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7442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33342" r="47579" b="23410"/>
          <a:stretch/>
        </p:blipFill>
        <p:spPr bwMode="auto">
          <a:xfrm>
            <a:off x="9653672" y="2070266"/>
            <a:ext cx="286714" cy="3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V:\Multimedia\Bilder\PET Flakes\Flakes#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4933" l="6400" r="92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30" b="15542"/>
          <a:stretch/>
        </p:blipFill>
        <p:spPr bwMode="auto">
          <a:xfrm>
            <a:off x="7699577" y="2877049"/>
            <a:ext cx="2095625" cy="1111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:\Multimedia\Bilder\BildBänder&amp;Schnüre\Polyester Bänder Neue Fotos\rgb_100_070\PE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5" b="89817" l="7939" r="85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3"/>
          <a:stretch/>
        </p:blipFill>
        <p:spPr bwMode="auto">
          <a:xfrm>
            <a:off x="8012121" y="4355999"/>
            <a:ext cx="2165684" cy="15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176315" y="743761"/>
            <a:ext cx="408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SUSTAINABLE MATERIALS</a:t>
            </a:r>
          </a:p>
        </p:txBody>
      </p:sp>
      <p:sp>
        <p:nvSpPr>
          <p:cNvPr id="13" name="Rechteck 5"/>
          <p:cNvSpPr>
            <a:spLocks noChangeArrowheads="1"/>
          </p:cNvSpPr>
          <p:nvPr/>
        </p:nvSpPr>
        <p:spPr bwMode="auto">
          <a:xfrm>
            <a:off x="2176315" y="1247147"/>
            <a:ext cx="5685991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</a:pPr>
            <a:r>
              <a:rPr lang="de-DE" dirty="0" smtClean="0">
                <a:latin typeface="TheSansLight-Plain"/>
              </a:rPr>
              <a:t>PET </a:t>
            </a:r>
            <a:r>
              <a:rPr lang="de-DE" dirty="0" err="1" smtClean="0">
                <a:latin typeface="TheSansLight-Plain"/>
              </a:rPr>
              <a:t>straps</a:t>
            </a:r>
            <a:r>
              <a:rPr lang="de-DE" dirty="0" smtClean="0">
                <a:latin typeface="TheSansLight-Plain"/>
              </a:rPr>
              <a:t> </a:t>
            </a:r>
            <a:r>
              <a:rPr lang="de-DE" dirty="0" err="1">
                <a:latin typeface="TheSansLight-Plain"/>
              </a:rPr>
              <a:t>are</a:t>
            </a:r>
            <a:r>
              <a:rPr lang="de-DE" dirty="0">
                <a:latin typeface="TheSansLight-Plain"/>
              </a:rPr>
              <a:t> </a:t>
            </a:r>
            <a:r>
              <a:rPr lang="de-DE" dirty="0" err="1">
                <a:latin typeface="TheSansLight-Plain"/>
              </a:rPr>
              <a:t>completely</a:t>
            </a:r>
            <a:r>
              <a:rPr lang="de-DE" dirty="0">
                <a:latin typeface="TheSansLight-Plain"/>
              </a:rPr>
              <a:t> </a:t>
            </a:r>
            <a:r>
              <a:rPr lang="de-DE" dirty="0" err="1">
                <a:latin typeface="TheSansLight-Plain"/>
              </a:rPr>
              <a:t>made</a:t>
            </a:r>
            <a:r>
              <a:rPr lang="de-DE" dirty="0">
                <a:latin typeface="TheSansLight-Plain"/>
              </a:rPr>
              <a:t> </a:t>
            </a:r>
            <a:r>
              <a:rPr lang="de-DE" dirty="0" err="1">
                <a:latin typeface="TheSansLight-Plain"/>
              </a:rPr>
              <a:t>of</a:t>
            </a:r>
            <a:r>
              <a:rPr lang="de-DE" dirty="0">
                <a:latin typeface="TheSansLight-Plain"/>
              </a:rPr>
              <a:t> </a:t>
            </a:r>
            <a:r>
              <a:rPr lang="de-DE" dirty="0" err="1">
                <a:latin typeface="TheSansLight-Plain"/>
              </a:rPr>
              <a:t>recycled</a:t>
            </a:r>
            <a:r>
              <a:rPr lang="de-DE" dirty="0">
                <a:latin typeface="TheSansLight-Plain"/>
              </a:rPr>
              <a:t> PET-</a:t>
            </a:r>
            <a:r>
              <a:rPr lang="de-DE" dirty="0" err="1">
                <a:latin typeface="TheSansLight-Plain"/>
              </a:rPr>
              <a:t>bottles</a:t>
            </a:r>
            <a:r>
              <a:rPr lang="de-DE" dirty="0">
                <a:latin typeface="TheSansLight-Plain"/>
              </a:rPr>
              <a:t>.</a:t>
            </a:r>
            <a:endParaRPr lang="de-DE" dirty="0">
              <a:solidFill>
                <a:srgbClr val="000000"/>
              </a:solidFill>
              <a:latin typeface="TheSansLight-Plain"/>
            </a:endParaRPr>
          </a:p>
          <a:p>
            <a:pPr>
              <a:buClr>
                <a:srgbClr val="195297"/>
              </a:buClr>
              <a:buSzPct val="150000"/>
            </a:pPr>
            <a:endParaRPr lang="de-DE" dirty="0">
              <a:solidFill>
                <a:srgbClr val="000000"/>
              </a:solidFill>
              <a:latin typeface="TheSansLight-Plain"/>
            </a:endParaRPr>
          </a:p>
          <a:p>
            <a:pPr marL="285750" indent="-285750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So 85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</a:rPr>
              <a:t>percent</a:t>
            </a:r>
            <a:r>
              <a:rPr lang="de-DE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de-DE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emissions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reduced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compared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use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virgin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PET. This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corresponds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savings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2,5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tons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CO</a:t>
            </a:r>
            <a:r>
              <a:rPr lang="de-DE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per ton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produced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 charset="0"/>
              </a:rPr>
              <a:t>material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195297"/>
              </a:buClr>
              <a:buSzPct val="15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Arial"/>
                <a:ea typeface="Times New Roman"/>
                <a:cs typeface="Times New Roman"/>
              </a:rPr>
              <a:t>9% of any waste PET strapping can be recycled yet again and used, along with recycled bottle flakes to make further PET </a:t>
            </a:r>
            <a:r>
              <a:rPr lang="en-US" dirty="0" smtClean="0">
                <a:latin typeface="Arial"/>
                <a:ea typeface="Times New Roman"/>
                <a:cs typeface="Times New Roman"/>
              </a:rPr>
              <a:t>straps.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95297"/>
              </a:buClr>
              <a:buSzPct val="150000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4" descr="http://www.oberfoell.de/uploads/pics/pet-flasche_frei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22" y="1305929"/>
            <a:ext cx="1840217" cy="1146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061392" y="3907814"/>
            <a:ext cx="161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bottle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flakes</a:t>
            </a:r>
            <a:r>
              <a:rPr lang="de-DE" dirty="0">
                <a:latin typeface="Arial" pitchFamily="34" charset="0"/>
                <a:cs typeface="Arial" pitchFamily="34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8095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feld 2"/>
          <p:cNvSpPr txBox="1">
            <a:spLocks noChangeArrowheads="1"/>
          </p:cNvSpPr>
          <p:nvPr/>
        </p:nvSpPr>
        <p:spPr bwMode="auto">
          <a:xfrm>
            <a:off x="2176464" y="754063"/>
            <a:ext cx="3202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charset="0"/>
              </a:rPr>
              <a:t>SUSTAINABLE MATERIALS</a:t>
            </a:r>
          </a:p>
        </p:txBody>
      </p:sp>
      <p:sp>
        <p:nvSpPr>
          <p:cNvPr id="7" name="Textfeld 17"/>
          <p:cNvSpPr txBox="1">
            <a:spLocks noChangeArrowheads="1"/>
          </p:cNvSpPr>
          <p:nvPr/>
        </p:nvSpPr>
        <p:spPr bwMode="auto">
          <a:xfrm>
            <a:off x="1891666" y="1735773"/>
            <a:ext cx="8237855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>
                <a:latin typeface="Arial" charset="0"/>
              </a:rPr>
              <a:t>Plastic straps, developed of renewable raw material “</a:t>
            </a:r>
            <a:r>
              <a:rPr lang="en-US" sz="1800" dirty="0" err="1">
                <a:latin typeface="Arial" charset="0"/>
              </a:rPr>
              <a:t>polylactic</a:t>
            </a:r>
            <a:r>
              <a:rPr lang="en-US" sz="1800" dirty="0">
                <a:latin typeface="Arial" charset="0"/>
              </a:rPr>
              <a:t> acid” (PLA) are largely compounded of L-Lactic acid.</a:t>
            </a:r>
          </a:p>
          <a:p>
            <a:pPr eaLnBrk="1" hangingPunct="1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  <a:defRPr/>
            </a:pPr>
            <a:endParaRPr lang="en-US" sz="1800" dirty="0">
              <a:latin typeface="Arial"/>
              <a:ea typeface="Times New Roman"/>
            </a:endParaRPr>
          </a:p>
          <a:p>
            <a:pPr eaLnBrk="1" hangingPunct="1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>
                <a:latin typeface="Arial"/>
                <a:ea typeface="Times New Roman"/>
              </a:rPr>
              <a:t>Within short time, PLA straps can easily be composted industrially to 100 percent after use.</a:t>
            </a:r>
          </a:p>
          <a:p>
            <a:pPr eaLnBrk="1" hangingPunct="1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cs typeface="+mn-cs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>
                <a:latin typeface="Arial"/>
                <a:ea typeface="Times New Roman"/>
              </a:rPr>
              <a:t>Thus the PLA strap is biocompatible </a:t>
            </a:r>
            <a:br>
              <a:rPr lang="en-US" sz="1800" dirty="0">
                <a:latin typeface="Arial"/>
                <a:ea typeface="Times New Roman"/>
              </a:rPr>
            </a:br>
            <a:r>
              <a:rPr lang="en-US" sz="1800" dirty="0">
                <a:latin typeface="Arial"/>
                <a:ea typeface="Times New Roman"/>
              </a:rPr>
              <a:t>and environmentally friendly by </a:t>
            </a:r>
            <a:br>
              <a:rPr lang="en-US" sz="1800" dirty="0">
                <a:latin typeface="Arial"/>
                <a:ea typeface="Times New Roman"/>
              </a:rPr>
            </a:br>
            <a:r>
              <a:rPr lang="en-US" sz="1800" dirty="0">
                <a:latin typeface="Arial"/>
                <a:ea typeface="Times New Roman"/>
              </a:rPr>
              <a:t>producing from renewable raw materials.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851026" y="1214438"/>
            <a:ext cx="7301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e-DE" sz="1800" b="1" dirty="0">
                <a:latin typeface="Arial" charset="0"/>
              </a:rPr>
              <a:t>The future of strapping technology </a:t>
            </a:r>
            <a:r>
              <a:rPr lang="en-US" sz="1800" b="1" dirty="0">
                <a:latin typeface="Arial" charset="0"/>
              </a:rPr>
              <a:t>has already started at Mosca!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9" b="78664" l="1273" r="96864">
                        <a14:foregroundMark x1="42909" y1="4090" x2="42909" y2="4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13841" b="17909"/>
          <a:stretch/>
        </p:blipFill>
        <p:spPr>
          <a:xfrm>
            <a:off x="6357021" y="3555238"/>
            <a:ext cx="4424006" cy="32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feld 2"/>
          <p:cNvSpPr txBox="1">
            <a:spLocks noChangeArrowheads="1"/>
          </p:cNvSpPr>
          <p:nvPr/>
        </p:nvSpPr>
        <p:spPr bwMode="auto">
          <a:xfrm>
            <a:off x="2176464" y="754063"/>
            <a:ext cx="3202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charset="0"/>
              </a:rPr>
              <a:t>SUSTAINABLE MATERIALS</a:t>
            </a: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851026" y="1214438"/>
            <a:ext cx="7301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e-DE" sz="1800" b="1" dirty="0">
                <a:latin typeface="Arial" charset="0"/>
              </a:rPr>
              <a:t>The future of strapping technology </a:t>
            </a:r>
            <a:r>
              <a:rPr lang="en-US" sz="1800" b="1" dirty="0">
                <a:latin typeface="Arial" charset="0"/>
              </a:rPr>
              <a:t>has already started at Mosca!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9" b="78664" l="1273" r="96864">
                        <a14:foregroundMark x1="42909" y1="4090" x2="42909" y2="4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13841" b="17909"/>
          <a:stretch/>
        </p:blipFill>
        <p:spPr>
          <a:xfrm>
            <a:off x="6357021" y="3555238"/>
            <a:ext cx="4424006" cy="3230027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2186089" y="1638943"/>
            <a:ext cx="4258402" cy="2894035"/>
            <a:chOff x="2145710" y="3903803"/>
            <a:chExt cx="3708524" cy="2455640"/>
          </a:xfrm>
        </p:grpSpPr>
        <p:sp>
          <p:nvSpPr>
            <p:cNvPr id="10" name="Textfeld 9"/>
            <p:cNvSpPr txBox="1"/>
            <p:nvPr/>
          </p:nvSpPr>
          <p:spPr>
            <a:xfrm>
              <a:off x="3815887" y="3903803"/>
              <a:ext cx="957942" cy="31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corn</a:t>
              </a:r>
              <a:endParaRPr lang="de-DE" dirty="0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6" t="4554" r="13232" b="1720"/>
            <a:stretch/>
          </p:blipFill>
          <p:spPr>
            <a:xfrm>
              <a:off x="3185390" y="4325190"/>
              <a:ext cx="1976200" cy="1855662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3815887" y="6046058"/>
              <a:ext cx="1041153" cy="31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PLA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981448" y="4929295"/>
              <a:ext cx="872786" cy="313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biomass</a:t>
              </a:r>
              <a:endParaRPr lang="de-DE" dirty="0"/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3096757" y="4125680"/>
              <a:ext cx="2218155" cy="2218155"/>
              <a:chOff x="2855910" y="4467303"/>
              <a:chExt cx="2218155" cy="2218155"/>
            </a:xfrm>
          </p:grpSpPr>
          <p:sp>
            <p:nvSpPr>
              <p:cNvPr id="16" name="Bogen 15"/>
              <p:cNvSpPr>
                <a:spLocks noChangeAspect="1"/>
              </p:cNvSpPr>
              <p:nvPr/>
            </p:nvSpPr>
            <p:spPr bwMode="auto">
              <a:xfrm>
                <a:off x="2855910" y="4467303"/>
                <a:ext cx="2218155" cy="2218155"/>
              </a:xfrm>
              <a:prstGeom prst="arc">
                <a:avLst>
                  <a:gd name="adj1" fmla="val 11763497"/>
                  <a:gd name="adj2" fmla="val 14737492"/>
                </a:avLst>
              </a:prstGeom>
              <a:noFill/>
              <a:ln w="57150" cap="flat" cmpd="sng" algn="ctr">
                <a:solidFill>
                  <a:srgbClr val="469A3C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latin typeface="Times" pitchFamily="18" charset="0"/>
                </a:endParaRPr>
              </a:p>
            </p:txBody>
          </p:sp>
          <p:sp>
            <p:nvSpPr>
              <p:cNvPr id="17" name="Bogen 16"/>
              <p:cNvSpPr>
                <a:spLocks noChangeAspect="1"/>
              </p:cNvSpPr>
              <p:nvPr/>
            </p:nvSpPr>
            <p:spPr bwMode="auto">
              <a:xfrm>
                <a:off x="2855910" y="4467303"/>
                <a:ext cx="2218155" cy="2218155"/>
              </a:xfrm>
              <a:prstGeom prst="arc">
                <a:avLst>
                  <a:gd name="adj1" fmla="val 7109961"/>
                  <a:gd name="adj2" fmla="val 10216053"/>
                </a:avLst>
              </a:prstGeom>
              <a:noFill/>
              <a:ln w="57150" cap="flat" cmpd="sng" algn="ctr">
                <a:solidFill>
                  <a:srgbClr val="469A3C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latin typeface="Times" pitchFamily="18" charset="0"/>
                </a:endParaRPr>
              </a:p>
            </p:txBody>
          </p:sp>
          <p:sp>
            <p:nvSpPr>
              <p:cNvPr id="18" name="Bogen 17"/>
              <p:cNvSpPr>
                <a:spLocks noChangeAspect="1"/>
              </p:cNvSpPr>
              <p:nvPr/>
            </p:nvSpPr>
            <p:spPr bwMode="auto">
              <a:xfrm>
                <a:off x="2855910" y="4467303"/>
                <a:ext cx="2218155" cy="2218155"/>
              </a:xfrm>
              <a:prstGeom prst="arc">
                <a:avLst>
                  <a:gd name="adj1" fmla="val 17327855"/>
                  <a:gd name="adj2" fmla="val 20280571"/>
                </a:avLst>
              </a:prstGeom>
              <a:noFill/>
              <a:ln w="57150" cap="flat" cmpd="sng" algn="ctr">
                <a:solidFill>
                  <a:srgbClr val="469A3C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latin typeface="Times" pitchFamily="18" charset="0"/>
                </a:endParaRPr>
              </a:p>
            </p:txBody>
          </p:sp>
          <p:sp>
            <p:nvSpPr>
              <p:cNvPr id="19" name="Bogen 18"/>
              <p:cNvSpPr>
                <a:spLocks noChangeAspect="1"/>
              </p:cNvSpPr>
              <p:nvPr/>
            </p:nvSpPr>
            <p:spPr bwMode="auto">
              <a:xfrm>
                <a:off x="2855910" y="4467303"/>
                <a:ext cx="2218155" cy="2218155"/>
              </a:xfrm>
              <a:prstGeom prst="arc">
                <a:avLst>
                  <a:gd name="adj1" fmla="val 372720"/>
                  <a:gd name="adj2" fmla="val 3998092"/>
                </a:avLst>
              </a:prstGeom>
              <a:noFill/>
              <a:ln w="57150" cap="flat" cmpd="sng" algn="ctr">
                <a:solidFill>
                  <a:srgbClr val="469A3C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latin typeface="Times" pitchFamily="18" charset="0"/>
                </a:endParaRP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2145710" y="4929295"/>
              <a:ext cx="1970315" cy="31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lactid</a:t>
              </a:r>
              <a:r>
                <a:rPr lang="de-DE" dirty="0"/>
                <a:t> </a:t>
              </a:r>
              <a:r>
                <a:rPr lang="de-DE" dirty="0" err="1"/>
                <a:t>acid</a:t>
              </a:r>
              <a:endParaRPr lang="de-DE" dirty="0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7273214" y="3207805"/>
            <a:ext cx="23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469A3C"/>
                </a:solidFill>
                <a:latin typeface="Arial" pitchFamily="34" charset="0"/>
                <a:cs typeface="Arial" pitchFamily="34" charset="0"/>
              </a:rPr>
              <a:t>“ECO-STRAP</a:t>
            </a:r>
            <a:r>
              <a:rPr lang="de-DE" dirty="0">
                <a:solidFill>
                  <a:srgbClr val="469A3C"/>
                </a:solidFill>
                <a:latin typeface="Arial" pitchFamily="34" charset="0"/>
                <a:cs typeface="Arial" pitchFamily="34" charset="0"/>
              </a:rPr>
              <a:t>“ 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2372206" y="4587411"/>
            <a:ext cx="41502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5297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“ECO-STRAP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“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Mosca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closes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cycle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from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renewable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resources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complete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degradation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packaging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straps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7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36436"/>
            <a:ext cx="9144000" cy="2835564"/>
          </a:xfrm>
        </p:spPr>
        <p:txBody>
          <a:bodyPr>
            <a:normAutofit/>
          </a:bodyPr>
          <a:lstStyle/>
          <a:p>
            <a:r>
              <a:rPr lang="de-DE" sz="10000" dirty="0" err="1" smtClean="0">
                <a:solidFill>
                  <a:schemeClr val="bg1"/>
                </a:solidFill>
              </a:rPr>
              <a:t>Thank</a:t>
            </a:r>
            <a:r>
              <a:rPr lang="de-DE" sz="10000" dirty="0" smtClean="0">
                <a:solidFill>
                  <a:schemeClr val="bg1"/>
                </a:solidFill>
              </a:rPr>
              <a:t> </a:t>
            </a:r>
            <a:r>
              <a:rPr lang="de-DE" sz="10000" dirty="0" err="1" smtClean="0">
                <a:solidFill>
                  <a:schemeClr val="bg1"/>
                </a:solidFill>
              </a:rPr>
              <a:t>you</a:t>
            </a:r>
            <a:r>
              <a:rPr lang="de-DE" sz="10000" dirty="0" smtClean="0">
                <a:solidFill>
                  <a:schemeClr val="bg1"/>
                </a:solidFill>
              </a:rPr>
              <a:t> </a:t>
            </a:r>
            <a:r>
              <a:rPr lang="de-DE" sz="10000" dirty="0" err="1" smtClean="0">
                <a:solidFill>
                  <a:schemeClr val="bg1"/>
                </a:solidFill>
              </a:rPr>
              <a:t>for</a:t>
            </a:r>
            <a:r>
              <a:rPr lang="de-DE" sz="10000" dirty="0" smtClean="0">
                <a:solidFill>
                  <a:schemeClr val="bg1"/>
                </a:solidFill>
              </a:rPr>
              <a:t> </a:t>
            </a:r>
            <a:r>
              <a:rPr lang="de-DE" sz="10000" dirty="0" err="1" smtClean="0">
                <a:solidFill>
                  <a:schemeClr val="bg1"/>
                </a:solidFill>
              </a:rPr>
              <a:t>your</a:t>
            </a:r>
            <a:r>
              <a:rPr lang="de-DE" sz="10000" dirty="0" smtClean="0">
                <a:solidFill>
                  <a:schemeClr val="bg1"/>
                </a:solidFill>
              </a:rPr>
              <a:t> </a:t>
            </a:r>
            <a:r>
              <a:rPr lang="de-DE" sz="10000" dirty="0" err="1" smtClean="0">
                <a:solidFill>
                  <a:schemeClr val="bg1"/>
                </a:solidFill>
              </a:rPr>
              <a:t>attention</a:t>
            </a:r>
            <a:r>
              <a:rPr lang="de-DE" sz="10000" dirty="0" smtClean="0">
                <a:solidFill>
                  <a:schemeClr val="bg1"/>
                </a:solidFill>
              </a:rPr>
              <a:t>!</a:t>
            </a:r>
            <a:endParaRPr lang="de-DE" sz="100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6">
                <a:lumMod val="75000"/>
              </a:schemeClr>
            </a:gs>
            <a:gs pos="17000">
              <a:schemeClr val="accent6">
                <a:lumMod val="75000"/>
              </a:schemeClr>
            </a:gs>
            <a:gs pos="2000">
              <a:schemeClr val="accent6">
                <a:lumMod val="75000"/>
              </a:schemeClr>
            </a:gs>
            <a:gs pos="0">
              <a:schemeClr val="accent6">
                <a:lumMod val="67000"/>
              </a:schemeClr>
            </a:gs>
            <a:gs pos="43000">
              <a:srgbClr val="5E913C"/>
            </a:gs>
            <a:gs pos="86000">
              <a:srgbClr val="92C471"/>
            </a:gs>
            <a:gs pos="57144">
              <a:srgbClr val="6EA649"/>
            </a:gs>
            <a:gs pos="69000">
              <a:srgbClr val="7CB854"/>
            </a:gs>
            <a:gs pos="23000">
              <a:schemeClr val="accent6">
                <a:lumMod val="75000"/>
              </a:schemeClr>
            </a:gs>
            <a:gs pos="99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10" y="704361"/>
            <a:ext cx="4222580" cy="133551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PLATON Solutions GmbH </a:t>
            </a:r>
            <a:br>
              <a:rPr lang="de-DE" dirty="0" smtClean="0"/>
            </a:br>
            <a:r>
              <a:rPr lang="de-DE" dirty="0" smtClean="0"/>
              <a:t>Grindelallee 176 </a:t>
            </a:r>
            <a:br>
              <a:rPr lang="de-DE" dirty="0" smtClean="0"/>
            </a:br>
            <a:r>
              <a:rPr lang="de-DE" dirty="0" smtClean="0"/>
              <a:t>20144 Hamburg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2308" t="63125" r="17031" b="18516"/>
          <a:stretch/>
        </p:blipFill>
        <p:spPr>
          <a:xfrm>
            <a:off x="1123950" y="4410074"/>
            <a:ext cx="9515475" cy="1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58" y="13553"/>
            <a:ext cx="5953125" cy="6844447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9695730">
            <a:off x="4876800" y="1384663"/>
            <a:ext cx="1071156" cy="5747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855855" y="1145905"/>
            <a:ext cx="177338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Hamburg</a:t>
            </a:r>
          </a:p>
        </p:txBody>
      </p:sp>
    </p:spTree>
    <p:extLst>
      <p:ext uri="{BB962C8B-B14F-4D97-AF65-F5344CB8AC3E}">
        <p14:creationId xmlns:p14="http://schemas.microsoft.com/office/powerpoint/2010/main" val="31070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The </a:t>
            </a:r>
            <a:r>
              <a:rPr lang="de-DE" dirty="0" err="1" smtClean="0"/>
              <a:t>goal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75946" y="1659333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/>
                </a:solidFill>
              </a:rPr>
              <a:t>is to produce bioplastics from non-edible parts of the </a:t>
            </a:r>
            <a:r>
              <a:rPr lang="en-US" sz="2400" b="1" dirty="0" smtClean="0">
                <a:solidFill>
                  <a:schemeClr val="accent2"/>
                </a:solidFill>
              </a:rPr>
              <a:t>plant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accent2"/>
                </a:solidFill>
              </a:rPr>
              <a:t>The </a:t>
            </a:r>
            <a:r>
              <a:rPr lang="de-DE" sz="2400" dirty="0" err="1" smtClean="0">
                <a:solidFill>
                  <a:schemeClr val="accent2"/>
                </a:solidFill>
              </a:rPr>
              <a:t>basics</a:t>
            </a:r>
            <a:r>
              <a:rPr lang="de-DE" sz="2400" dirty="0" smtClean="0">
                <a:solidFill>
                  <a:schemeClr val="accent2"/>
                </a:solidFill>
              </a:rPr>
              <a:t>: </a:t>
            </a:r>
            <a:r>
              <a:rPr lang="de-DE" sz="2400" dirty="0" err="1" smtClean="0">
                <a:solidFill>
                  <a:schemeClr val="accent2"/>
                </a:solidFill>
              </a:rPr>
              <a:t>biomass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that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contains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lignin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and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cellulose</a:t>
            </a:r>
            <a:r>
              <a:rPr lang="de-DE" sz="2400" dirty="0" smtClean="0">
                <a:solidFill>
                  <a:schemeClr val="accent2"/>
                </a:solidFill>
              </a:rPr>
              <a:t>, different </a:t>
            </a:r>
            <a:r>
              <a:rPr lang="de-DE" sz="2400" dirty="0" err="1" smtClean="0">
                <a:solidFill>
                  <a:schemeClr val="accent2"/>
                </a:solidFill>
              </a:rPr>
              <a:t>sugars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and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Poly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Lactic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Acid</a:t>
            </a:r>
            <a:r>
              <a:rPr lang="de-DE" sz="2400" dirty="0" smtClean="0">
                <a:solidFill>
                  <a:schemeClr val="accent2"/>
                </a:solidFill>
              </a:rPr>
              <a:t> (PLA)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/>
                </a:solidFill>
              </a:rPr>
              <a:t>Its processing is less energy </a:t>
            </a:r>
            <a:r>
              <a:rPr lang="en-US" sz="2400" dirty="0" smtClean="0">
                <a:solidFill>
                  <a:schemeClr val="accent2"/>
                </a:solidFill>
              </a:rPr>
              <a:t>consuming than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that </a:t>
            </a:r>
            <a:r>
              <a:rPr lang="en-US" sz="2400" dirty="0">
                <a:solidFill>
                  <a:schemeClr val="accent2"/>
                </a:solidFill>
              </a:rPr>
              <a:t>of </a:t>
            </a:r>
            <a:r>
              <a:rPr lang="de-DE" sz="2400" dirty="0" err="1">
                <a:solidFill>
                  <a:schemeClr val="accent2"/>
                </a:solidFill>
              </a:rPr>
              <a:t>conventional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plastics</a:t>
            </a:r>
            <a:r>
              <a:rPr lang="de-DE" sz="2400" dirty="0">
                <a:solidFill>
                  <a:schemeClr val="accent2"/>
                </a:solidFill>
              </a:rPr>
              <a:t>.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/>
                </a:solidFill>
              </a:rPr>
              <a:t>It offers </a:t>
            </a:r>
            <a:r>
              <a:rPr lang="en-US" sz="2400" dirty="0">
                <a:solidFill>
                  <a:schemeClr val="accent2"/>
                </a:solidFill>
              </a:rPr>
              <a:t>big advantages for the environment and the climate.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/>
                </a:solidFill>
              </a:rPr>
              <a:t>It </a:t>
            </a:r>
            <a:r>
              <a:rPr lang="en-US" sz="2400" dirty="0" smtClean="0">
                <a:solidFill>
                  <a:schemeClr val="accent2"/>
                </a:solidFill>
              </a:rPr>
              <a:t>values highly </a:t>
            </a:r>
            <a:r>
              <a:rPr lang="en-US" sz="2400" dirty="0">
                <a:solidFill>
                  <a:schemeClr val="accent2"/>
                </a:solidFill>
              </a:rPr>
              <a:t>a sustainable eco-balance.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/>
                </a:solidFill>
              </a:rPr>
              <a:t>It </a:t>
            </a:r>
            <a:r>
              <a:rPr lang="en-US" sz="2400" dirty="0">
                <a:solidFill>
                  <a:schemeClr val="accent2"/>
                </a:solidFill>
              </a:rPr>
              <a:t>reduces the carbon </a:t>
            </a:r>
            <a:r>
              <a:rPr lang="en-US" sz="2400" dirty="0" smtClean="0">
                <a:solidFill>
                  <a:schemeClr val="accent2"/>
                </a:solidFill>
              </a:rPr>
              <a:t>footprint and takes responsibility </a:t>
            </a:r>
            <a:r>
              <a:rPr lang="en-US" sz="2400" dirty="0">
                <a:solidFill>
                  <a:schemeClr val="accent2"/>
                </a:solidFill>
              </a:rPr>
              <a:t>for the environment and future generations.</a:t>
            </a:r>
            <a:r>
              <a:rPr lang="en-US" sz="2400" dirty="0"/>
              <a:t/>
            </a:r>
            <a:br>
              <a:rPr lang="en-US" sz="2400" dirty="0"/>
            </a:br>
            <a:endParaRPr lang="de-DE" sz="2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 smtClean="0">
              <a:solidFill>
                <a:schemeClr val="accent2"/>
              </a:solidFill>
            </a:endParaRPr>
          </a:p>
          <a:p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2786" y="-144056"/>
            <a:ext cx="4514850" cy="33337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1922" t="5079" r="2174" b="12998"/>
          <a:stretch/>
        </p:blipFill>
        <p:spPr>
          <a:xfrm>
            <a:off x="3225469" y="5070068"/>
            <a:ext cx="3500397" cy="18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61851"/>
            <a:ext cx="8596668" cy="1062445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b="1" cap="all" dirty="0"/>
              <a:t>Plastics </a:t>
            </a:r>
            <a:r>
              <a:rPr lang="de-DE" sz="3200" b="1" cap="all" dirty="0" err="1"/>
              <a:t>from</a:t>
            </a:r>
            <a:r>
              <a:rPr lang="de-DE" sz="3200" b="1" cap="all" dirty="0"/>
              <a:t> </a:t>
            </a:r>
            <a:r>
              <a:rPr lang="de-DE" sz="3200" b="1" cap="all" dirty="0" err="1"/>
              <a:t>renewable</a:t>
            </a:r>
            <a:r>
              <a:rPr lang="de-DE" sz="3200" b="1" cap="all" dirty="0"/>
              <a:t> </a:t>
            </a:r>
            <a:r>
              <a:rPr lang="de-DE" sz="3200" b="1" cap="all" dirty="0" err="1" smtClean="0"/>
              <a:t>resources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801091"/>
            <a:ext cx="8596668" cy="4240271"/>
          </a:xfrm>
        </p:spPr>
        <p:txBody>
          <a:bodyPr/>
          <a:lstStyle/>
          <a:p>
            <a:r>
              <a:rPr lang="de-DE" sz="2400" dirty="0" err="1" smtClean="0">
                <a:solidFill>
                  <a:schemeClr val="accent2"/>
                </a:solidFill>
              </a:rPr>
              <a:t>substitute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>
                <a:solidFill>
                  <a:schemeClr val="accent2"/>
                </a:solidFill>
              </a:rPr>
              <a:t>fossil </a:t>
            </a:r>
            <a:r>
              <a:rPr lang="de-DE" sz="2400" dirty="0" err="1" smtClean="0">
                <a:solidFill>
                  <a:schemeClr val="accent2"/>
                </a:solidFill>
              </a:rPr>
              <a:t>resources</a:t>
            </a:r>
            <a:r>
              <a:rPr lang="de-DE" sz="2400" dirty="0" smtClean="0">
                <a:solidFill>
                  <a:schemeClr val="accent2"/>
                </a:solidFill>
              </a:rPr>
              <a:t> like </a:t>
            </a:r>
            <a:r>
              <a:rPr lang="de-DE" sz="2400" dirty="0" err="1" smtClean="0">
                <a:solidFill>
                  <a:schemeClr val="accent2"/>
                </a:solidFill>
              </a:rPr>
              <a:t>oil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and</a:t>
            </a:r>
            <a:r>
              <a:rPr lang="de-DE" sz="2400" dirty="0" smtClean="0">
                <a:solidFill>
                  <a:schemeClr val="accent2"/>
                </a:solidFill>
              </a:rPr>
              <a:t> gas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made from: 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accent2"/>
                </a:solidFill>
              </a:rPr>
              <a:t>1. Different sugars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Sugars are extracted from starch, for example: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chemeClr val="accent2"/>
                </a:solidFill>
              </a:rPr>
              <a:t>maize, wheat, beet root, sugar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18" y="4447376"/>
            <a:ext cx="4526291" cy="23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0891"/>
          </a:xfrm>
        </p:spPr>
        <p:txBody>
          <a:bodyPr>
            <a:normAutofit fontScale="90000"/>
          </a:bodyPr>
          <a:lstStyle/>
          <a:p>
            <a:r>
              <a:rPr lang="de-DE" b="1" cap="all" dirty="0"/>
              <a:t>Residual </a:t>
            </a:r>
            <a:r>
              <a:rPr lang="de-DE" b="1" cap="all" dirty="0" err="1"/>
              <a:t>biomass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444" y="178189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 smtClean="0">
                <a:solidFill>
                  <a:schemeClr val="accent2"/>
                </a:solidFill>
              </a:rPr>
              <a:t>2. Wood</a:t>
            </a:r>
          </a:p>
          <a:p>
            <a:r>
              <a:rPr lang="de-DE" sz="2400" dirty="0" err="1" smtClean="0">
                <a:solidFill>
                  <a:schemeClr val="accent2"/>
                </a:solidFill>
              </a:rPr>
              <a:t>huge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reserves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endParaRPr lang="de-DE" sz="2400" dirty="0" smtClean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forestry sector or the wood-processing </a:t>
            </a:r>
            <a:r>
              <a:rPr lang="en-US" sz="2400" dirty="0" smtClean="0">
                <a:solidFill>
                  <a:schemeClr val="accent2"/>
                </a:solidFill>
              </a:rPr>
              <a:t>industries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l</a:t>
            </a:r>
            <a:r>
              <a:rPr lang="en-US" sz="2400" dirty="0" smtClean="0">
                <a:solidFill>
                  <a:schemeClr val="accent2"/>
                </a:solidFill>
              </a:rPr>
              <a:t>ignin and cellulose are taken from straw</a:t>
            </a:r>
            <a:r>
              <a:rPr lang="en-US" sz="2400" dirty="0">
                <a:solidFill>
                  <a:schemeClr val="accent2"/>
                </a:solidFill>
              </a:rPr>
              <a:t>, rice and grain husks </a:t>
            </a:r>
            <a:r>
              <a:rPr lang="en-US" sz="2400" dirty="0" smtClean="0">
                <a:solidFill>
                  <a:schemeClr val="accent2"/>
                </a:solidFill>
              </a:rPr>
              <a:t>and wood </a:t>
            </a:r>
          </a:p>
          <a:p>
            <a:endParaRPr lang="de-DE" sz="2400" dirty="0">
              <a:solidFill>
                <a:schemeClr val="accent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79" y="3587931"/>
            <a:ext cx="5095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016000"/>
            <a:ext cx="8596668" cy="73890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3. </a:t>
            </a:r>
            <a:r>
              <a:rPr lang="en-US" sz="2400" u="sng" dirty="0" err="1" smtClean="0">
                <a:solidFill>
                  <a:schemeClr val="accent2"/>
                </a:solidFill>
              </a:rPr>
              <a:t>Biobased</a:t>
            </a:r>
            <a:r>
              <a:rPr lang="en-US" sz="2400" u="sng" dirty="0" smtClean="0">
                <a:solidFill>
                  <a:schemeClr val="accent2"/>
                </a:solidFill>
              </a:rPr>
              <a:t> Poly Lactic Acid </a:t>
            </a:r>
            <a:r>
              <a:rPr lang="en-US" sz="2400" dirty="0" smtClean="0">
                <a:solidFill>
                  <a:schemeClr val="accent2"/>
                </a:solidFill>
              </a:rPr>
              <a:t>(PLA)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54909"/>
            <a:ext cx="8596668" cy="42864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/>
                </a:solidFill>
              </a:rPr>
              <a:t>PLA is made of Lactic Acid Monomers.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/>
                </a:solidFill>
              </a:rPr>
              <a:t>PLA has the advantage of being suitable as a transparent packaging material as well as demonstrating a high degree of </a:t>
            </a:r>
            <a:r>
              <a:rPr lang="en-US" sz="2400" dirty="0" smtClean="0">
                <a:solidFill>
                  <a:schemeClr val="accent2"/>
                </a:solidFill>
              </a:rPr>
              <a:t>stability.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de-DE" sz="2400" dirty="0">
              <a:solidFill>
                <a:schemeClr val="accent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6" y="4051108"/>
            <a:ext cx="4664364" cy="23714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99" y="2458686"/>
            <a:ext cx="5095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977"/>
          </a:xfrm>
        </p:spPr>
        <p:txBody>
          <a:bodyPr/>
          <a:lstStyle/>
          <a:p>
            <a:r>
              <a:rPr lang="de-DE" b="1" cap="all" dirty="0" err="1"/>
              <a:t>process</a:t>
            </a:r>
            <a:r>
              <a:rPr lang="de-DE" b="1" cap="all" dirty="0"/>
              <a:t> </a:t>
            </a:r>
            <a:r>
              <a:rPr lang="de-DE" b="1" cap="all" dirty="0" err="1" smtClean="0"/>
              <a:t>innovation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" y="1828800"/>
            <a:ext cx="10929994" cy="4218977"/>
          </a:xfrm>
        </p:spPr>
      </p:pic>
    </p:spTree>
    <p:extLst>
      <p:ext uri="{BB962C8B-B14F-4D97-AF65-F5344CB8AC3E}">
        <p14:creationId xmlns:p14="http://schemas.microsoft.com/office/powerpoint/2010/main" val="370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Innovation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Technological </a:t>
            </a:r>
            <a:r>
              <a:rPr lang="de-DE" sz="2400" dirty="0" err="1">
                <a:solidFill>
                  <a:schemeClr val="accent2"/>
                </a:solidFill>
              </a:rPr>
              <a:t>company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partner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is</a:t>
            </a:r>
            <a:r>
              <a:rPr lang="de-DE" sz="2400" dirty="0" smtClean="0">
                <a:solidFill>
                  <a:schemeClr val="accent2"/>
                </a:solidFill>
              </a:rPr>
              <a:t> GREEN SUGAR AG</a:t>
            </a:r>
          </a:p>
          <a:p>
            <a:r>
              <a:rPr lang="de-DE" sz="2400" dirty="0">
                <a:solidFill>
                  <a:schemeClr val="accent2"/>
                </a:solidFill>
              </a:rPr>
              <a:t>P</a:t>
            </a:r>
            <a:r>
              <a:rPr lang="de-DE" sz="2400" dirty="0" smtClean="0">
                <a:solidFill>
                  <a:schemeClr val="accent2"/>
                </a:solidFill>
              </a:rPr>
              <a:t>atents </a:t>
            </a:r>
            <a:r>
              <a:rPr lang="de-DE" sz="2400" dirty="0">
                <a:solidFill>
                  <a:schemeClr val="accent2"/>
                </a:solidFill>
              </a:rPr>
              <a:t>on </a:t>
            </a:r>
            <a:r>
              <a:rPr lang="de-DE" sz="2400" dirty="0" err="1" smtClean="0">
                <a:solidFill>
                  <a:schemeClr val="accent2"/>
                </a:solidFill>
              </a:rPr>
              <a:t>this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technology</a:t>
            </a:r>
            <a:endParaRPr lang="de-DE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With the </a:t>
            </a:r>
            <a:r>
              <a:rPr lang="en-US" sz="2400" dirty="0">
                <a:solidFill>
                  <a:schemeClr val="accent2"/>
                </a:solidFill>
              </a:rPr>
              <a:t>multi-phase hydrochloric acid hydrolysis </a:t>
            </a:r>
            <a:r>
              <a:rPr lang="en-US" sz="2400" dirty="0" smtClean="0">
                <a:solidFill>
                  <a:schemeClr val="accent2"/>
                </a:solidFill>
              </a:rPr>
              <a:t>the company wins </a:t>
            </a:r>
            <a:r>
              <a:rPr lang="de-DE" sz="2400" dirty="0" err="1">
                <a:solidFill>
                  <a:schemeClr val="accent2"/>
                </a:solidFill>
              </a:rPr>
              <a:t>lignocellulosic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biomass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which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they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use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for</a:t>
            </a:r>
            <a:r>
              <a:rPr lang="de-DE" sz="2400" dirty="0" smtClean="0">
                <a:solidFill>
                  <a:schemeClr val="accent2"/>
                </a:solidFill>
              </a:rPr>
              <a:t> bio-</a:t>
            </a:r>
            <a:r>
              <a:rPr lang="de-DE" sz="2400" dirty="0" err="1" smtClean="0">
                <a:solidFill>
                  <a:schemeClr val="accent2"/>
                </a:solidFill>
              </a:rPr>
              <a:t>based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plastic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products</a:t>
            </a:r>
            <a:r>
              <a:rPr lang="de-DE" sz="2400" dirty="0" smtClean="0">
                <a:solidFill>
                  <a:schemeClr val="accent2"/>
                </a:solidFill>
              </a:rPr>
              <a:t>.</a:t>
            </a:r>
          </a:p>
          <a:p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14" y="4592849"/>
            <a:ext cx="4211493" cy="19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454</Words>
  <Application>Microsoft Office PowerPoint</Application>
  <PresentationFormat>Breitbild</PresentationFormat>
  <Paragraphs>71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TheSansLight-Plain</vt:lpstr>
      <vt:lpstr>Times</vt:lpstr>
      <vt:lpstr>Times New Roman</vt:lpstr>
      <vt:lpstr>Trebuchet MS</vt:lpstr>
      <vt:lpstr>Wingdings</vt:lpstr>
      <vt:lpstr>Wingdings 3</vt:lpstr>
      <vt:lpstr>Facette</vt:lpstr>
      <vt:lpstr>Office</vt:lpstr>
      <vt:lpstr>Platon Solutions GmbH</vt:lpstr>
      <vt:lpstr>PowerPoint-Präsentation</vt:lpstr>
      <vt:lpstr>PowerPoint-Präsentation</vt:lpstr>
      <vt:lpstr>The goal</vt:lpstr>
      <vt:lpstr> Plastics from renewable resources</vt:lpstr>
      <vt:lpstr>Residual biomass</vt:lpstr>
      <vt:lpstr>3. Biobased Poly Lactic Acid (PLA)  </vt:lpstr>
      <vt:lpstr>process innovation</vt:lpstr>
      <vt:lpstr>Innovation</vt:lpstr>
      <vt:lpstr>Bioplastic Products</vt:lpstr>
      <vt:lpstr> The Platon Solutions GmbH and the Green Sugar AG offer a solution to their clients to substitute their use of conventional plastics with environmentally friendly  plastics that are non-conflicting with food.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Erasmus</dc:creator>
  <cp:lastModifiedBy>Erasmus</cp:lastModifiedBy>
  <cp:revision>40</cp:revision>
  <dcterms:created xsi:type="dcterms:W3CDTF">2018-07-06T10:12:14Z</dcterms:created>
  <dcterms:modified xsi:type="dcterms:W3CDTF">2018-10-18T16:09:10Z</dcterms:modified>
</cp:coreProperties>
</file>