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6B09C1-2295-477E-904D-9172ED3B0459}" type="datetimeFigureOut">
              <a:rPr lang="en-US" smtClean="0"/>
              <a:t>2/17/2018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1CBF4-0746-4A1C-85B2-84F962554A6A}" type="slidenum">
              <a:rPr lang="en-US" smtClean="0"/>
              <a:t>‹#›</a:t>
            </a:fld>
            <a:endParaRPr lang="en-US"/>
          </a:p>
        </p:txBody>
      </p:sp>
    </p:spTree>
    <p:extLst>
      <p:ext uri="{BB962C8B-B14F-4D97-AF65-F5344CB8AC3E}">
        <p14:creationId xmlns:p14="http://schemas.microsoft.com/office/powerpoint/2010/main" val="1443070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ea typeface="ＭＳ Ｐゴシック" pitchFamily="-16" charset="-128"/>
              </a:defRPr>
            </a:lvl1pPr>
            <a:lvl2pPr marL="742950" indent="-285750">
              <a:spcBef>
                <a:spcPct val="30000"/>
              </a:spcBef>
              <a:defRPr sz="1200">
                <a:solidFill>
                  <a:schemeClr val="tx1"/>
                </a:solidFill>
                <a:latin typeface="Arial" charset="0"/>
                <a:ea typeface="ＭＳ Ｐゴシック" pitchFamily="-16" charset="-128"/>
              </a:defRPr>
            </a:lvl2pPr>
            <a:lvl3pPr marL="1143000" indent="-228600">
              <a:spcBef>
                <a:spcPct val="30000"/>
              </a:spcBef>
              <a:defRPr sz="1200">
                <a:solidFill>
                  <a:schemeClr val="tx1"/>
                </a:solidFill>
                <a:latin typeface="Arial" charset="0"/>
                <a:ea typeface="ＭＳ Ｐゴシック" pitchFamily="-16" charset="-128"/>
              </a:defRPr>
            </a:lvl3pPr>
            <a:lvl4pPr marL="1600200" indent="-228600">
              <a:spcBef>
                <a:spcPct val="30000"/>
              </a:spcBef>
              <a:defRPr sz="1200">
                <a:solidFill>
                  <a:schemeClr val="tx1"/>
                </a:solidFill>
                <a:latin typeface="Arial" charset="0"/>
                <a:ea typeface="ＭＳ Ｐゴシック" pitchFamily="-16" charset="-128"/>
              </a:defRPr>
            </a:lvl4pPr>
            <a:lvl5pPr marL="2057400" indent="-228600">
              <a:spcBef>
                <a:spcPct val="30000"/>
              </a:spcBef>
              <a:defRPr sz="1200">
                <a:solidFill>
                  <a:schemeClr val="tx1"/>
                </a:solidFill>
                <a:latin typeface="Arial" charset="0"/>
                <a:ea typeface="ＭＳ Ｐゴシック" pitchFamily="-16"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16"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16"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16"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16" charset="-128"/>
              </a:defRPr>
            </a:lvl9pPr>
          </a:lstStyle>
          <a:p>
            <a:pPr>
              <a:spcBef>
                <a:spcPct val="0"/>
              </a:spcBef>
            </a:pPr>
            <a:fld id="{19A05075-6227-48DF-B536-126059C972BD}" type="slidenum">
              <a:rPr lang="en-GB" altLang="en-US" smtClean="0">
                <a:solidFill>
                  <a:srgbClr val="000000"/>
                </a:solidFill>
              </a:rPr>
              <a:pPr>
                <a:spcBef>
                  <a:spcPct val="0"/>
                </a:spcBef>
              </a:pPr>
              <a:t>4</a:t>
            </a:fld>
            <a:endParaRPr lang="en-GB" altLang="en-US" smtClean="0">
              <a:solidFill>
                <a:srgbClr val="000000"/>
              </a:solidFill>
            </a:endParaRPr>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8" y="1447805"/>
            <a:ext cx="6619244"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218" y="4777380"/>
            <a:ext cx="6619244"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3504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9" y="4800587"/>
            <a:ext cx="661924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8"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2403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8" y="1447800"/>
            <a:ext cx="6619244"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8"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2025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2" y="3771174"/>
            <a:ext cx="5459737"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218"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
        <p:nvSpPr>
          <p:cNvPr id="12" name="TextBox 11"/>
          <p:cNvSpPr txBox="1"/>
          <p:nvPr/>
        </p:nvSpPr>
        <p:spPr>
          <a:xfrm>
            <a:off x="673721" y="971253"/>
            <a:ext cx="60143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6997868" y="2613787"/>
            <a:ext cx="60143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4136342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23669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712" y="1981200"/>
            <a:ext cx="22101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349"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2747" y="1981200"/>
            <a:ext cx="220218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7" y="1981200"/>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3527"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8179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349" y="4250949"/>
            <a:ext cx="22050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9"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349" y="4827216"/>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2"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018" y="4827215"/>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7" y="4250949"/>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7"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13"/>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30982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51382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61" y="430218"/>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6305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181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9" y="2861736"/>
            <a:ext cx="6619243"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2126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7"/>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2"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7498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3"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0873"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4642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16172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5933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7" y="3129285"/>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673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2" y="1854192"/>
            <a:ext cx="3819680"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8"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2/17/2018</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8074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2" y="2669690"/>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2" y="2892352"/>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5"/>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10"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5"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23"/>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7" y="1828801"/>
            <a:ext cx="990599" cy="2285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B61BEF0D-F0BB-DE4B-95CE-6DB70DBA9567}" type="datetimeFigureOut">
              <a:rPr lang="en-US" smtClean="0">
                <a:solidFill>
                  <a:prstClr val="white">
                    <a:tint val="75000"/>
                    <a:alpha val="60000"/>
                  </a:prstClr>
                </a:solidFill>
              </a:rPr>
              <a:pPr defTabSz="457200"/>
              <a:t>2/17/2018</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6231208" y="3263402"/>
            <a:ext cx="3859795" cy="2286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bwMode="gray">
          <a:xfrm>
            <a:off x="7764408" y="295734"/>
            <a:ext cx="62864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D57F1E4F-1CFF-5643-939E-217C01CDF565}"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566380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en.wikipedia.org/wiki/File:FIFA_WC-qualification_2014_-_Austria_vs._Germany_2012-09-11_-_Marco_Reus_01.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ro-RO" sz="5400" b="1" dirty="0" smtClean="0">
                <a:solidFill>
                  <a:srgbClr val="FF0000"/>
                </a:solidFill>
              </a:rPr>
              <a:t>GERMANY – second part </a:t>
            </a:r>
            <a:endParaRPr lang="en-US" sz="5400" b="1" dirty="0">
              <a:solidFill>
                <a:srgbClr val="FF0000"/>
              </a:solidFill>
            </a:endParaRPr>
          </a:p>
        </p:txBody>
      </p:sp>
    </p:spTree>
    <p:extLst>
      <p:ext uri="{BB962C8B-B14F-4D97-AF65-F5344CB8AC3E}">
        <p14:creationId xmlns:p14="http://schemas.microsoft.com/office/powerpoint/2010/main" val="235034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German vintage fashion</a:t>
            </a:r>
            <a:endParaRPr lang="en-US" b="1" dirty="0"/>
          </a:p>
        </p:txBody>
      </p:sp>
      <p:pic>
        <p:nvPicPr>
          <p:cNvPr id="6" name="Content Placeholder 5" descr="The &lt;strong&gt;German&lt;/strong&gt; Sektor: Dirndl und Lederhosen: &lt;strong&gt;Traditional&lt;/strong&gt;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2" y="2028062"/>
            <a:ext cx="3202291" cy="3558101"/>
          </a:xfrm>
        </p:spPr>
      </p:pic>
      <p:pic>
        <p:nvPicPr>
          <p:cNvPr id="7" name="Picture 6" descr="Croatian national costum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594" y="2122190"/>
            <a:ext cx="4079639" cy="3617280"/>
          </a:xfrm>
          <a:prstGeom prst="rect">
            <a:avLst/>
          </a:prstGeom>
        </p:spPr>
      </p:pic>
    </p:spTree>
    <p:extLst>
      <p:ext uri="{BB962C8B-B14F-4D97-AF65-F5344CB8AC3E}">
        <p14:creationId xmlns:p14="http://schemas.microsoft.com/office/powerpoint/2010/main" val="2609606881"/>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German cuisine</a:t>
            </a:r>
            <a:endParaRPr lang="en-US" sz="4800" b="1" dirty="0"/>
          </a:p>
        </p:txBody>
      </p:sp>
      <p:sp>
        <p:nvSpPr>
          <p:cNvPr id="3" name="Content Placeholder 2"/>
          <p:cNvSpPr>
            <a:spLocks noGrp="1"/>
          </p:cNvSpPr>
          <p:nvPr>
            <p:ph idx="1"/>
          </p:nvPr>
        </p:nvSpPr>
        <p:spPr>
          <a:xfrm>
            <a:off x="511217" y="1829719"/>
            <a:ext cx="7349361" cy="4195481"/>
          </a:xfrm>
        </p:spPr>
        <p:txBody>
          <a:bodyPr/>
          <a:lstStyle/>
          <a:p>
            <a:pPr marL="285750" indent="-285750">
              <a:spcAft>
                <a:spcPts val="1600"/>
              </a:spcAft>
            </a:pPr>
            <a:r>
              <a:rPr lang="en-US" dirty="0"/>
              <a:t>Very diverse usually a lot of potatoes </a:t>
            </a:r>
          </a:p>
          <a:p>
            <a:pPr marL="285750" indent="-285750">
              <a:spcAft>
                <a:spcPts val="1600"/>
              </a:spcAft>
            </a:pPr>
            <a:r>
              <a:rPr lang="en-US" dirty="0"/>
              <a:t>It varies depending on the region</a:t>
            </a:r>
          </a:p>
          <a:p>
            <a:endParaRPr lang="en-US" dirty="0"/>
          </a:p>
        </p:txBody>
      </p:sp>
      <p:pic>
        <p:nvPicPr>
          <p:cNvPr id="5" name="Picture 4"/>
          <p:cNvPicPr>
            <a:picLocks noChangeAspect="1"/>
          </p:cNvPicPr>
          <p:nvPr/>
        </p:nvPicPr>
        <p:blipFill>
          <a:blip r:embed="rId2"/>
          <a:stretch>
            <a:fillRect/>
          </a:stretch>
        </p:blipFill>
        <p:spPr>
          <a:xfrm>
            <a:off x="6373769" y="4757297"/>
            <a:ext cx="1523051" cy="1910027"/>
          </a:xfrm>
          <a:prstGeom prst="rect">
            <a:avLst/>
          </a:prstGeom>
        </p:spPr>
      </p:pic>
      <p:pic>
        <p:nvPicPr>
          <p:cNvPr id="6" name="Picture 5"/>
          <p:cNvPicPr>
            <a:picLocks noChangeAspect="1"/>
          </p:cNvPicPr>
          <p:nvPr/>
        </p:nvPicPr>
        <p:blipFill>
          <a:blip r:embed="rId3"/>
          <a:stretch>
            <a:fillRect/>
          </a:stretch>
        </p:blipFill>
        <p:spPr>
          <a:xfrm>
            <a:off x="7204599" y="150656"/>
            <a:ext cx="1838992" cy="2022051"/>
          </a:xfrm>
          <a:prstGeom prst="rect">
            <a:avLst/>
          </a:prstGeom>
        </p:spPr>
      </p:pic>
      <p:pic>
        <p:nvPicPr>
          <p:cNvPr id="7" name="Picture 6"/>
          <p:cNvPicPr>
            <a:picLocks noChangeAspect="1"/>
          </p:cNvPicPr>
          <p:nvPr/>
        </p:nvPicPr>
        <p:blipFill>
          <a:blip r:embed="rId4"/>
          <a:stretch>
            <a:fillRect/>
          </a:stretch>
        </p:blipFill>
        <p:spPr>
          <a:xfrm>
            <a:off x="4553926" y="2563764"/>
            <a:ext cx="1980434" cy="2051577"/>
          </a:xfrm>
          <a:prstGeom prst="rect">
            <a:avLst/>
          </a:prstGeom>
        </p:spPr>
      </p:pic>
      <p:pic>
        <p:nvPicPr>
          <p:cNvPr id="8" name="Picture 7"/>
          <p:cNvPicPr>
            <a:picLocks noChangeAspect="1"/>
          </p:cNvPicPr>
          <p:nvPr/>
        </p:nvPicPr>
        <p:blipFill>
          <a:blip r:embed="rId5"/>
          <a:stretch>
            <a:fillRect/>
          </a:stretch>
        </p:blipFill>
        <p:spPr>
          <a:xfrm>
            <a:off x="4504945" y="291462"/>
            <a:ext cx="2450564" cy="1837923"/>
          </a:xfrm>
          <a:prstGeom prst="rect">
            <a:avLst/>
          </a:prstGeom>
        </p:spPr>
      </p:pic>
      <p:pic>
        <p:nvPicPr>
          <p:cNvPr id="9" name="Picture 8"/>
          <p:cNvPicPr>
            <a:picLocks noChangeAspect="1"/>
          </p:cNvPicPr>
          <p:nvPr/>
        </p:nvPicPr>
        <p:blipFill>
          <a:blip r:embed="rId6"/>
          <a:stretch>
            <a:fillRect/>
          </a:stretch>
        </p:blipFill>
        <p:spPr>
          <a:xfrm>
            <a:off x="458381" y="3078974"/>
            <a:ext cx="2394409" cy="1798282"/>
          </a:xfrm>
          <a:prstGeom prst="rect">
            <a:avLst/>
          </a:prstGeom>
        </p:spPr>
      </p:pic>
      <p:pic>
        <p:nvPicPr>
          <p:cNvPr id="10" name="Picture 9"/>
          <p:cNvPicPr>
            <a:picLocks noChangeAspect="1"/>
          </p:cNvPicPr>
          <p:nvPr/>
        </p:nvPicPr>
        <p:blipFill>
          <a:blip r:embed="rId7"/>
          <a:stretch>
            <a:fillRect/>
          </a:stretch>
        </p:blipFill>
        <p:spPr>
          <a:xfrm>
            <a:off x="3105809" y="4816385"/>
            <a:ext cx="2084946" cy="1850939"/>
          </a:xfrm>
          <a:prstGeom prst="rect">
            <a:avLst/>
          </a:prstGeom>
        </p:spPr>
      </p:pic>
      <p:pic>
        <p:nvPicPr>
          <p:cNvPr id="11" name="Picture 10"/>
          <p:cNvPicPr>
            <a:picLocks noChangeAspect="1"/>
          </p:cNvPicPr>
          <p:nvPr/>
        </p:nvPicPr>
        <p:blipFill>
          <a:blip r:embed="rId8"/>
          <a:stretch>
            <a:fillRect/>
          </a:stretch>
        </p:blipFill>
        <p:spPr>
          <a:xfrm>
            <a:off x="7135295" y="2453210"/>
            <a:ext cx="1448549" cy="1931399"/>
          </a:xfrm>
          <a:prstGeom prst="rect">
            <a:avLst/>
          </a:prstGeom>
        </p:spPr>
      </p:pic>
    </p:spTree>
    <p:extLst>
      <p:ext uri="{BB962C8B-B14F-4D97-AF65-F5344CB8AC3E}">
        <p14:creationId xmlns:p14="http://schemas.microsoft.com/office/powerpoint/2010/main" val="1512239728"/>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German sports</a:t>
            </a:r>
            <a:endParaRPr lang="en-US" b="1" dirty="0"/>
          </a:p>
        </p:txBody>
      </p:sp>
      <p:sp>
        <p:nvSpPr>
          <p:cNvPr id="3" name="Content Placeholder 2"/>
          <p:cNvSpPr>
            <a:spLocks noGrp="1"/>
          </p:cNvSpPr>
          <p:nvPr>
            <p:ph idx="1"/>
          </p:nvPr>
        </p:nvSpPr>
        <p:spPr>
          <a:xfrm>
            <a:off x="339289" y="1455249"/>
            <a:ext cx="5042499" cy="4195481"/>
          </a:xfrm>
        </p:spPr>
        <p:txBody>
          <a:bodyPr>
            <a:normAutofit fontScale="85000" lnSpcReduction="20000"/>
          </a:bodyPr>
          <a:lstStyle/>
          <a:p>
            <a:r>
              <a:rPr lang="en-US" dirty="0" smtClean="0"/>
              <a:t>Germany national football team holds 4 World Cup titles.</a:t>
            </a:r>
          </a:p>
          <a:p>
            <a:r>
              <a:rPr lang="en-US" dirty="0" smtClean="0"/>
              <a:t>Formula 1- Michael Schumacher and Sebastian Vettel hold together 11 World Champion titles</a:t>
            </a:r>
          </a:p>
          <a:p>
            <a:r>
              <a:rPr lang="en-US" dirty="0"/>
              <a:t>While Boris Becker was the youngest player to ever win the title at Wimbledon, Steffi Graf was on the top spot of female tennis players for years</a:t>
            </a:r>
            <a:r>
              <a:rPr lang="en-US" dirty="0" smtClean="0"/>
              <a:t>.</a:t>
            </a:r>
          </a:p>
          <a:p>
            <a:r>
              <a:rPr lang="en-US" dirty="0"/>
              <a:t>Dirk </a:t>
            </a:r>
            <a:r>
              <a:rPr lang="en-US" dirty="0" err="1"/>
              <a:t>Nowitzki</a:t>
            </a:r>
            <a:r>
              <a:rPr lang="en-US" dirty="0"/>
              <a:t> is by far the most famous German basketball player. After his Rookie season in 1998 he quickly became the best player on his team, the Dallas Mavericks. Quickly dubbed “German Wunderkind” Dirk </a:t>
            </a:r>
            <a:r>
              <a:rPr lang="en-US" dirty="0" err="1"/>
              <a:t>Nowitzki</a:t>
            </a:r>
            <a:r>
              <a:rPr lang="en-US" dirty="0"/>
              <a:t> won the NBA championship in 2011, his career highlight.</a:t>
            </a:r>
          </a:p>
        </p:txBody>
      </p:sp>
      <p:pic>
        <p:nvPicPr>
          <p:cNvPr id="28674" name="Picture 2" descr="Image result for german football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8024" y="356465"/>
            <a:ext cx="3306951" cy="261921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boris be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025" y="3595608"/>
            <a:ext cx="3285403" cy="265021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mage result for Dirk Nowitz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025" y="356464"/>
            <a:ext cx="3285403" cy="2619213"/>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Image result for Michael Schuma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8025" y="3595611"/>
            <a:ext cx="3285403" cy="265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64944"/>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fade">
                                      <p:cBhvr>
                                        <p:cTn id="7" dur="500"/>
                                        <p:tgtEl>
                                          <p:spTgt spid="286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80"/>
                                        </p:tgtEl>
                                        <p:attrNameLst>
                                          <p:attrName>style.visibility</p:attrName>
                                        </p:attrNameLst>
                                      </p:cBhvr>
                                      <p:to>
                                        <p:strVal val="visible"/>
                                      </p:to>
                                    </p:set>
                                    <p:animEffect transition="in" filter="fade">
                                      <p:cBhvr>
                                        <p:cTn id="11"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Funny German Expressions</a:t>
            </a:r>
            <a:endParaRPr lang="en-US" b="1" dirty="0"/>
          </a:p>
        </p:txBody>
      </p:sp>
      <p:sp>
        <p:nvSpPr>
          <p:cNvPr id="3" name="Content Placeholder 2"/>
          <p:cNvSpPr>
            <a:spLocks noGrp="1"/>
          </p:cNvSpPr>
          <p:nvPr>
            <p:ph idx="1"/>
          </p:nvPr>
        </p:nvSpPr>
        <p:spPr>
          <a:xfrm>
            <a:off x="828222" y="1701226"/>
            <a:ext cx="6709906" cy="4195481"/>
          </a:xfrm>
        </p:spPr>
        <p:txBody>
          <a:bodyPr>
            <a:normAutofit/>
          </a:bodyPr>
          <a:lstStyle/>
          <a:p>
            <a:r>
              <a:rPr lang="en-US" dirty="0"/>
              <a:t>If you don’t know a person well enough to forgo formalities, you can tell them that you have “not yet kept pigs together” by saying </a:t>
            </a:r>
            <a:r>
              <a:rPr lang="en-US" dirty="0" err="1"/>
              <a:t>Wir</a:t>
            </a:r>
            <a:r>
              <a:rPr lang="en-US" dirty="0"/>
              <a:t> </a:t>
            </a:r>
            <a:r>
              <a:rPr lang="en-US" dirty="0" err="1"/>
              <a:t>haben</a:t>
            </a:r>
            <a:r>
              <a:rPr lang="en-US" dirty="0"/>
              <a:t> </a:t>
            </a:r>
            <a:r>
              <a:rPr lang="en-US" dirty="0" err="1"/>
              <a:t>zusammen</a:t>
            </a:r>
            <a:r>
              <a:rPr lang="en-US" dirty="0"/>
              <a:t> </a:t>
            </a:r>
            <a:r>
              <a:rPr lang="en-US" dirty="0" err="1"/>
              <a:t>noch</a:t>
            </a:r>
            <a:r>
              <a:rPr lang="en-US" dirty="0"/>
              <a:t> </a:t>
            </a:r>
            <a:r>
              <a:rPr lang="en-US" dirty="0" err="1"/>
              <a:t>keine</a:t>
            </a:r>
            <a:r>
              <a:rPr lang="en-US" dirty="0"/>
              <a:t> </a:t>
            </a:r>
            <a:r>
              <a:rPr lang="en-US" dirty="0" err="1"/>
              <a:t>Schweine</a:t>
            </a:r>
            <a:r>
              <a:rPr lang="en-US" dirty="0"/>
              <a:t> </a:t>
            </a:r>
            <a:r>
              <a:rPr lang="en-US" dirty="0" err="1" smtClean="0"/>
              <a:t>gehütet</a:t>
            </a:r>
            <a:r>
              <a:rPr lang="en-US" dirty="0" smtClean="0"/>
              <a:t>!</a:t>
            </a:r>
          </a:p>
          <a:p>
            <a:pPr fontAlgn="base"/>
            <a:r>
              <a:rPr lang="en-US" dirty="0" smtClean="0"/>
              <a:t>A very artful way of saying that you don’t care at all: </a:t>
            </a:r>
            <a:r>
              <a:rPr lang="de-DE" dirty="0"/>
              <a:t>Das ist mir Wurst. (That’s sausage to me.)</a:t>
            </a:r>
            <a:r>
              <a:rPr lang="de-DE" b="1" i="1" dirty="0" smtClean="0">
                <a:solidFill>
                  <a:srgbClr val="222222"/>
                </a:solidFill>
                <a:latin typeface="Helvetica Neue"/>
              </a:rPr>
              <a:t> </a:t>
            </a:r>
          </a:p>
          <a:p>
            <a:pPr fontAlgn="base"/>
            <a:r>
              <a:rPr lang="en-US" dirty="0" smtClean="0"/>
              <a:t>In Germany, saying someone has a bird is the equivalent of calling them insane. </a:t>
            </a:r>
            <a:r>
              <a:rPr lang="en-US" dirty="0" err="1" smtClean="0"/>
              <a:t>Sie</a:t>
            </a:r>
            <a:r>
              <a:rPr lang="en-US" dirty="0" smtClean="0"/>
              <a:t> hat </a:t>
            </a:r>
            <a:r>
              <a:rPr lang="en-US" dirty="0" err="1" smtClean="0"/>
              <a:t>einen</a:t>
            </a:r>
            <a:r>
              <a:rPr lang="en-US" dirty="0" smtClean="0"/>
              <a:t> Vogel. (Literally, “She has a bird.”)</a:t>
            </a:r>
          </a:p>
          <a:p>
            <a:pPr fontAlgn="base"/>
            <a:r>
              <a:rPr lang="de-DE" dirty="0"/>
              <a:t>Ich verstehe nur Bahnhof. (I only understand “train station.”)</a:t>
            </a:r>
            <a:r>
              <a:rPr lang="en-US" dirty="0" smtClean="0"/>
              <a:t>This idiom comes in handy when you don’t really understand something</a:t>
            </a:r>
          </a:p>
        </p:txBody>
      </p:sp>
    </p:spTree>
    <p:extLst>
      <p:ext uri="{BB962C8B-B14F-4D97-AF65-F5344CB8AC3E}">
        <p14:creationId xmlns:p14="http://schemas.microsoft.com/office/powerpoint/2010/main" val="1095769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2148" y="2669965"/>
            <a:ext cx="3523957" cy="2123658"/>
          </a:xfrm>
          <a:prstGeom prst="rect">
            <a:avLst/>
          </a:prstGeom>
          <a:noFill/>
        </p:spPr>
        <p:txBody>
          <a:bodyPr wrap="square" rtlCol="0">
            <a:spAutoFit/>
          </a:bodyPr>
          <a:lstStyle/>
          <a:p>
            <a:pPr algn="ctr" defTabSz="457200"/>
            <a:r>
              <a:rPr lang="en-US" sz="4400" b="1" dirty="0">
                <a:solidFill>
                  <a:prstClr val="white"/>
                </a:solidFill>
              </a:rPr>
              <a:t>Thank you for your attention!</a:t>
            </a:r>
            <a:endParaRPr lang="en-US" sz="4400" b="1" dirty="0">
              <a:solidFill>
                <a:prstClr val="white"/>
              </a:solidFill>
            </a:endParaRPr>
          </a:p>
        </p:txBody>
      </p:sp>
    </p:spTree>
    <p:extLst>
      <p:ext uri="{BB962C8B-B14F-4D97-AF65-F5344CB8AC3E}">
        <p14:creationId xmlns:p14="http://schemas.microsoft.com/office/powerpoint/2010/main" val="840122644"/>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#6</a:t>
            </a:r>
            <a:endParaRPr lang="en-US" sz="5400" dirty="0"/>
          </a:p>
        </p:txBody>
      </p:sp>
      <p:sp>
        <p:nvSpPr>
          <p:cNvPr id="3" name="Content Placeholder 2"/>
          <p:cNvSpPr>
            <a:spLocks noGrp="1"/>
          </p:cNvSpPr>
          <p:nvPr>
            <p:ph idx="1"/>
          </p:nvPr>
        </p:nvSpPr>
        <p:spPr>
          <a:xfrm>
            <a:off x="290593" y="1573925"/>
            <a:ext cx="5370164" cy="4656394"/>
          </a:xfrm>
        </p:spPr>
        <p:txBody>
          <a:bodyPr>
            <a:normAutofit fontScale="92500"/>
          </a:bodyPr>
          <a:lstStyle/>
          <a:p>
            <a:pPr algn="just"/>
            <a:r>
              <a:rPr lang="en-US" sz="2400" dirty="0"/>
              <a:t>Germany boasts some of world's most famous inventions – you can thank the Germans for the light bulb, the automated </a:t>
            </a:r>
            <a:r>
              <a:rPr lang="en-US" sz="2400" dirty="0" smtClean="0"/>
              <a:t>calculator. </a:t>
            </a:r>
            <a:endParaRPr lang="ro-RO" sz="2400" dirty="0" smtClean="0"/>
          </a:p>
          <a:p>
            <a:pPr algn="just"/>
            <a:r>
              <a:rPr lang="en-US" sz="2400" dirty="0" smtClean="0"/>
              <a:t>That's </a:t>
            </a:r>
            <a:r>
              <a:rPr lang="en-US" sz="2400" dirty="0"/>
              <a:t>not all – the Germans are also credited for the </a:t>
            </a:r>
            <a:r>
              <a:rPr lang="en-US" sz="2400" dirty="0" err="1" smtClean="0"/>
              <a:t>the</a:t>
            </a:r>
            <a:r>
              <a:rPr lang="en-US" sz="2400" dirty="0" smtClean="0"/>
              <a:t> </a:t>
            </a:r>
            <a:r>
              <a:rPr lang="en-US" sz="2400" dirty="0"/>
              <a:t>invention of the clarinet, the pocket watch, television (partly), paraffin, petrol/gasoline &amp; Diesel engines, the automobile engine, differential gear and other important devices, the motorcycle, </a:t>
            </a:r>
            <a:r>
              <a:rPr lang="en-US" sz="2400" dirty="0" smtClean="0"/>
              <a:t>the </a:t>
            </a:r>
            <a:r>
              <a:rPr lang="en-US" sz="2400" dirty="0"/>
              <a:t>LCD screen and the Walkman.</a:t>
            </a:r>
          </a:p>
        </p:txBody>
      </p:sp>
      <p:pic>
        <p:nvPicPr>
          <p:cNvPr id="5122" name="Picture 2" descr="Image result for light bulb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58" y="220850"/>
            <a:ext cx="1877717" cy="250362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nina\Desktop\germania\clarinet-1870572_960_7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9314">
            <a:off x="6633929" y="4847711"/>
            <a:ext cx="2050887" cy="2039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nina\Desktop\germania\hero-dd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010" y="2131470"/>
            <a:ext cx="2549128"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nina\Desktop\germania\Gold_Pocket_Watch_PNG_Clip_Art-13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657" y="4347566"/>
            <a:ext cx="1984510" cy="158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706126"/>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#7</a:t>
            </a:r>
            <a:endParaRPr lang="en-US" sz="5400" dirty="0"/>
          </a:p>
        </p:txBody>
      </p:sp>
      <p:pic>
        <p:nvPicPr>
          <p:cNvPr id="4" name="Picture 3"/>
          <p:cNvPicPr>
            <a:picLocks noChangeAspect="1"/>
          </p:cNvPicPr>
          <p:nvPr/>
        </p:nvPicPr>
        <p:blipFill>
          <a:blip r:embed="rId2"/>
          <a:stretch>
            <a:fillRect/>
          </a:stretch>
        </p:blipFill>
        <p:spPr>
          <a:xfrm>
            <a:off x="3672095" y="1880613"/>
            <a:ext cx="5196810" cy="4121557"/>
          </a:xfrm>
          <a:prstGeom prst="rect">
            <a:avLst/>
          </a:prstGeom>
        </p:spPr>
      </p:pic>
      <p:sp>
        <p:nvSpPr>
          <p:cNvPr id="5" name="Rectangle 4"/>
          <p:cNvSpPr/>
          <p:nvPr/>
        </p:nvSpPr>
        <p:spPr>
          <a:xfrm>
            <a:off x="456359" y="1847186"/>
            <a:ext cx="2949393" cy="5632311"/>
          </a:xfrm>
          <a:prstGeom prst="rect">
            <a:avLst/>
          </a:prstGeom>
        </p:spPr>
        <p:txBody>
          <a:bodyPr wrap="square">
            <a:spAutoFit/>
          </a:bodyPr>
          <a:lstStyle/>
          <a:p>
            <a:pPr defTabSz="457200"/>
            <a:r>
              <a:rPr lang="en-US" sz="2400" dirty="0">
                <a:solidFill>
                  <a:prstClr val="white"/>
                </a:solidFill>
              </a:rPr>
              <a:t>The palace was commissioned by King Ludwig II of Bavaria </a:t>
            </a:r>
            <a:r>
              <a:rPr lang="en-US" sz="2400" dirty="0">
                <a:solidFill>
                  <a:prstClr val="white"/>
                </a:solidFill>
              </a:rPr>
              <a:t>a </a:t>
            </a:r>
            <a:r>
              <a:rPr lang="en-US" sz="2400" dirty="0">
                <a:solidFill>
                  <a:prstClr val="white"/>
                </a:solidFill>
              </a:rPr>
              <a:t>a refuge and a tribute to Richard </a:t>
            </a:r>
            <a:r>
              <a:rPr lang="en-US" sz="2400" dirty="0">
                <a:solidFill>
                  <a:prstClr val="white"/>
                </a:solidFill>
              </a:rPr>
              <a:t>Wagner</a:t>
            </a:r>
            <a:r>
              <a:rPr lang="en-US" sz="2400" dirty="0">
                <a:solidFill>
                  <a:prstClr val="white"/>
                </a:solidFill>
              </a:rPr>
              <a:t>. The palace wanted to be a personal refuge of the retired king, but it was opened to the paying public immediately after his death in 1886.</a:t>
            </a:r>
          </a:p>
        </p:txBody>
      </p:sp>
      <p:sp>
        <p:nvSpPr>
          <p:cNvPr id="8" name="Content Placeholder 2"/>
          <p:cNvSpPr txBox="1">
            <a:spLocks/>
          </p:cNvSpPr>
          <p:nvPr/>
        </p:nvSpPr>
        <p:spPr>
          <a:xfrm>
            <a:off x="1316418" y="617479"/>
            <a:ext cx="6709906"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en-US" sz="3600" b="1" dirty="0" err="1" smtClean="0">
                <a:solidFill>
                  <a:prstClr val="white"/>
                </a:solidFill>
              </a:rPr>
              <a:t>Schloss</a:t>
            </a:r>
            <a:r>
              <a:rPr lang="en-US" sz="3600" b="1" dirty="0" smtClean="0">
                <a:solidFill>
                  <a:prstClr val="white"/>
                </a:solidFill>
              </a:rPr>
              <a:t> </a:t>
            </a:r>
            <a:r>
              <a:rPr lang="en-US" sz="3600" b="1" dirty="0" err="1" smtClean="0">
                <a:solidFill>
                  <a:prstClr val="white"/>
                </a:solidFill>
              </a:rPr>
              <a:t>sNeuschwanstein</a:t>
            </a:r>
            <a:r>
              <a:rPr lang="en-US" sz="3600" b="1" dirty="0" smtClean="0">
                <a:solidFill>
                  <a:prstClr val="white"/>
                </a:solidFill>
              </a:rPr>
              <a:t> </a:t>
            </a:r>
            <a:endParaRPr lang="en-US" sz="3600" b="1" dirty="0">
              <a:solidFill>
                <a:prstClr val="white"/>
              </a:solidFill>
            </a:endParaRPr>
          </a:p>
        </p:txBody>
      </p:sp>
    </p:spTree>
    <p:extLst>
      <p:ext uri="{BB962C8B-B14F-4D97-AF65-F5344CB8AC3E}">
        <p14:creationId xmlns:p14="http://schemas.microsoft.com/office/powerpoint/2010/main" val="3738590861"/>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192087"/>
            <a:ext cx="9144000" cy="1143000"/>
          </a:xfrm>
        </p:spPr>
        <p:txBody>
          <a:bodyPr/>
          <a:lstStyle/>
          <a:p>
            <a:r>
              <a:rPr lang="ro-RO" altLang="en-US" sz="2400" b="1" dirty="0" smtClean="0">
                <a:solidFill>
                  <a:srgbClr val="00B050"/>
                </a:solidFill>
                <a:latin typeface="Comic Sans MS" pitchFamily="66" charset="0"/>
              </a:rPr>
              <a:t>                 </a:t>
            </a:r>
            <a:r>
              <a:rPr lang="ro-RO" altLang="en-US" sz="2400" b="1" dirty="0" smtClean="0">
                <a:solidFill>
                  <a:schemeClr val="tx1"/>
                </a:solidFill>
                <a:latin typeface="Comic Sans MS" pitchFamily="66" charset="0"/>
              </a:rPr>
              <a:t>The </a:t>
            </a:r>
            <a:r>
              <a:rPr lang="en-GB" altLang="en-US" sz="2400" b="1" dirty="0" smtClean="0">
                <a:solidFill>
                  <a:schemeClr val="tx1"/>
                </a:solidFill>
                <a:latin typeface="Comic Sans MS" pitchFamily="66" charset="0"/>
              </a:rPr>
              <a:t>famous Germans</a:t>
            </a:r>
          </a:p>
        </p:txBody>
      </p:sp>
      <p:pic>
        <p:nvPicPr>
          <p:cNvPr id="3993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981075"/>
            <a:ext cx="1223962" cy="1511300"/>
          </a:xfrm>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4797435"/>
            <a:ext cx="128905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852744"/>
            <a:ext cx="1268412"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93" y="908060"/>
            <a:ext cx="1385887"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7626" y="2708277"/>
            <a:ext cx="130175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93" y="4797425"/>
            <a:ext cx="1227137"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5" y="1773238"/>
            <a:ext cx="130492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6"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55" y="3789373"/>
            <a:ext cx="1147763"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8"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8" y="3860800"/>
            <a:ext cx="1292225"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950" y="895360"/>
            <a:ext cx="895350" cy="461963"/>
          </a:xfrm>
          <a:prstGeom prst="rect">
            <a:avLst/>
          </a:prstGeom>
          <a:noFill/>
        </p:spPr>
        <p:txBody>
          <a:bodyPr>
            <a:spAutoFit/>
          </a:bodyPr>
          <a:lstStyle/>
          <a:p>
            <a:pPr algn="ctr" defTabSz="457200">
              <a:defRPr/>
            </a:pPr>
            <a:r>
              <a:rPr lang="en-GB" sz="2400" b="1" dirty="0">
                <a:solidFill>
                  <a:srgbClr val="FF0000"/>
                </a:solidFill>
                <a:latin typeface="Calibri"/>
              </a:rPr>
              <a:t>A</a:t>
            </a:r>
            <a:r>
              <a:rPr lang="en-CA" sz="2400" b="1" dirty="0">
                <a:solidFill>
                  <a:srgbClr val="FF0000"/>
                </a:solidFill>
                <a:latin typeface="Calibri"/>
              </a:rPr>
              <a:t>.</a:t>
            </a:r>
          </a:p>
        </p:txBody>
      </p:sp>
      <p:sp>
        <p:nvSpPr>
          <p:cNvPr id="15" name="TextBox 14"/>
          <p:cNvSpPr txBox="1"/>
          <p:nvPr/>
        </p:nvSpPr>
        <p:spPr>
          <a:xfrm>
            <a:off x="7394575" y="2641610"/>
            <a:ext cx="893763" cy="461963"/>
          </a:xfrm>
          <a:prstGeom prst="rect">
            <a:avLst/>
          </a:prstGeom>
          <a:noFill/>
        </p:spPr>
        <p:txBody>
          <a:bodyPr>
            <a:spAutoFit/>
          </a:bodyPr>
          <a:lstStyle/>
          <a:p>
            <a:pPr algn="ctr" defTabSz="457200">
              <a:defRPr/>
            </a:pPr>
            <a:r>
              <a:rPr lang="en-GB" sz="2400" b="1" dirty="0">
                <a:solidFill>
                  <a:srgbClr val="FF0000"/>
                </a:solidFill>
                <a:latin typeface="Calibri"/>
              </a:rPr>
              <a:t>B</a:t>
            </a:r>
            <a:r>
              <a:rPr lang="en-CA" sz="2400" b="1" dirty="0">
                <a:solidFill>
                  <a:srgbClr val="FF0000"/>
                </a:solidFill>
                <a:latin typeface="Calibri"/>
              </a:rPr>
              <a:t>.</a:t>
            </a:r>
          </a:p>
        </p:txBody>
      </p:sp>
      <p:sp>
        <p:nvSpPr>
          <p:cNvPr id="16" name="TextBox 15"/>
          <p:cNvSpPr txBox="1"/>
          <p:nvPr/>
        </p:nvSpPr>
        <p:spPr>
          <a:xfrm>
            <a:off x="7308850" y="836613"/>
            <a:ext cx="895350" cy="461962"/>
          </a:xfrm>
          <a:prstGeom prst="rect">
            <a:avLst/>
          </a:prstGeom>
          <a:noFill/>
        </p:spPr>
        <p:txBody>
          <a:bodyPr>
            <a:spAutoFit/>
          </a:bodyPr>
          <a:lstStyle/>
          <a:p>
            <a:pPr algn="ctr" defTabSz="457200">
              <a:defRPr/>
            </a:pPr>
            <a:r>
              <a:rPr lang="en-GB" sz="2400" b="1" dirty="0">
                <a:solidFill>
                  <a:srgbClr val="FF0000"/>
                </a:solidFill>
                <a:latin typeface="Calibri"/>
              </a:rPr>
              <a:t>C</a:t>
            </a:r>
            <a:r>
              <a:rPr lang="en-CA" sz="2400" b="1" dirty="0">
                <a:solidFill>
                  <a:srgbClr val="FF0000"/>
                </a:solidFill>
                <a:latin typeface="Calibri"/>
              </a:rPr>
              <a:t>.</a:t>
            </a:r>
          </a:p>
        </p:txBody>
      </p:sp>
      <p:sp>
        <p:nvSpPr>
          <p:cNvPr id="17" name="TextBox 16"/>
          <p:cNvSpPr txBox="1"/>
          <p:nvPr/>
        </p:nvSpPr>
        <p:spPr>
          <a:xfrm>
            <a:off x="-107950" y="2781310"/>
            <a:ext cx="895350" cy="461963"/>
          </a:xfrm>
          <a:prstGeom prst="rect">
            <a:avLst/>
          </a:prstGeom>
          <a:noFill/>
        </p:spPr>
        <p:txBody>
          <a:bodyPr>
            <a:spAutoFit/>
          </a:bodyPr>
          <a:lstStyle/>
          <a:p>
            <a:pPr algn="ctr" defTabSz="457200">
              <a:defRPr/>
            </a:pPr>
            <a:r>
              <a:rPr lang="en-GB" sz="2400" b="1" dirty="0">
                <a:solidFill>
                  <a:srgbClr val="FF0000"/>
                </a:solidFill>
                <a:latin typeface="Calibri"/>
              </a:rPr>
              <a:t>D</a:t>
            </a:r>
            <a:r>
              <a:rPr lang="en-CA" sz="2400" b="1" dirty="0">
                <a:solidFill>
                  <a:srgbClr val="FF0000"/>
                </a:solidFill>
                <a:latin typeface="Calibri"/>
              </a:rPr>
              <a:t>.</a:t>
            </a:r>
          </a:p>
        </p:txBody>
      </p:sp>
      <p:sp>
        <p:nvSpPr>
          <p:cNvPr id="18" name="TextBox 17"/>
          <p:cNvSpPr txBox="1"/>
          <p:nvPr/>
        </p:nvSpPr>
        <p:spPr>
          <a:xfrm>
            <a:off x="5908675" y="1628779"/>
            <a:ext cx="895350" cy="461963"/>
          </a:xfrm>
          <a:prstGeom prst="rect">
            <a:avLst/>
          </a:prstGeom>
          <a:noFill/>
        </p:spPr>
        <p:txBody>
          <a:bodyPr>
            <a:spAutoFit/>
          </a:bodyPr>
          <a:lstStyle/>
          <a:p>
            <a:pPr algn="ctr" defTabSz="457200">
              <a:defRPr/>
            </a:pPr>
            <a:r>
              <a:rPr lang="en-GB" sz="2400" b="1" dirty="0">
                <a:solidFill>
                  <a:srgbClr val="FF0000"/>
                </a:solidFill>
                <a:latin typeface="Calibri"/>
              </a:rPr>
              <a:t>E</a:t>
            </a:r>
            <a:r>
              <a:rPr lang="en-CA" sz="2400" b="1" dirty="0">
                <a:solidFill>
                  <a:srgbClr val="FF0000"/>
                </a:solidFill>
                <a:latin typeface="Calibri"/>
              </a:rPr>
              <a:t>.</a:t>
            </a:r>
          </a:p>
        </p:txBody>
      </p:sp>
      <p:sp>
        <p:nvSpPr>
          <p:cNvPr id="19" name="TextBox 18"/>
          <p:cNvSpPr txBox="1"/>
          <p:nvPr/>
        </p:nvSpPr>
        <p:spPr>
          <a:xfrm>
            <a:off x="-139700" y="4476760"/>
            <a:ext cx="895350" cy="461963"/>
          </a:xfrm>
          <a:prstGeom prst="rect">
            <a:avLst/>
          </a:prstGeom>
          <a:noFill/>
        </p:spPr>
        <p:txBody>
          <a:bodyPr>
            <a:spAutoFit/>
          </a:bodyPr>
          <a:lstStyle/>
          <a:p>
            <a:pPr algn="ctr" defTabSz="457200">
              <a:defRPr/>
            </a:pPr>
            <a:r>
              <a:rPr lang="en-GB" sz="2400" b="1" dirty="0">
                <a:solidFill>
                  <a:srgbClr val="FF0000"/>
                </a:solidFill>
                <a:latin typeface="Calibri"/>
              </a:rPr>
              <a:t>F</a:t>
            </a:r>
            <a:r>
              <a:rPr lang="en-CA" sz="2400" b="1" dirty="0">
                <a:solidFill>
                  <a:srgbClr val="FF0000"/>
                </a:solidFill>
                <a:latin typeface="Calibri"/>
              </a:rPr>
              <a:t>.</a:t>
            </a:r>
          </a:p>
        </p:txBody>
      </p:sp>
      <p:sp>
        <p:nvSpPr>
          <p:cNvPr id="20" name="TextBox 19"/>
          <p:cNvSpPr txBox="1"/>
          <p:nvPr/>
        </p:nvSpPr>
        <p:spPr>
          <a:xfrm>
            <a:off x="5984875" y="3795713"/>
            <a:ext cx="895350" cy="461962"/>
          </a:xfrm>
          <a:prstGeom prst="rect">
            <a:avLst/>
          </a:prstGeom>
          <a:noFill/>
        </p:spPr>
        <p:txBody>
          <a:bodyPr>
            <a:spAutoFit/>
          </a:bodyPr>
          <a:lstStyle/>
          <a:p>
            <a:pPr algn="ctr" defTabSz="457200">
              <a:defRPr/>
            </a:pPr>
            <a:r>
              <a:rPr lang="en-GB" sz="2400" b="1" dirty="0">
                <a:solidFill>
                  <a:srgbClr val="FF0000"/>
                </a:solidFill>
                <a:latin typeface="Calibri"/>
              </a:rPr>
              <a:t>G</a:t>
            </a:r>
            <a:r>
              <a:rPr lang="en-CA" sz="2400" b="1" dirty="0">
                <a:solidFill>
                  <a:srgbClr val="FF0000"/>
                </a:solidFill>
                <a:latin typeface="Calibri"/>
              </a:rPr>
              <a:t>.</a:t>
            </a:r>
          </a:p>
        </p:txBody>
      </p:sp>
      <p:sp>
        <p:nvSpPr>
          <p:cNvPr id="22" name="TextBox 21"/>
          <p:cNvSpPr txBox="1"/>
          <p:nvPr/>
        </p:nvSpPr>
        <p:spPr>
          <a:xfrm>
            <a:off x="1300163" y="3644900"/>
            <a:ext cx="895350" cy="461963"/>
          </a:xfrm>
          <a:prstGeom prst="rect">
            <a:avLst/>
          </a:prstGeom>
          <a:noFill/>
        </p:spPr>
        <p:txBody>
          <a:bodyPr>
            <a:spAutoFit/>
          </a:bodyPr>
          <a:lstStyle/>
          <a:p>
            <a:pPr algn="ctr" defTabSz="457200">
              <a:defRPr/>
            </a:pPr>
            <a:r>
              <a:rPr lang="en-CA" sz="2400" b="1" dirty="0">
                <a:solidFill>
                  <a:srgbClr val="FF0000"/>
                </a:solidFill>
                <a:latin typeface="Calibri"/>
              </a:rPr>
              <a:t>H.</a:t>
            </a:r>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LUAyAMBIgACEQEDEQH/xAAcAAABBQEBAQAAAAAAAAAAAAADAAIEBQYBBwj/xAA8EAABAwIEAwYDBQcEAwAAAAABAAIDBBEFEiExBkFREyJhcYGRMkKhBxSxwfAVI1JicpLhJFOC0SVDov/EABkBAAMBAQEAAAAAAAAAAAAAAAABAgMEBf/EACARAQEAAgMBAQADAQAAAAAAAAABAhEDEiExURMiQWH/2gAMAwEAAhEDEQA/AMvLHooj4lYuF0GRoQFa9lkBzdVNlAUVzdUA1gRAmDROBQB2FGaozCpEZQB2ogQM1kWHM97WMBc9xs1oFyUGMAlZSaqgmpIY3zsLC/5TuNkGSN8RAkaWu/hO4S3CMsmP2R3QyMLQ6Nwc7ZttT6bplTBLTuDZ43McRfK7eyYQZWqJI1T3MJaXWNtrqNIwgXIsg0GRqjSNVhI1RZG6pHEYBEYF3KujdIzwNF0Jt126aRAkmhyV0BwpLq4gmjJQZNki9De5PYRpkAo0iFZADcFwFPcEPZAFaUZhUVrkeNwI6FBxKijfM/JGzO7or/Bo6ajn79pKpw7v8o5u8B+udlROmdTRFucR3Iznbu80COtYWPkkaSXjW5sCOQtvbRc/JlcvI1wxn+tPX49SPxAGBgq5om5RICQ0OPQnp1smx1hEplqBHHztCGveetrXyrFOqoi5xdfLba2Vo8h+Zv5J1ZXvqG9m9gbH/tyOLQfNo1J9R5KOl/VeN1T8T4VSEspZG9q7dsDDI4+ZZsijF6Gd3a1OG1UzzsZInX/+j9F55DM/KWsqaeBvQMc0+4N0x1DV5jUB/wB7A3dFOXPA9Tf6J/x/9TuPVoY8ErcrX4dKxx1ALCLfkqvGeGXRjtKFktQXb5WN7g97/RYnC6mmp3WZVPhlt8M7M7Sf6mkW9lscGx+eMD7yxvZc3RvJbbyKntljRcZfjMVdNJTSmKZha8clCkavRuI8Kpq6hNfT0r3m2Yvhd3j6WK89eNSOnULpxy7TbPWkYtTbI5CYQmA1yxRMt04MQAgF0ImRcIQRqS45dTGlvmTCUMOSuls9E5CciEoUhTLRjnIZKROqaUbGnR6+inUtbDCxrJiezMgBcYwQL+Op5KucT8u67NUywMFnRMOZoALAdNbknmPD/pLL2HIWIVF66YudHJFn1b2o1t4E3t6IUsxlAfk39vbogQgiR0rGh2YvjkY4WHUEa+3lzurGKhdMxrvRrb/isrqNcZaFDFTXMs73NNtSCI7eo/JA7ahjc5tNQOqXHYyOdbzCsThE8hYDqRfK2+g+iZNhFexpBuG9GHdT2irjUH9oV7SBF90pgNgRGLf3G5Ummq5y5v3t2E1DjtnMTXDyIF7rseHTAWhp2lw0tbW/sjQ4fWyAsNHDIeebXX1TuWKelWUQdM3/AFlBeHUdo394W/8AIEm3qoQZW4LVB9K9z4HC7XsOdrm+IO/+U+mpavDnF4wtzXjc05LBbxsSD7K2wwMropKdtmZxe2UZ4nfxWGjx1GhsouUV1ya7hPEYcSwacx5I3xtOZrDlGgN7A7HnZec1Tf8AUSd7MM5Idca6+C2kLY8Fw6avdFaR7exqYmg2a69h9Ta/S11jqtrG1MhiA7NxzNIN7A6j8VpxTUZX6jEIdtUeyYQtiMsiNC5ZPGyRbNICY4IiY5A0C5qSc9JASSuhdITdijR6OQZEY7ITwg9AFMcjFqC8IPRli75cw3IUeo7SYvLict2gXPp+ZUqO93aXNttl2KnzzZg2zLEgrPLLRyJGE4e6ScvfvzPQrW0OHMYxhLAAqyhAjblA373qtFA4GMdOS5s7uujjmj2wRtFg1psumghk+UJB6PC5Z1tpFGFRtN2tF+uxHspjKSNzO+y7hzG6M06ooJt08kghdm+F4de9tMxG46FRKygifUsq4Y2smaRfTR3mrOS9rboEhNtT5BAVvEjJJYpY2hxLn3LgOY5+OzfZZKSJ7AHPaRm01/WnktvUZJAQQ2+buk/Lp+vZZ/iGlbA+N2Voc/4tdRb9b+C6uLK705Mp6pFyyemrpZ00pXSKadEmbqYSkSmOcmNmvNkkN7tUkDa0cEI7o70EjVJvjCvomuK6dkN5S2uYGuKYRdLmntF0bPo7BE1z+/tzU6BjbC4toBr6oNIG9tZ22U/gu5jkc8aG6w5PpSLGA/vGgbkbLQwRkRtB81TYJAZx2h5WsrWrrW0kZja3M930WNi8Uho8RfojNcxoF3C5CzdRLiE93UwynkMyrJK7GqSXLUAEeDgUdLWnaN/HIzLuE8TMHNZPCMSmqnFj25XKzxEzU9O57AXOtoFGlbXLpo+ZsPFRpJYnODQ8Xv1WBkrq+rm7OSpbCwaEnkrCmZHTxh7MREp3LgBYexV9PNo7zemymg+7VMEh78bxc+OizXF8hfVUtnAgQDnt3jv+Pqr/AA6Z9Rhshe7M6E6G3JZjiOxxVxHONm39P6HotuKesMvqoKaSiluiE8LpRYGXJjnLj0JzkMq65yY56G4oZcmk57kkIlJAaSQIDgpL0B4UOvENMcNE8ppOiTaQAp7E1+6dGpVZ4PG3vC2huiCMh0kcrS1zbkg6WCJhl/vkWR1nAkg9CAVcTULzSdvWTBxe0kPJAIN9PNZ8lZzHfp/DGtK4nkbIldTySu/dtu7qUsABigLDpZ23T9XVuQ0C51usr4JGOnpsRGdgn7B1u688z67DyQ6LCa6pjeK2u7WUECOzs2njYLYPhiI0XWwsjaTsTyCf8nhzj92qaWjFE+IXDn81b1rRNCxrxod0Kmga/PPINPlCPKLMYT5rO/rSTxncR4epZWOiDJDmIcHC3dKdhfDcELI2BrmBpvmJ7zvZaaPLIyzh5FObljOuoWl5PNI6TeywumEBkYBo6MghZXGnxTuziF0c7ZXMc/btALa28OvitbHUta5xtrbfoFl+IctqY2s5z5HehyquK/2TcdbqmI0QJApXJAkC62NQ5Ao71KkCjSBNlUdyGUV4QzunGdNSTlxAaN7roTiml/imFyh0Y0nFMJSJTSVLpxyNekwppuSiRtSO3xKo5DDPHJ/C4FaGup21xp45H/6cgc9NNlnY1d4JWxxvEM/wnVjuh6FZ8uG5tGHJMb6tHNYx+aIWDgNE7tXHfZI5G6NyXJJsEN2hWFV8qTG4ea7PJaM+AQ4trpSkc1Gl7MZXUcQFOaphlNrtB1Uuaqo2Uhe+ZrQ0buNlSy4WyZ7pGRZnnmBsuU2CCa/39vaC+3L2V6idr2hkbNCHxuDmHYjYosnNDpWQU0QigsGt0DRySkeNQFFVsqeN1Q+WNrsoLCPfRZjiCoMuI9noBC0MFuu5WgmxGLC6RtRLmzSSWaAOgv8AmFjJJTLM+V3xPcXH1N11cOPu2GeX+H30QnJ99E07LoZo8gQHhSnoDgmiosgQCNVKkCA8Js7A7Lq4SkhKxzppkQHPshmRQuVLzJAoDHIzNSjTfHI9oRmiyYwI7Wo0rsTdE8Lll0JyMsmiwFjZaCRzhd7HaH0Uk8uqBwvpT1AtcZhf2UiW0byPl6rk5J/ZphfBIzZpuoVaytkdelMbWfzXN/ZSA8EWC5meNBqFl8raVWf+cDu5iELLbNEeikMfxDck19EzwEN7/VS3UbqlvesfNcgwHsXZmkA+afafipQXjFnNa7taUkfFlYRf6qwga+UBziMwGtk7sZGC19uYXYMokBc7u3t6qdypyrP8Z1Le0o6UXvHGXu8L/wCAqFj07iSRx4grg8k2ksL62FhYKGx678JqOS5erBr7p+4UWJylN1C0kGw3tQXBSiNEF4QNokgUeRS5Ao0oQmoxOqS47dJJDr3pmZNkK4CkUqVGVKiUSJTIUNcakxBS2t0UeFS2I0rYbm2QzopDwgFpLw1vxE2HmmK3lHTMpeHsNewd2eIvcerzr/j0VfUAG4sdlJ4IrG4jh9fw7Xuy1VHK7s9dchNxb+k3HlZQ6tskEklPUMyyRGzmg3t5eC5ubGy7Xw5SzStnnfSuuLlvTmj0+JRlnU81xzA5tnWA5EqmrqCSNxMTzYC6x+tPjSDE2C2wRGYrGTbOPRefzTVcbrXOifSmrqHtAc4XNro/j0JyN3NijSMrXXJ5KTRXJLnjKCO6qTD8OFOO0kc5xI56q07cBpN7Bu6n4qeqX7Q6Ona+ixakblFRmhmy7GRltfb8Fk43La4/D2n2aQ1ch7zcREsd+Ydmbb639Fh4ivQx+OHL7U+Aqax2ironKU1+iqHKkF2iE4ppeuFyBTJFEmUiQqLMUk7Rn7pJrt0kiNlTWbokoQ27oQlxnZS4ioLCpcRQvHJPiUppUKJykAmwJIAcbN8T0A5nwF019hS5SMEpzXY3R07dS6UOIv8AKNSfYKBVujp+7U1LKQ/wSDNN6RDUf8reS0fBNLUw4rBUN4enjpnNcDX1zh218ttGn4QfAc05BczOOqKu4a4kZxThIvDK4ds3k13MH+VwG/IrSYj2HEWCU+O4SCXhl5GfMG82nxb/ANq8lpoKylnoquITU8rSx7TqCD4rz7CJqr7OuJ3UOIOfJglYbtncNB0d4EbOHTVLPDcTjlq7EDWOBcALkjS+664ML9WgA2GpWjxfh4F337CbSwP7/Zxm+S/Nttx5KkfBduV7bFcdwsrt7TJEkwWOc5wA5KOiZTyNOQC2w5IjZqiGURgXYforCKEy/FfXqpHiM8uk0BsOgUWsimlEdJSszzzODGDxKuXU4iaSbXtoOqnYdRtwekqMexRpa6KM9hCfiN/Dq7YDxRjh2oyzmOKm4ihZVSU3ClG7NDQUMk1RIBfK7sy2P1u4leYRPzMa4bEXC9q4dwmXDKJ81XaTFKsmerkJvmkPyjwG1l53jcE9BJn4h4ZbCx5JFXhhyjf5hq2/nZd+nDtRMdZHY9IU9JUG+G4jDKCe5FOexkPkD3SfI+iHJHNTyFlRDLE7+GRhafYpDY+dcLkEP8VwvQLTnvUeRy696CTqkjbhXF1cQNnSIQRX6rghc5pkdlZEDbtHuytB8+fpdBEw67XUmAuffI1zy21w0fD5nkrjAeEsRxhgkpaKR8B/99TeGHzHzO9LDxVnUwcJYEwMxWvOM1MeooqSzIGO6ENsPcnxTkVIpMObUVj+yw+jlrZwbEQd5rfN/wAI8tfRaFnB9eyB1VxFjEGFUdrvZTuu8joXnbyF02k4l4rxqIU/CmCQ0VH8LHxQizR/U6zPYFWVJ9nOJ4pOKvi7F5ZyLHsY3l3pmOg9AqmjVmFVMZfJRfZ7w+yaSM2fiNWLkHwvt66+Cu6DgziM4lSYjinEr3VEUge6BjS5gty3APst7heGUeF0MdJQQRwQsGjGDn18fNScgzE2F04EHLla5nPNcqDj2D0eP4VJQ1zHEXzMez4o3ciPH8VbSR63Cj/C66YeW08nFXAjzDHF+08MYe60XBaPxb5WIU+v+07CK/Cqhppnx4gYniMTQ5i19jbUePWy9Fkjppor1EYeOttQspxRgOCyYbWTiGOWXsHlrnMHdIabEaKLjs5dPMo+KMT+6PqXSU+cDKG6aeOTcnbVejYTxNwxJgVFPX1NPHV9gwz5ZbfvMozC3ndeJtDuxDrcu6vV8E4HwmeOCc4aZ5SxpLJZnd025tKjpj+K75fo9T9puCUr+zwXDpauo2Ba3T3OvsETBTj/ABRi9PieO5aTD6V/aQ0e/aPto436b3PO2i1VBw5FSR2EdPTx/wC3BGGD6BSY4o2G0TQANNFUmk27DqaaWvppqeOZ1O+RhaJWjvM6kcrrFScK8T8OsfUYFjEuIsZq+iqhcPb4XJB+i9Ip4Qxl7C6I4AG9grJ5DAeC+KwYK+iOB4rezgwhgLvC+h8nC/4p1VwFj1FCG4PidPiFFu2Cp0A8tx7ELccT8FYPxGO1qYjFV2yiog0cR/MNneqyI+zviDDS/wDYvET2M5NJew/Q2+iQY7E8IxnCszsTwyaNl9JIhnjHqFXslErA6Mhw52K9B+6faZhgDhLBiUfOJxY+/uGu9iqapxjAq+odDxXw7Nhdad56YOjd5lpAJ9ilqDTLEppWrn4Hmq6Z1ZwrilNi9Nv2WYNlb4efgbLLVDJaSodT11PLTTtNjFKwtcPdTYVhq4uuaQ0PyuDSSASNCkkhfU2EMfxDT4IJB2sozOqXszAaX0Zf8SVpOJI8M4DpKepp8NbiFdMLCorH5slujbWHkLJJK2jP0VdjXHuOQ4ViOLSQwS37kbP3bQBe2UEX9SV6XgP2bcP4URI+F1ZM3Z9TZwHk3Yey6kiBrWxMyBoADQLADkE14s9reSSSsCBK26SSCDaO8UKaMapJICNGck2UbHdVPFcLWYVXlvzU0l/7SkklTfP+EsBxCgB2NRHf+5q+l8OYGxtNy6w0DjeySSmAyWV9RI4PJDGn4RzUqlhbpokkqCQ8W0XHDRJJADtc2TXDK6wSSQDgLKNXYfSYpA6nroI54di2Rt/boupIDy3jbgyLhSL9vYDiFVTOZIB2QOov0fe9vA3uomDcZSY/NTYFxPh1Nicctmsnd3JGX56DfyskkpA+O4YzgzEaakgldV0NdJlEUgAdGOhdqHerUkkkUP/Z"/>
          <p:cNvSpPr>
            <a:spLocks noChangeAspect="1" noChangeArrowheads="1"/>
          </p:cNvSpPr>
          <p:nvPr/>
        </p:nvSpPr>
        <p:spPr bwMode="auto">
          <a:xfrm>
            <a:off x="155575" y="-822325"/>
            <a:ext cx="1905000" cy="1724025"/>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457200">
              <a:defRPr/>
            </a:pPr>
            <a:endParaRPr lang="en-CA">
              <a:solidFill>
                <a:srgbClr val="2F2B20"/>
              </a:solidFill>
              <a:latin typeface="Calibri"/>
            </a:endParaRPr>
          </a:p>
        </p:txBody>
      </p:sp>
      <p:sp>
        <p:nvSpPr>
          <p:cNvPr id="4" name="AutoShape 4" descr="data:image/jpeg;base64,/9j/4AAQSkZJRgABAQAAAQABAAD/2wCEAAkGBwgHBgkIBwgKCgkLDRYPDQwMDRsUFRAWIB0iIiAdHx8kKDQsJCYxJx8fLT0tMTU3Ojo6Iys/RD84QzQ5OjcBCgoKDQwNGg8PGjclHyU3Nzc3Nzc3Nzc3Nzc3Nzc3Nzc3Nzc3Nzc3Nzc3Nzc3Nzc3Nzc3Nzc3Nzc3Nzc3Nzc3N//AABEIALUAyAMBIgACEQEDEQH/xAAcAAABBQEBAQAAAAAAAAAAAAADAAIEBQYBBwj/xAA8EAABAwIEAwYDBQcEAwAAAAABAAIDBBEFEiExBkFREyJhcYGRMkKhBxSxwfAVI1JicpLhJFOC0SVDov/EABkBAAMBAQEAAAAAAAAAAAAAAAABAgMEBf/EACARAQEAAgMBAQADAQAAAAAAAAABAhEDEiExURMiQWH/2gAMAwEAAhEDEQA/AMvLHooj4lYuF0GRoQFa9lkBzdVNlAUVzdUA1gRAmDROBQB2FGaozCpEZQB2ogQM1kWHM97WMBc9xs1oFyUGMAlZSaqgmpIY3zsLC/5TuNkGSN8RAkaWu/hO4S3CMsmP2R3QyMLQ6Nwc7ZttT6bplTBLTuDZ43McRfK7eyYQZWqJI1T3MJaXWNtrqNIwgXIsg0GRqjSNVhI1RZG6pHEYBEYF3KujdIzwNF0Jt126aRAkmhyV0BwpLq4gmjJQZNki9De5PYRpkAo0iFZADcFwFPcEPZAFaUZhUVrkeNwI6FBxKijfM/JGzO7or/Bo6ajn79pKpw7v8o5u8B+udlROmdTRFucR3Iznbu80COtYWPkkaSXjW5sCOQtvbRc/JlcvI1wxn+tPX49SPxAGBgq5om5RICQ0OPQnp1smx1hEplqBHHztCGveetrXyrFOqoi5xdfLba2Vo8h+Zv5J1ZXvqG9m9gbH/tyOLQfNo1J9R5KOl/VeN1T8T4VSEspZG9q7dsDDI4+ZZsijF6Gd3a1OG1UzzsZInX/+j9F55DM/KWsqaeBvQMc0+4N0x1DV5jUB/wB7A3dFOXPA9Tf6J/x/9TuPVoY8ErcrX4dKxx1ALCLfkqvGeGXRjtKFktQXb5WN7g97/RYnC6mmp3WZVPhlt8M7M7Sf6mkW9lscGx+eMD7yxvZc3RvJbbyKntljRcZfjMVdNJTSmKZha8clCkavRuI8Kpq6hNfT0r3m2Yvhd3j6WK89eNSOnULpxy7TbPWkYtTbI5CYQmA1yxRMt04MQAgF0ImRcIQRqS45dTGlvmTCUMOSuls9E5CciEoUhTLRjnIZKROqaUbGnR6+inUtbDCxrJiezMgBcYwQL+Op5KucT8u67NUywMFnRMOZoALAdNbknmPD/pLL2HIWIVF66YudHJFn1b2o1t4E3t6IUsxlAfk39vbogQgiR0rGh2YvjkY4WHUEa+3lzurGKhdMxrvRrb/isrqNcZaFDFTXMs73NNtSCI7eo/JA7ahjc5tNQOqXHYyOdbzCsThE8hYDqRfK2+g+iZNhFexpBuG9GHdT2irjUH9oV7SBF90pgNgRGLf3G5Ummq5y5v3t2E1DjtnMTXDyIF7rseHTAWhp2lw0tbW/sjQ4fWyAsNHDIeebXX1TuWKelWUQdM3/AFlBeHUdo394W/8AIEm3qoQZW4LVB9K9z4HC7XsOdrm+IO/+U+mpavDnF4wtzXjc05LBbxsSD7K2wwMropKdtmZxe2UZ4nfxWGjx1GhsouUV1ya7hPEYcSwacx5I3xtOZrDlGgN7A7HnZec1Tf8AUSd7MM5Idca6+C2kLY8Fw6avdFaR7exqYmg2a69h9Ta/S11jqtrG1MhiA7NxzNIN7A6j8VpxTUZX6jEIdtUeyYQtiMsiNC5ZPGyRbNICY4IiY5A0C5qSc9JASSuhdITdijR6OQZEY7ITwg9AFMcjFqC8IPRli75cw3IUeo7SYvLict2gXPp+ZUqO93aXNttl2KnzzZg2zLEgrPLLRyJGE4e6ScvfvzPQrW0OHMYxhLAAqyhAjblA373qtFA4GMdOS5s7uujjmj2wRtFg1psumghk+UJB6PC5Z1tpFGFRtN2tF+uxHspjKSNzO+y7hzG6M06ooJt08kghdm+F4de9tMxG46FRKygifUsq4Y2smaRfTR3mrOS9rboEhNtT5BAVvEjJJYpY2hxLn3LgOY5+OzfZZKSJ7AHPaRm01/WnktvUZJAQQ2+buk/Lp+vZZ/iGlbA+N2Voc/4tdRb9b+C6uLK705Mp6pFyyemrpZ00pXSKadEmbqYSkSmOcmNmvNkkN7tUkDa0cEI7o70EjVJvjCvomuK6dkN5S2uYGuKYRdLmntF0bPo7BE1z+/tzU6BjbC4toBr6oNIG9tZ22U/gu5jkc8aG6w5PpSLGA/vGgbkbLQwRkRtB81TYJAZx2h5WsrWrrW0kZja3M930WNi8Uho8RfojNcxoF3C5CzdRLiE93UwynkMyrJK7GqSXLUAEeDgUdLWnaN/HIzLuE8TMHNZPCMSmqnFj25XKzxEzU9O57AXOtoFGlbXLpo+ZsPFRpJYnODQ8Xv1WBkrq+rm7OSpbCwaEnkrCmZHTxh7MREp3LgBYexV9PNo7zemymg+7VMEh78bxc+OizXF8hfVUtnAgQDnt3jv+Pqr/AA6Z9Rhshe7M6E6G3JZjiOxxVxHONm39P6HotuKesMvqoKaSiluiE8LpRYGXJjnLj0JzkMq65yY56G4oZcmk57kkIlJAaSQIDgpL0B4UOvENMcNE8ppOiTaQAp7E1+6dGpVZ4PG3vC2huiCMh0kcrS1zbkg6WCJhl/vkWR1nAkg9CAVcTULzSdvWTBxe0kPJAIN9PNZ8lZzHfp/DGtK4nkbIldTySu/dtu7qUsABigLDpZ23T9XVuQ0C51usr4JGOnpsRGdgn7B1u688z67DyQ6LCa6pjeK2u7WUECOzs2njYLYPhiI0XWwsjaTsTyCf8nhzj92qaWjFE+IXDn81b1rRNCxrxod0Kmga/PPINPlCPKLMYT5rO/rSTxncR4epZWOiDJDmIcHC3dKdhfDcELI2BrmBpvmJ7zvZaaPLIyzh5FObljOuoWl5PNI6TeywumEBkYBo6MghZXGnxTuziF0c7ZXMc/btALa28OvitbHUta5xtrbfoFl+IctqY2s5z5HehyquK/2TcdbqmI0QJApXJAkC62NQ5Ao71KkCjSBNlUdyGUV4QzunGdNSTlxAaN7roTiml/imFyh0Y0nFMJSJTSVLpxyNekwppuSiRtSO3xKo5DDPHJ/C4FaGup21xp45H/6cgc9NNlnY1d4JWxxvEM/wnVjuh6FZ8uG5tGHJMb6tHNYx+aIWDgNE7tXHfZI5G6NyXJJsEN2hWFV8qTG4ea7PJaM+AQ4trpSkc1Gl7MZXUcQFOaphlNrtB1Uuaqo2Uhe+ZrQ0buNlSy4WyZ7pGRZnnmBsuU2CCa/39vaC+3L2V6idr2hkbNCHxuDmHYjYosnNDpWQU0QigsGt0DRySkeNQFFVsqeN1Q+WNrsoLCPfRZjiCoMuI9noBC0MFuu5WgmxGLC6RtRLmzSSWaAOgv8AmFjJJTLM+V3xPcXH1N11cOPu2GeX+H30QnJ99E07LoZo8gQHhSnoDgmiosgQCNVKkCA8Js7A7Lq4SkhKxzppkQHPshmRQuVLzJAoDHIzNSjTfHI9oRmiyYwI7Wo0rsTdE8Lll0JyMsmiwFjZaCRzhd7HaH0Uk8uqBwvpT1AtcZhf2UiW0byPl6rk5J/ZphfBIzZpuoVaytkdelMbWfzXN/ZSA8EWC5meNBqFl8raVWf+cDu5iELLbNEeikMfxDck19EzwEN7/VS3UbqlvesfNcgwHsXZmkA+afafipQXjFnNa7taUkfFlYRf6qwga+UBziMwGtk7sZGC19uYXYMokBc7u3t6qdypyrP8Z1Le0o6UXvHGXu8L/wCAqFj07iSRx4grg8k2ksL62FhYKGx678JqOS5erBr7p+4UWJylN1C0kGw3tQXBSiNEF4QNokgUeRS5Ao0oQmoxOqS47dJJDr3pmZNkK4CkUqVGVKiUSJTIUNcakxBS2t0UeFS2I0rYbm2QzopDwgFpLw1vxE2HmmK3lHTMpeHsNewd2eIvcerzr/j0VfUAG4sdlJ4IrG4jh9fw7Xuy1VHK7s9dchNxb+k3HlZQ6tskEklPUMyyRGzmg3t5eC5ubGy7Xw5SzStnnfSuuLlvTmj0+JRlnU81xzA5tnWA5EqmrqCSNxMTzYC6x+tPjSDE2C2wRGYrGTbOPRefzTVcbrXOifSmrqHtAc4XNro/j0JyN3NijSMrXXJ5KTRXJLnjKCO6qTD8OFOO0kc5xI56q07cBpN7Bu6n4qeqX7Q6Ona+ixakblFRmhmy7GRltfb8Fk43La4/D2n2aQ1ch7zcREsd+Ydmbb639Fh4ivQx+OHL7U+Aqax2ironKU1+iqHKkF2iE4ppeuFyBTJFEmUiQqLMUk7Rn7pJrt0kiNlTWbokoQ27oQlxnZS4ioLCpcRQvHJPiUppUKJykAmwJIAcbN8T0A5nwF019hS5SMEpzXY3R07dS6UOIv8AKNSfYKBVujp+7U1LKQ/wSDNN6RDUf8reS0fBNLUw4rBUN4enjpnNcDX1zh218ttGn4QfAc05BczOOqKu4a4kZxThIvDK4ds3k13MH+VwG/IrSYj2HEWCU+O4SCXhl5GfMG82nxb/ANq8lpoKylnoquITU8rSx7TqCD4rz7CJqr7OuJ3UOIOfJglYbtncNB0d4EbOHTVLPDcTjlq7EDWOBcALkjS+664ML9WgA2GpWjxfh4F337CbSwP7/Zxm+S/Nttx5KkfBduV7bFcdwsrt7TJEkwWOc5wA5KOiZTyNOQC2w5IjZqiGURgXYforCKEy/FfXqpHiM8uk0BsOgUWsimlEdJSszzzODGDxKuXU4iaSbXtoOqnYdRtwekqMexRpa6KM9hCfiN/Dq7YDxRjh2oyzmOKm4ihZVSU3ClG7NDQUMk1RIBfK7sy2P1u4leYRPzMa4bEXC9q4dwmXDKJ81XaTFKsmerkJvmkPyjwG1l53jcE9BJn4h4ZbCx5JFXhhyjf5hq2/nZd+nDtRMdZHY9IU9JUG+G4jDKCe5FOexkPkD3SfI+iHJHNTyFlRDLE7+GRhafYpDY+dcLkEP8VwvQLTnvUeRy696CTqkjbhXF1cQNnSIQRX6rghc5pkdlZEDbtHuytB8+fpdBEw67XUmAuffI1zy21w0fD5nkrjAeEsRxhgkpaKR8B/99TeGHzHzO9LDxVnUwcJYEwMxWvOM1MeooqSzIGO6ENsPcnxTkVIpMObUVj+yw+jlrZwbEQd5rfN/wAI8tfRaFnB9eyB1VxFjEGFUdrvZTuu8joXnbyF02k4l4rxqIU/CmCQ0VH8LHxQizR/U6zPYFWVJ9nOJ4pOKvi7F5ZyLHsY3l3pmOg9AqmjVmFVMZfJRfZ7w+yaSM2fiNWLkHwvt66+Cu6DgziM4lSYjinEr3VEUge6BjS5gty3APst7heGUeF0MdJQQRwQsGjGDn18fNScgzE2F04EHLla5nPNcqDj2D0eP4VJQ1zHEXzMez4o3ciPH8VbSR63Cj/C66YeW08nFXAjzDHF+08MYe60XBaPxb5WIU+v+07CK/Cqhppnx4gYniMTQ5i19jbUePWy9Fkjppor1EYeOttQspxRgOCyYbWTiGOWXsHlrnMHdIabEaKLjs5dPMo+KMT+6PqXSU+cDKG6aeOTcnbVejYTxNwxJgVFPX1NPHV9gwz5ZbfvMozC3ndeJtDuxDrcu6vV8E4HwmeOCc4aZ5SxpLJZnd025tKjpj+K75fo9T9puCUr+zwXDpauo2Ba3T3OvsETBTj/ABRi9PieO5aTD6V/aQ0e/aPto436b3PO2i1VBw5FSR2EdPTx/wC3BGGD6BSY4o2G0TQANNFUmk27DqaaWvppqeOZ1O+RhaJWjvM6kcrrFScK8T8OsfUYFjEuIsZq+iqhcPb4XJB+i9Ip4Qxl7C6I4AG9grJ5DAeC+KwYK+iOB4rezgwhgLvC+h8nC/4p1VwFj1FCG4PidPiFFu2Cp0A8tx7ELccT8FYPxGO1qYjFV2yiog0cR/MNneqyI+zviDDS/wDYvET2M5NJew/Q2+iQY7E8IxnCszsTwyaNl9JIhnjHqFXslErA6Mhw52K9B+6faZhgDhLBiUfOJxY+/uGu9iqapxjAq+odDxXw7Nhdad56YOjd5lpAJ9ilqDTLEppWrn4Hmq6Z1ZwrilNi9Nv2WYNlb4efgbLLVDJaSodT11PLTTtNjFKwtcPdTYVhq4uuaQ0PyuDSSASNCkkhfU2EMfxDT4IJB2sozOqXszAaX0Zf8SVpOJI8M4DpKepp8NbiFdMLCorH5slujbWHkLJJK2jP0VdjXHuOQ4ViOLSQwS37kbP3bQBe2UEX9SV6XgP2bcP4URI+F1ZM3Z9TZwHk3Yey6kiBrWxMyBoADQLADkE14s9reSSSsCBK26SSCDaO8UKaMapJICNGck2UbHdVPFcLWYVXlvzU0l/7SkklTfP+EsBxCgB2NRHf+5q+l8OYGxtNy6w0DjeySSmAyWV9RI4PJDGn4RzUqlhbpokkqCQ8W0XHDRJJADtc2TXDK6wSSQDgLKNXYfSYpA6nroI54di2Rt/boupIDy3jbgyLhSL9vYDiFVTOZIB2QOov0fe9vA3uomDcZSY/NTYFxPh1Nicctmsnd3JGX56DfyskkpA+O4YzgzEaakgldV0NdJlEUgAdGOhdqHerUkkkUP/Z"/>
          <p:cNvSpPr>
            <a:spLocks noChangeAspect="1" noChangeArrowheads="1"/>
          </p:cNvSpPr>
          <p:nvPr/>
        </p:nvSpPr>
        <p:spPr bwMode="auto">
          <a:xfrm>
            <a:off x="307975" y="-669925"/>
            <a:ext cx="1905000" cy="1724025"/>
          </a:xfrm>
          <a:prstGeom prst="rect">
            <a:avLst/>
          </a:prstGeom>
          <a:noFill/>
          <a:extLst>
            <a:ext uri="{909E8E84-426E-40DD-AFC4-6F175D3DCCD1}">
              <a14:hiddenFill xmlns:a14="http://schemas.microsoft.com/office/drawing/2010/main">
                <a:solidFill>
                  <a:srgbClr val="FFFFFF"/>
                </a:solidFill>
              </a14:hiddenFill>
            </a:ext>
          </a:extLst>
        </p:spPr>
        <p:txBody>
          <a:bodyPr/>
          <a:lstStyle/>
          <a:p>
            <a:pPr defTabSz="457200">
              <a:defRPr/>
            </a:pPr>
            <a:endParaRPr lang="en-CA">
              <a:solidFill>
                <a:srgbClr val="2F2B20"/>
              </a:solidFill>
              <a:latin typeface="Calibri"/>
            </a:endParaRPr>
          </a:p>
        </p:txBody>
      </p:sp>
      <p:pic>
        <p:nvPicPr>
          <p:cNvPr id="39959" name="Picture 6" descr="FIFA WC-qualification 2014 - Austria vs. Germany 2012-09-11 - Marco Reus 01.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l="15244" r="7108"/>
          <a:stretch>
            <a:fillRect/>
          </a:stretch>
        </p:blipFill>
        <p:spPr bwMode="auto">
          <a:xfrm>
            <a:off x="1581151" y="1728788"/>
            <a:ext cx="12636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258888" y="1628779"/>
            <a:ext cx="895350" cy="461963"/>
          </a:xfrm>
          <a:prstGeom prst="rect">
            <a:avLst/>
          </a:prstGeom>
          <a:noFill/>
        </p:spPr>
        <p:txBody>
          <a:bodyPr>
            <a:spAutoFit/>
          </a:bodyPr>
          <a:lstStyle/>
          <a:p>
            <a:pPr algn="ctr" defTabSz="457200">
              <a:defRPr/>
            </a:pPr>
            <a:r>
              <a:rPr lang="en-CA" sz="2400" b="1" dirty="0">
                <a:solidFill>
                  <a:srgbClr val="FF0000"/>
                </a:solidFill>
                <a:latin typeface="Calibri"/>
              </a:rPr>
              <a:t>I.</a:t>
            </a:r>
          </a:p>
        </p:txBody>
      </p:sp>
      <p:sp>
        <p:nvSpPr>
          <p:cNvPr id="28" name="TextBox 27"/>
          <p:cNvSpPr txBox="1"/>
          <p:nvPr/>
        </p:nvSpPr>
        <p:spPr>
          <a:xfrm>
            <a:off x="7380288" y="4724410"/>
            <a:ext cx="895350" cy="461963"/>
          </a:xfrm>
          <a:prstGeom prst="rect">
            <a:avLst/>
          </a:prstGeom>
          <a:noFill/>
        </p:spPr>
        <p:txBody>
          <a:bodyPr>
            <a:spAutoFit/>
          </a:bodyPr>
          <a:lstStyle/>
          <a:p>
            <a:pPr algn="ctr" defTabSz="457200">
              <a:defRPr/>
            </a:pPr>
            <a:r>
              <a:rPr lang="en-GB" sz="2400" b="1" dirty="0">
                <a:solidFill>
                  <a:srgbClr val="FF0000"/>
                </a:solidFill>
                <a:latin typeface="Calibri"/>
              </a:rPr>
              <a:t>J</a:t>
            </a:r>
            <a:r>
              <a:rPr lang="en-CA" sz="2400" b="1" dirty="0">
                <a:solidFill>
                  <a:srgbClr val="FF0000"/>
                </a:solidFill>
                <a:latin typeface="Calibri"/>
              </a:rPr>
              <a:t>.</a:t>
            </a:r>
          </a:p>
        </p:txBody>
      </p:sp>
      <p:sp>
        <p:nvSpPr>
          <p:cNvPr id="26" name="Text Box 14"/>
          <p:cNvSpPr txBox="1">
            <a:spLocks noChangeArrowheads="1"/>
          </p:cNvSpPr>
          <p:nvPr/>
        </p:nvSpPr>
        <p:spPr bwMode="auto">
          <a:xfrm>
            <a:off x="2433153" y="636532"/>
            <a:ext cx="4192375" cy="858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algn="ctr" defTabSz="457200" eaLnBrk="1" hangingPunct="1">
              <a:spcBef>
                <a:spcPct val="50000"/>
              </a:spcBef>
              <a:defRPr/>
            </a:pPr>
            <a:endParaRPr lang="en-GB" sz="2200" dirty="0">
              <a:solidFill>
                <a:srgbClr val="2F2B20"/>
              </a:solidFill>
            </a:endParaRPr>
          </a:p>
          <a:p>
            <a:pPr algn="ctr" defTabSz="457200" eaLnBrk="1" hangingPunct="1">
              <a:spcBef>
                <a:spcPct val="50000"/>
              </a:spcBef>
              <a:defRPr/>
            </a:pPr>
            <a:r>
              <a:rPr lang="en-GB" sz="2200" dirty="0">
                <a:solidFill>
                  <a:prstClr val="white"/>
                </a:solidFill>
              </a:rPr>
              <a:t>A) Albert </a:t>
            </a:r>
            <a:r>
              <a:rPr lang="en-GB" sz="2200" dirty="0" smtClean="0">
                <a:solidFill>
                  <a:prstClr val="white"/>
                </a:solidFill>
              </a:rPr>
              <a:t>Einstein</a:t>
            </a:r>
            <a:r>
              <a:rPr lang="ro-RO" sz="2200" dirty="0" smtClean="0">
                <a:solidFill>
                  <a:prstClr val="white"/>
                </a:solidFill>
              </a:rPr>
              <a:t> </a:t>
            </a:r>
            <a:r>
              <a:rPr lang="ro-RO" sz="2200" dirty="0">
                <a:solidFill>
                  <a:prstClr val="white"/>
                </a:solidFill>
              </a:rPr>
              <a:t>- theoretical physicist</a:t>
            </a:r>
            <a:endParaRPr lang="en-GB" sz="2200" dirty="0">
              <a:solidFill>
                <a:prstClr val="white"/>
              </a:solidFill>
            </a:endParaRPr>
          </a:p>
          <a:p>
            <a:pPr algn="ctr" defTabSz="457200" eaLnBrk="1" hangingPunct="1">
              <a:spcBef>
                <a:spcPct val="50000"/>
              </a:spcBef>
              <a:defRPr/>
            </a:pPr>
            <a:r>
              <a:rPr lang="en-GB" sz="2200" dirty="0">
                <a:solidFill>
                  <a:prstClr val="white"/>
                </a:solidFill>
              </a:rPr>
              <a:t>B) Angela Merkel</a:t>
            </a:r>
          </a:p>
          <a:p>
            <a:pPr algn="ctr" defTabSz="457200" eaLnBrk="1" hangingPunct="1">
              <a:spcBef>
                <a:spcPct val="50000"/>
              </a:spcBef>
              <a:defRPr/>
            </a:pPr>
            <a:r>
              <a:rPr lang="en-GB" sz="2200" dirty="0">
                <a:solidFill>
                  <a:prstClr val="white"/>
                </a:solidFill>
              </a:rPr>
              <a:t>C) Marlene </a:t>
            </a:r>
            <a:r>
              <a:rPr lang="en-GB" sz="2200" dirty="0" smtClean="0">
                <a:solidFill>
                  <a:prstClr val="white"/>
                </a:solidFill>
              </a:rPr>
              <a:t>Dietrich</a:t>
            </a:r>
            <a:r>
              <a:rPr lang="ro-RO" sz="2200" dirty="0" smtClean="0">
                <a:solidFill>
                  <a:prstClr val="white"/>
                </a:solidFill>
              </a:rPr>
              <a:t> </a:t>
            </a:r>
            <a:r>
              <a:rPr lang="ro-RO" sz="2200" dirty="0">
                <a:solidFill>
                  <a:prstClr val="white"/>
                </a:solidFill>
              </a:rPr>
              <a:t>- actress and singer </a:t>
            </a:r>
            <a:endParaRPr lang="en-GB" sz="2200" dirty="0">
              <a:solidFill>
                <a:prstClr val="white"/>
              </a:solidFill>
            </a:endParaRPr>
          </a:p>
          <a:p>
            <a:pPr algn="ctr" defTabSz="457200" eaLnBrk="1" hangingPunct="1">
              <a:spcBef>
                <a:spcPct val="50000"/>
              </a:spcBef>
              <a:defRPr/>
            </a:pPr>
            <a:r>
              <a:rPr lang="en-GB" sz="2200" dirty="0">
                <a:solidFill>
                  <a:prstClr val="white"/>
                </a:solidFill>
              </a:rPr>
              <a:t>D) Ludwig van Beethoven</a:t>
            </a:r>
          </a:p>
          <a:p>
            <a:pPr algn="ctr" defTabSz="457200" eaLnBrk="1" hangingPunct="1">
              <a:spcBef>
                <a:spcPct val="50000"/>
              </a:spcBef>
              <a:defRPr/>
            </a:pPr>
            <a:r>
              <a:rPr lang="en-GB" sz="2200" dirty="0">
                <a:solidFill>
                  <a:prstClr val="white"/>
                </a:solidFill>
              </a:rPr>
              <a:t>E) Anne </a:t>
            </a:r>
            <a:r>
              <a:rPr lang="en-GB" sz="2200" dirty="0" smtClean="0">
                <a:solidFill>
                  <a:prstClr val="white"/>
                </a:solidFill>
              </a:rPr>
              <a:t>Frank</a:t>
            </a:r>
            <a:r>
              <a:rPr lang="ro-RO" sz="2200" dirty="0" smtClean="0">
                <a:solidFill>
                  <a:prstClr val="white"/>
                </a:solidFill>
              </a:rPr>
              <a:t>- </a:t>
            </a:r>
            <a:r>
              <a:rPr lang="en-US" sz="2400" dirty="0">
                <a:solidFill>
                  <a:prstClr val="white"/>
                </a:solidFill>
              </a:rPr>
              <a:t>German-born diarist</a:t>
            </a:r>
            <a:endParaRPr lang="en-GB" sz="2200" dirty="0">
              <a:solidFill>
                <a:prstClr val="white"/>
              </a:solidFill>
            </a:endParaRPr>
          </a:p>
          <a:p>
            <a:pPr algn="ctr" defTabSz="457200" eaLnBrk="1" hangingPunct="1">
              <a:spcBef>
                <a:spcPct val="50000"/>
              </a:spcBef>
              <a:defRPr/>
            </a:pPr>
            <a:r>
              <a:rPr lang="en-GB" sz="2200" dirty="0">
                <a:solidFill>
                  <a:prstClr val="white"/>
                </a:solidFill>
              </a:rPr>
              <a:t>F) Michael </a:t>
            </a:r>
            <a:r>
              <a:rPr lang="en-GB" sz="2200" dirty="0" smtClean="0">
                <a:solidFill>
                  <a:prstClr val="white"/>
                </a:solidFill>
              </a:rPr>
              <a:t>Schumacher</a:t>
            </a:r>
            <a:r>
              <a:rPr lang="ro-RO" sz="2200" dirty="0" smtClean="0">
                <a:solidFill>
                  <a:prstClr val="white"/>
                </a:solidFill>
              </a:rPr>
              <a:t> – </a:t>
            </a:r>
            <a:r>
              <a:rPr lang="ro-RO" sz="2200" dirty="0">
                <a:solidFill>
                  <a:prstClr val="white"/>
                </a:solidFill>
              </a:rPr>
              <a:t>a racing driver</a:t>
            </a:r>
            <a:endParaRPr lang="en-GB" sz="2200" dirty="0">
              <a:solidFill>
                <a:prstClr val="white"/>
              </a:solidFill>
            </a:endParaRPr>
          </a:p>
          <a:p>
            <a:pPr algn="ctr" defTabSz="457200" eaLnBrk="1" hangingPunct="1">
              <a:spcBef>
                <a:spcPct val="50000"/>
              </a:spcBef>
              <a:defRPr/>
            </a:pPr>
            <a:r>
              <a:rPr lang="en-GB" sz="2200" dirty="0">
                <a:solidFill>
                  <a:prstClr val="white"/>
                </a:solidFill>
              </a:rPr>
              <a:t>G) Steffi </a:t>
            </a:r>
            <a:r>
              <a:rPr lang="en-GB" sz="2200" dirty="0" smtClean="0">
                <a:solidFill>
                  <a:prstClr val="white"/>
                </a:solidFill>
              </a:rPr>
              <a:t>Graf</a:t>
            </a:r>
            <a:r>
              <a:rPr lang="ro-RO" sz="2200" dirty="0" smtClean="0">
                <a:solidFill>
                  <a:prstClr val="white"/>
                </a:solidFill>
              </a:rPr>
              <a:t> - </a:t>
            </a:r>
            <a:r>
              <a:rPr lang="en-US" sz="2400" dirty="0">
                <a:solidFill>
                  <a:prstClr val="white"/>
                </a:solidFill>
              </a:rPr>
              <a:t>professional tennis player</a:t>
            </a:r>
            <a:endParaRPr lang="en-GB" sz="2200" dirty="0">
              <a:solidFill>
                <a:prstClr val="white"/>
              </a:solidFill>
            </a:endParaRPr>
          </a:p>
          <a:p>
            <a:pPr algn="ctr" defTabSz="457200" eaLnBrk="1" hangingPunct="1">
              <a:spcBef>
                <a:spcPct val="50000"/>
              </a:spcBef>
              <a:defRPr/>
            </a:pPr>
            <a:r>
              <a:rPr lang="en-GB" sz="2200" dirty="0">
                <a:solidFill>
                  <a:prstClr val="white"/>
                </a:solidFill>
              </a:rPr>
              <a:t>H) Sigmund </a:t>
            </a:r>
            <a:r>
              <a:rPr lang="en-GB" sz="2200" dirty="0" smtClean="0">
                <a:solidFill>
                  <a:prstClr val="white"/>
                </a:solidFill>
              </a:rPr>
              <a:t>Freud</a:t>
            </a:r>
            <a:r>
              <a:rPr lang="ro-RO" sz="2200" dirty="0" smtClean="0">
                <a:solidFill>
                  <a:prstClr val="white"/>
                </a:solidFill>
              </a:rPr>
              <a:t> </a:t>
            </a:r>
            <a:r>
              <a:rPr lang="ro-RO" sz="2200" dirty="0">
                <a:solidFill>
                  <a:prstClr val="white"/>
                </a:solidFill>
              </a:rPr>
              <a:t>- the founder of psychoanalysis</a:t>
            </a:r>
            <a:endParaRPr lang="en-GB" sz="2200" dirty="0">
              <a:solidFill>
                <a:prstClr val="white"/>
              </a:solidFill>
            </a:endParaRPr>
          </a:p>
          <a:p>
            <a:pPr algn="ctr" defTabSz="457200" eaLnBrk="1" hangingPunct="1">
              <a:spcBef>
                <a:spcPct val="50000"/>
              </a:spcBef>
              <a:defRPr/>
            </a:pPr>
            <a:r>
              <a:rPr lang="en-GB" sz="2200" dirty="0">
                <a:solidFill>
                  <a:prstClr val="white"/>
                </a:solidFill>
              </a:rPr>
              <a:t>I) </a:t>
            </a:r>
            <a:r>
              <a:rPr lang="en-CA" sz="2200" dirty="0" smtClean="0">
                <a:solidFill>
                  <a:prstClr val="white"/>
                </a:solidFill>
              </a:rPr>
              <a:t>Marco Reus</a:t>
            </a:r>
            <a:r>
              <a:rPr lang="ro-RO" sz="2200" dirty="0" smtClean="0">
                <a:solidFill>
                  <a:prstClr val="white"/>
                </a:solidFill>
              </a:rPr>
              <a:t> - </a:t>
            </a:r>
            <a:r>
              <a:rPr lang="ro-RO" sz="2200" dirty="0">
                <a:solidFill>
                  <a:prstClr val="white"/>
                </a:solidFill>
              </a:rPr>
              <a:t>professional footballer</a:t>
            </a:r>
            <a:endParaRPr lang="en-US" sz="2200" dirty="0">
              <a:solidFill>
                <a:prstClr val="white"/>
              </a:solidFill>
            </a:endParaRPr>
          </a:p>
          <a:p>
            <a:pPr algn="ctr" defTabSz="457200" eaLnBrk="1" hangingPunct="1">
              <a:spcBef>
                <a:spcPct val="50000"/>
              </a:spcBef>
              <a:defRPr/>
            </a:pPr>
            <a:r>
              <a:rPr lang="en-US" sz="2200" dirty="0">
                <a:solidFill>
                  <a:prstClr val="white"/>
                </a:solidFill>
              </a:rPr>
              <a:t>J) Heidi </a:t>
            </a:r>
            <a:r>
              <a:rPr lang="en-US" sz="2200" dirty="0" smtClean="0">
                <a:solidFill>
                  <a:prstClr val="white"/>
                </a:solidFill>
              </a:rPr>
              <a:t>Klum</a:t>
            </a:r>
            <a:r>
              <a:rPr lang="ro-RO" sz="2200" dirty="0" smtClean="0">
                <a:solidFill>
                  <a:prstClr val="white"/>
                </a:solidFill>
              </a:rPr>
              <a:t> - </a:t>
            </a:r>
            <a:r>
              <a:rPr lang="en-US" sz="2400" dirty="0">
                <a:solidFill>
                  <a:prstClr val="white"/>
                </a:solidFill>
              </a:rPr>
              <a:t>model</a:t>
            </a:r>
            <a:endParaRPr lang="en-US" sz="2200" dirty="0">
              <a:solidFill>
                <a:prstClr val="white"/>
              </a:solidFill>
            </a:endParaRPr>
          </a:p>
          <a:p>
            <a:pPr algn="ctr" defTabSz="457200" eaLnBrk="1" hangingPunct="1">
              <a:spcBef>
                <a:spcPct val="50000"/>
              </a:spcBef>
              <a:defRPr/>
            </a:pPr>
            <a:endParaRPr lang="en-US" sz="2200" dirty="0">
              <a:solidFill>
                <a:srgbClr val="2F2B20"/>
              </a:solidFill>
            </a:endParaRPr>
          </a:p>
        </p:txBody>
      </p:sp>
    </p:spTree>
    <p:extLst>
      <p:ext uri="{BB962C8B-B14F-4D97-AF65-F5344CB8AC3E}">
        <p14:creationId xmlns:p14="http://schemas.microsoft.com/office/powerpoint/2010/main" val="1681110742"/>
      </p:ext>
    </p:extLst>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30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300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30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300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300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300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2"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Holidays </a:t>
            </a:r>
            <a:endParaRPr lang="en-US" sz="4000" dirty="0"/>
          </a:p>
        </p:txBody>
      </p:sp>
      <p:sp>
        <p:nvSpPr>
          <p:cNvPr id="3" name="Content Placeholder 2"/>
          <p:cNvSpPr>
            <a:spLocks noGrp="1"/>
          </p:cNvSpPr>
          <p:nvPr>
            <p:ph idx="1"/>
          </p:nvPr>
        </p:nvSpPr>
        <p:spPr/>
        <p:txBody>
          <a:bodyPr>
            <a:normAutofit/>
          </a:bodyPr>
          <a:lstStyle/>
          <a:p>
            <a:r>
              <a:rPr lang="en-US" sz="2800" dirty="0" smtClean="0"/>
              <a:t>Christmas</a:t>
            </a:r>
          </a:p>
          <a:p>
            <a:r>
              <a:rPr lang="en-US" sz="2800" dirty="0" smtClean="0"/>
              <a:t>New Year’s Eve</a:t>
            </a:r>
          </a:p>
          <a:p>
            <a:r>
              <a:rPr lang="en-US" sz="2800" dirty="0" smtClean="0"/>
              <a:t>Easter</a:t>
            </a:r>
          </a:p>
          <a:p>
            <a:r>
              <a:rPr lang="en-US" sz="2800" dirty="0" smtClean="0"/>
              <a:t>Mother’s Day</a:t>
            </a:r>
          </a:p>
          <a:p>
            <a:pPr marL="0" indent="0">
              <a:buNone/>
            </a:pPr>
            <a:endParaRPr lang="en-US" sz="2800" dirty="0" smtClean="0"/>
          </a:p>
        </p:txBody>
      </p:sp>
    </p:spTree>
    <p:extLst>
      <p:ext uri="{BB962C8B-B14F-4D97-AF65-F5344CB8AC3E}">
        <p14:creationId xmlns:p14="http://schemas.microsoft.com/office/powerpoint/2010/main" val="3442553192"/>
      </p:ext>
    </p:extLst>
  </p:cSld>
  <p:clrMapOvr>
    <a:masterClrMapping/>
  </p:clrMapOvr>
  <mc:AlternateContent xmlns:mc="http://schemas.openxmlformats.org/markup-compatibility/2006">
    <mc:Choice xmlns=""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2658795"/>
            <a:ext cx="6889652" cy="2123658"/>
          </a:xfrm>
          <a:prstGeom prst="rect">
            <a:avLst/>
          </a:prstGeom>
          <a:noFill/>
        </p:spPr>
        <p:txBody>
          <a:bodyPr wrap="square" rtlCol="0">
            <a:spAutoFit/>
          </a:bodyPr>
          <a:lstStyle/>
          <a:p>
            <a:pPr defTabSz="457200"/>
            <a:r>
              <a:rPr lang="en-US" sz="6600" dirty="0">
                <a:solidFill>
                  <a:prstClr val="white"/>
                </a:solidFill>
              </a:rPr>
              <a:t>German Traditions</a:t>
            </a:r>
            <a:endParaRPr lang="en-US" sz="6600" dirty="0">
              <a:solidFill>
                <a:prstClr val="white"/>
              </a:solidFill>
            </a:endParaRPr>
          </a:p>
        </p:txBody>
      </p:sp>
    </p:spTree>
    <p:extLst>
      <p:ext uri="{BB962C8B-B14F-4D97-AF65-F5344CB8AC3E}">
        <p14:creationId xmlns:p14="http://schemas.microsoft.com/office/powerpoint/2010/main" val="427635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50" y="-268941"/>
            <a:ext cx="7053542" cy="1400530"/>
          </a:xfrm>
        </p:spPr>
        <p:txBody>
          <a:bodyPr/>
          <a:lstStyle/>
          <a:p>
            <a:r>
              <a:rPr lang="en-US" dirty="0"/>
              <a:t/>
            </a:r>
            <a:br>
              <a:rPr lang="en-US" dirty="0"/>
            </a:br>
            <a:r>
              <a:rPr lang="en-US" dirty="0"/>
              <a:t>Christmas Time &amp; Traditions in Germany</a:t>
            </a:r>
          </a:p>
        </p:txBody>
      </p:sp>
      <p:sp>
        <p:nvSpPr>
          <p:cNvPr id="3" name="Content Placeholder 2"/>
          <p:cNvSpPr>
            <a:spLocks noGrp="1"/>
          </p:cNvSpPr>
          <p:nvPr>
            <p:ph idx="1"/>
          </p:nvPr>
        </p:nvSpPr>
        <p:spPr>
          <a:xfrm>
            <a:off x="350912" y="2037427"/>
            <a:ext cx="5286597" cy="4195481"/>
          </a:xfrm>
        </p:spPr>
        <p:txBody>
          <a:bodyPr>
            <a:normAutofit lnSpcReduction="10000"/>
          </a:bodyPr>
          <a:lstStyle/>
          <a:p>
            <a:r>
              <a:rPr lang="en-US" dirty="0"/>
              <a:t>During the four weeks before Christmas, Germans celebrate Advent, a romantic and delightful time of the year, which is strongly linked to traditional Christmas markets in wonderful settings. You'll find plenty of hand-crafted Christmas decorations, cute little incense burners, wooden-carved toys and nativity scenes to place at the heart of your Christmas display. Germany's first Christmas market was recorded in 1393, and today there are thousands of them all over the country.</a:t>
            </a:r>
          </a:p>
        </p:txBody>
      </p:sp>
      <p:pic>
        <p:nvPicPr>
          <p:cNvPr id="7170"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023" y="1979911"/>
            <a:ext cx="2898183" cy="289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37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418" y="2083919"/>
            <a:ext cx="4937885" cy="4195481"/>
          </a:xfrm>
        </p:spPr>
        <p:txBody>
          <a:bodyPr>
            <a:normAutofit fontScale="92500"/>
          </a:bodyPr>
          <a:lstStyle/>
          <a:p>
            <a:r>
              <a:rPr lang="en-US" dirty="0"/>
              <a:t>Many of Germany's visitors remember this event. It happens about six weeks before Easter, or one week to 10 days leading up to the beginning of Lent. It starts with Cologne's two-and-half hour Rose Monday parade and includes huge "</a:t>
            </a:r>
            <a:r>
              <a:rPr lang="en-US" dirty="0" err="1"/>
              <a:t>Karneval</a:t>
            </a:r>
            <a:r>
              <a:rPr lang="en-US" dirty="0"/>
              <a:t>" floats bearing dozens of citizens dressed up in costumes. They toss fistfuls of candies to the noisy crowds on the sidewalks, exactly the way New Orleans's Mardi Gras crews toss plastic-beaded necklaces and coins.</a:t>
            </a:r>
          </a:p>
        </p:txBody>
      </p:sp>
      <p:pic>
        <p:nvPicPr>
          <p:cNvPr id="26626" name="Picture 2" descr="Image result for Karneval: Mardi Gras' German Cou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003" y="468369"/>
            <a:ext cx="3095262" cy="275134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Karneval: Mardi Gras' German Cou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003" y="3730114"/>
            <a:ext cx="3095262" cy="29298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US"/>
          </a:p>
        </p:txBody>
      </p:sp>
      <p:sp>
        <p:nvSpPr>
          <p:cNvPr id="7" name="Title 1"/>
          <p:cNvSpPr txBox="1">
            <a:spLocks/>
          </p:cNvSpPr>
          <p:nvPr/>
        </p:nvSpPr>
        <p:spPr>
          <a:xfrm>
            <a:off x="484585" y="605010"/>
            <a:ext cx="7053542"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rgbClr val="EBEBEB"/>
                </a:solidFill>
              </a:rPr>
              <a:t>Karneval: </a:t>
            </a:r>
            <a:r>
              <a:rPr lang="ro-RO" smtClean="0">
                <a:solidFill>
                  <a:srgbClr val="EBEBEB"/>
                </a:solidFill>
              </a:rPr>
              <a:t/>
            </a:r>
            <a:br>
              <a:rPr lang="ro-RO" smtClean="0">
                <a:solidFill>
                  <a:srgbClr val="EBEBEB"/>
                </a:solidFill>
              </a:rPr>
            </a:br>
            <a:r>
              <a:rPr lang="en-US" smtClean="0">
                <a:solidFill>
                  <a:srgbClr val="EBEBEB"/>
                </a:solidFill>
              </a:rPr>
              <a:t>Mardi Gras' German Cousin</a:t>
            </a:r>
            <a:endParaRPr lang="en-US" dirty="0">
              <a:solidFill>
                <a:srgbClr val="EBEBEB"/>
              </a:solidFill>
            </a:endParaRPr>
          </a:p>
        </p:txBody>
      </p:sp>
    </p:spTree>
    <p:extLst>
      <p:ext uri="{BB962C8B-B14F-4D97-AF65-F5344CB8AC3E}">
        <p14:creationId xmlns:p14="http://schemas.microsoft.com/office/powerpoint/2010/main" val="330886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6" y="452718"/>
            <a:ext cx="8058856" cy="1400530"/>
          </a:xfrm>
        </p:spPr>
        <p:txBody>
          <a:bodyPr/>
          <a:lstStyle/>
          <a:p>
            <a:r>
              <a:rPr lang="en-US" dirty="0"/>
              <a:t>The Easter Bunny &amp; the Tale of the Eggs</a:t>
            </a:r>
          </a:p>
        </p:txBody>
      </p:sp>
      <p:sp>
        <p:nvSpPr>
          <p:cNvPr id="3" name="Content Placeholder 2"/>
          <p:cNvSpPr>
            <a:spLocks noGrp="1"/>
          </p:cNvSpPr>
          <p:nvPr>
            <p:ph idx="1"/>
          </p:nvPr>
        </p:nvSpPr>
        <p:spPr>
          <a:xfrm>
            <a:off x="616058" y="1587973"/>
            <a:ext cx="7427562" cy="4195481"/>
          </a:xfrm>
        </p:spPr>
        <p:txBody>
          <a:bodyPr>
            <a:normAutofit/>
          </a:bodyPr>
          <a:lstStyle/>
          <a:p>
            <a:pPr algn="just"/>
            <a:r>
              <a:rPr lang="en-US" dirty="0"/>
              <a:t>From the name to the bunny, it's all German. The name Easter was first appropriated by the Christian calendar. First it was the pagan festival Ostara, celebrated on the vernal equinox, around March 21 in the Northern hemisphere. Ostara was named for the pagan goddess of spring, </a:t>
            </a:r>
            <a:r>
              <a:rPr lang="en-US" dirty="0" err="1"/>
              <a:t>Eostre</a:t>
            </a:r>
            <a:r>
              <a:rPr lang="en-US" dirty="0"/>
              <a:t>. According to legend, she once saved a bird whose wings had frozen during the winter by turning it into a rabbit. Because the rabbit had once been a bird, it could lay eggs. And so it became the Easter Bunny.</a:t>
            </a:r>
          </a:p>
        </p:txBody>
      </p:sp>
      <p:pic>
        <p:nvPicPr>
          <p:cNvPr id="27650" name="Picture 2" descr="Image result for The Easter Bunny &amp; the Tale of the Eg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661" y="4148194"/>
            <a:ext cx="4688681" cy="223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552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759</Words>
  <Application>Microsoft Office PowerPoint</Application>
  <PresentationFormat>On-screen Show (4:3)</PresentationFormat>
  <Paragraphs>57</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Ion</vt:lpstr>
      <vt:lpstr>PowerPoint Presentation</vt:lpstr>
      <vt:lpstr>#6</vt:lpstr>
      <vt:lpstr>#7</vt:lpstr>
      <vt:lpstr>                 The famous Germans</vt:lpstr>
      <vt:lpstr>Holidays </vt:lpstr>
      <vt:lpstr>PowerPoint Presentation</vt:lpstr>
      <vt:lpstr> Christmas Time &amp; Traditions in Germany</vt:lpstr>
      <vt:lpstr>PowerPoint Presentation</vt:lpstr>
      <vt:lpstr>The Easter Bunny &amp; the Tale of the Eggs</vt:lpstr>
      <vt:lpstr>German vintage fashion</vt:lpstr>
      <vt:lpstr>German cuisine</vt:lpstr>
      <vt:lpstr>German sports</vt:lpstr>
      <vt:lpstr>Funny German Expressions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dc:creator>
  <cp:lastModifiedBy>nina</cp:lastModifiedBy>
  <cp:revision>1</cp:revision>
  <dcterms:created xsi:type="dcterms:W3CDTF">2018-02-17T17:42:46Z</dcterms:created>
  <dcterms:modified xsi:type="dcterms:W3CDTF">2018-02-17T17:44:01Z</dcterms:modified>
</cp:coreProperties>
</file>