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7" r:id="rId2"/>
  </p:sldMasterIdLst>
  <p:notesMasterIdLst>
    <p:notesMasterId r:id="rId16"/>
  </p:notesMasterIdLst>
  <p:sldIdLst>
    <p:sldId id="256" r:id="rId3"/>
    <p:sldId id="279" r:id="rId4"/>
    <p:sldId id="289" r:id="rId5"/>
    <p:sldId id="290" r:id="rId6"/>
    <p:sldId id="258" r:id="rId7"/>
    <p:sldId id="293" r:id="rId8"/>
    <p:sldId id="291" r:id="rId9"/>
    <p:sldId id="259" r:id="rId10"/>
    <p:sldId id="260" r:id="rId11"/>
    <p:sldId id="261" r:id="rId12"/>
    <p:sldId id="262" r:id="rId13"/>
    <p:sldId id="263" r:id="rId14"/>
    <p:sldId id="26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533" autoAdjust="0"/>
  </p:normalViewPr>
  <p:slideViewPr>
    <p:cSldViewPr snapToGrid="0">
      <p:cViewPr>
        <p:scale>
          <a:sx n="61" d="100"/>
          <a:sy n="61" d="100"/>
        </p:scale>
        <p:origin x="-972"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8E2B1B-55DF-4B7F-90E0-D9D5A43FCE5F}" type="datetimeFigureOut">
              <a:rPr lang="en-US" smtClean="0"/>
              <a:t>2/17/2018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E5F734-9F85-4828-B425-E23A5902307A}" type="slidenum">
              <a:rPr lang="en-US" smtClean="0"/>
              <a:t>‹#›</a:t>
            </a:fld>
            <a:endParaRPr lang="en-US"/>
          </a:p>
        </p:txBody>
      </p:sp>
    </p:spTree>
    <p:extLst>
      <p:ext uri="{BB962C8B-B14F-4D97-AF65-F5344CB8AC3E}">
        <p14:creationId xmlns:p14="http://schemas.microsoft.com/office/powerpoint/2010/main" val="1593471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6" y="1447804"/>
            <a:ext cx="8825659"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6" y="4777380"/>
            <a:ext cx="8825659"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2606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8"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6"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38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6"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2159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2"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6"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1"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3451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6"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3738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8" y="1981200"/>
            <a:ext cx="294686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5" y="2667000"/>
            <a:ext cx="292735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62"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2"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2"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839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4" y="4250949"/>
            <a:ext cx="294005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4"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4" y="4827215"/>
            <a:ext cx="294005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6"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3" y="4827214"/>
            <a:ext cx="293440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2"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702"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6" y="482721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8393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5372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4" y="430217"/>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9779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4400" y="2286000"/>
            <a:ext cx="10363200" cy="1143000"/>
          </a:xfrm>
        </p:spPr>
        <p:txBody>
          <a:bodyPr/>
          <a:lstStyle>
            <a:lvl1pPr algn="l">
              <a:defRPr/>
            </a:lvl1pPr>
          </a:lstStyle>
          <a:p>
            <a:pPr lvl="0"/>
            <a:r>
              <a:rPr lang="en-US" altLang="en-US" noProof="0" smtClean="0"/>
              <a:t>Click to edit Master title style</a:t>
            </a:r>
          </a:p>
        </p:txBody>
      </p:sp>
      <p:sp>
        <p:nvSpPr>
          <p:cNvPr id="6147" name="Rectangle 3"/>
          <p:cNvSpPr>
            <a:spLocks noGrp="1" noChangeArrowheads="1"/>
          </p:cNvSpPr>
          <p:nvPr>
            <p:ph type="subTitle" idx="1"/>
          </p:nvPr>
        </p:nvSpPr>
        <p:spPr>
          <a:xfrm>
            <a:off x="1016000" y="3886200"/>
            <a:ext cx="8534400" cy="1752600"/>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 typeface="Wingdings" pitchFamily="-16" charset="2"/>
              <a:buNone/>
              <a:defRPr sz="2400"/>
            </a:lvl1pPr>
          </a:lstStyle>
          <a:p>
            <a:pPr lvl="0"/>
            <a:r>
              <a:rPr lang="en-US" altLang="en-US" noProof="0" smtClean="0"/>
              <a:t>Click to edit Master subtitle style</a:t>
            </a:r>
          </a:p>
        </p:txBody>
      </p:sp>
      <p:sp>
        <p:nvSpPr>
          <p:cNvPr id="4" name="Rectangle 4"/>
          <p:cNvSpPr>
            <a:spLocks noGrp="1" noChangeArrowheads="1"/>
          </p:cNvSpPr>
          <p:nvPr>
            <p:ph type="dt" sz="half" idx="10"/>
          </p:nvPr>
        </p:nvSpPr>
        <p:spPr>
          <a:xfrm>
            <a:off x="914400" y="6248400"/>
            <a:ext cx="2540000" cy="457200"/>
          </a:xfrm>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xfrm>
            <a:off x="4165600" y="6248400"/>
            <a:ext cx="3860800" cy="457200"/>
          </a:xfrm>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xfrm>
            <a:off x="8737600" y="6248400"/>
            <a:ext cx="2540000" cy="457200"/>
          </a:xfrm>
        </p:spPr>
        <p:txBody>
          <a:bodyPr/>
          <a:lstStyle>
            <a:lvl1pPr>
              <a:defRPr/>
            </a:lvl1pPr>
          </a:lstStyle>
          <a:p>
            <a:pPr>
              <a:defRPr/>
            </a:pPr>
            <a:fld id="{0DBEC475-3662-4E17-A7CA-D31F41F81F7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37194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985468-E222-47D5-A486-712A9D73C1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8120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2650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F82608-46D8-4EE3-8DBA-2EEC163B3B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5516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133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2133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219BC-9083-434D-A0AB-20F192CEE4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3423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28158F-B733-4213-BC6D-4AEFC7F96E8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2386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D862CC-C42F-4D56-BDBE-656956D2E8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99081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A5F575E-E401-4228-BC5C-3BCB0E8C79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6662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57D9E1-15C0-4CC5-B49A-CAE68ED385F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3851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6F998D-60C1-40C2-A06A-8B72887F62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9151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6251A-D944-4607-934E-E2EBBC0402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07386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00749A-6D99-45E7-A51B-19CC220576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613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8" y="2861736"/>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6" y="4777381"/>
            <a:ext cx="8825659"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3256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5" y="2056093"/>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5758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7"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7"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846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2909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3505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5" y="3129284"/>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198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8" y="1854192"/>
            <a:ext cx="5092907"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1143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6.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2" y="2669689"/>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2" y="2892351"/>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3" y="4"/>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9"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3"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22"/>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42"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2/17/2018</a:t>
            </a:fld>
            <a:endParaRPr lang="en-US" dirty="0"/>
          </a:p>
        </p:txBody>
      </p:sp>
      <p:sp>
        <p:nvSpPr>
          <p:cNvPr id="5" name="Footer Placeholder 4"/>
          <p:cNvSpPr>
            <a:spLocks noGrp="1"/>
          </p:cNvSpPr>
          <p:nvPr>
            <p:ph type="ftr" sz="quarter" idx="3"/>
          </p:nvPr>
        </p:nvSpPr>
        <p:spPr>
          <a:xfrm rot="5400000">
            <a:off x="8951576" y="3225301"/>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3" y="295733"/>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0039671"/>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914400" y="2133600"/>
            <a:ext cx="10363200" cy="4114800"/>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914400" y="63246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mn-lt"/>
              </a:defRPr>
            </a:lvl1pPr>
          </a:lstStyle>
          <a:p>
            <a:pPr defTabSz="914400" eaLnBrk="0" fontAlgn="base" hangingPunct="0">
              <a:spcBef>
                <a:spcPct val="0"/>
              </a:spcBef>
              <a:spcAft>
                <a:spcPct val="0"/>
              </a:spcAft>
              <a:defRPr/>
            </a:pPr>
            <a:endParaRPr lang="en-US" altLang="en-US" sz="1400">
              <a:solidFill>
                <a:srgbClr val="000000"/>
              </a:solidFill>
            </a:endParaRPr>
          </a:p>
        </p:txBody>
      </p:sp>
      <p:sp>
        <p:nvSpPr>
          <p:cNvPr id="5125" name="Rectangle 5"/>
          <p:cNvSpPr>
            <a:spLocks noGrp="1" noChangeArrowheads="1"/>
          </p:cNvSpPr>
          <p:nvPr>
            <p:ph type="ftr" sz="quarter" idx="3"/>
          </p:nvPr>
        </p:nvSpPr>
        <p:spPr bwMode="auto">
          <a:xfrm>
            <a:off x="4165600" y="63246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mn-lt"/>
              </a:defRPr>
            </a:lvl1pPr>
          </a:lstStyle>
          <a:p>
            <a:pPr defTabSz="914400" eaLnBrk="0" fontAlgn="base" hangingPunct="0">
              <a:spcBef>
                <a:spcPct val="0"/>
              </a:spcBef>
              <a:spcAft>
                <a:spcPct val="0"/>
              </a:spcAft>
              <a:defRPr/>
            </a:pPr>
            <a:endParaRPr lang="en-US" altLang="en-US" sz="1400">
              <a:solidFill>
                <a:srgbClr val="000000"/>
              </a:solidFill>
            </a:endParaRPr>
          </a:p>
        </p:txBody>
      </p:sp>
      <p:sp>
        <p:nvSpPr>
          <p:cNvPr id="5126" name="Rectangle 6"/>
          <p:cNvSpPr>
            <a:spLocks noGrp="1" noChangeArrowheads="1"/>
          </p:cNvSpPr>
          <p:nvPr>
            <p:ph type="sldNum" sz="quarter" idx="4"/>
          </p:nvPr>
        </p:nvSpPr>
        <p:spPr bwMode="auto">
          <a:xfrm>
            <a:off x="8737600" y="63246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mn-lt"/>
              </a:defRPr>
            </a:lvl1pPr>
          </a:lstStyle>
          <a:p>
            <a:pPr defTabSz="914400" eaLnBrk="0" fontAlgn="base" hangingPunct="0">
              <a:spcBef>
                <a:spcPct val="0"/>
              </a:spcBef>
              <a:spcAft>
                <a:spcPct val="0"/>
              </a:spcAft>
              <a:defRPr/>
            </a:pPr>
            <a:fld id="{DAFEAC8F-EC9C-4249-9C28-C88E7C61641B}" type="slidenum">
              <a:rPr lang="en-US" altLang="en-US" sz="1400">
                <a:solidFill>
                  <a:srgbClr val="000000"/>
                </a:solidFill>
              </a:rPr>
              <a:pPr defTabSz="914400" eaLnBrk="0" fontAlgn="base" hangingPunct="0">
                <a:spcBef>
                  <a:spcPct val="0"/>
                </a:spcBef>
                <a:spcAft>
                  <a:spcPct val="0"/>
                </a:spcAft>
                <a:defRPr/>
              </a:pPr>
              <a:t>‹#›</a:t>
            </a:fld>
            <a:endParaRPr lang="en-US" altLang="en-US" sz="1400">
              <a:solidFill>
                <a:srgbClr val="000000"/>
              </a:solidFill>
            </a:endParaRPr>
          </a:p>
        </p:txBody>
      </p:sp>
    </p:spTree>
    <p:extLst>
      <p:ext uri="{BB962C8B-B14F-4D97-AF65-F5344CB8AC3E}">
        <p14:creationId xmlns:p14="http://schemas.microsoft.com/office/powerpoint/2010/main" val="12369835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Impact" pitchFamily="-16" charset="0"/>
          <a:ea typeface="ＭＳ Ｐゴシック" pitchFamily="-16" charset="-128"/>
        </a:defRPr>
      </a:lvl2pPr>
      <a:lvl3pPr algn="r" rtl="0" eaLnBrk="0" fontAlgn="base" hangingPunct="0">
        <a:spcBef>
          <a:spcPct val="0"/>
        </a:spcBef>
        <a:spcAft>
          <a:spcPct val="0"/>
        </a:spcAft>
        <a:defRPr sz="4400" i="1">
          <a:solidFill>
            <a:schemeClr val="tx2"/>
          </a:solidFill>
          <a:latin typeface="Impact" pitchFamily="-16" charset="0"/>
          <a:ea typeface="ＭＳ Ｐゴシック" pitchFamily="-16" charset="-128"/>
        </a:defRPr>
      </a:lvl3pPr>
      <a:lvl4pPr algn="r" rtl="0" eaLnBrk="0" fontAlgn="base" hangingPunct="0">
        <a:spcBef>
          <a:spcPct val="0"/>
        </a:spcBef>
        <a:spcAft>
          <a:spcPct val="0"/>
        </a:spcAft>
        <a:defRPr sz="4400" i="1">
          <a:solidFill>
            <a:schemeClr val="tx2"/>
          </a:solidFill>
          <a:latin typeface="Impact" pitchFamily="-16" charset="0"/>
          <a:ea typeface="ＭＳ Ｐゴシック" pitchFamily="-16" charset="-128"/>
        </a:defRPr>
      </a:lvl4pPr>
      <a:lvl5pPr algn="r" rtl="0" eaLnBrk="0" fontAlgn="base" hangingPunct="0">
        <a:spcBef>
          <a:spcPct val="0"/>
        </a:spcBef>
        <a:spcAft>
          <a:spcPct val="0"/>
        </a:spcAft>
        <a:defRPr sz="4400" i="1">
          <a:solidFill>
            <a:schemeClr val="tx2"/>
          </a:solidFill>
          <a:latin typeface="Impact" pitchFamily="-16" charset="0"/>
          <a:ea typeface="ＭＳ Ｐゴシック" pitchFamily="-16" charset="-128"/>
        </a:defRPr>
      </a:lvl5pPr>
      <a:lvl6pPr marL="457200" algn="r" rtl="0" fontAlgn="base">
        <a:spcBef>
          <a:spcPct val="0"/>
        </a:spcBef>
        <a:spcAft>
          <a:spcPct val="0"/>
        </a:spcAft>
        <a:defRPr sz="4400" i="1">
          <a:solidFill>
            <a:schemeClr val="tx2"/>
          </a:solidFill>
          <a:latin typeface="Impact" pitchFamily="-16" charset="0"/>
          <a:ea typeface="ＭＳ Ｐゴシック" pitchFamily="-16" charset="-128"/>
        </a:defRPr>
      </a:lvl6pPr>
      <a:lvl7pPr marL="914400" algn="r" rtl="0" fontAlgn="base">
        <a:spcBef>
          <a:spcPct val="0"/>
        </a:spcBef>
        <a:spcAft>
          <a:spcPct val="0"/>
        </a:spcAft>
        <a:defRPr sz="4400" i="1">
          <a:solidFill>
            <a:schemeClr val="tx2"/>
          </a:solidFill>
          <a:latin typeface="Impact" pitchFamily="-16" charset="0"/>
          <a:ea typeface="ＭＳ Ｐゴシック" pitchFamily="-16" charset="-128"/>
        </a:defRPr>
      </a:lvl7pPr>
      <a:lvl8pPr marL="1371600" algn="r" rtl="0" fontAlgn="base">
        <a:spcBef>
          <a:spcPct val="0"/>
        </a:spcBef>
        <a:spcAft>
          <a:spcPct val="0"/>
        </a:spcAft>
        <a:defRPr sz="4400" i="1">
          <a:solidFill>
            <a:schemeClr val="tx2"/>
          </a:solidFill>
          <a:latin typeface="Impact" pitchFamily="-16" charset="0"/>
          <a:ea typeface="ＭＳ Ｐゴシック" pitchFamily="-16" charset="-128"/>
        </a:defRPr>
      </a:lvl8pPr>
      <a:lvl9pPr marL="1828800" algn="r" rtl="0" fontAlgn="base">
        <a:spcBef>
          <a:spcPct val="0"/>
        </a:spcBef>
        <a:spcAft>
          <a:spcPct val="0"/>
        </a:spcAft>
        <a:defRPr sz="4400" i="1">
          <a:solidFill>
            <a:schemeClr val="tx2"/>
          </a:solidFill>
          <a:latin typeface="Impact" pitchFamily="-16" charset="0"/>
          <a:ea typeface="ＭＳ Ｐゴシック" pitchFamily="-16" charset="-128"/>
        </a:defRPr>
      </a:lvl9pPr>
    </p:titleStyle>
    <p:bodyStyle>
      <a:lvl1pPr marL="342900" indent="-342900" algn="l" rtl="0" eaLnBrk="0" fontAlgn="base" hangingPunct="0">
        <a:spcBef>
          <a:spcPct val="20000"/>
        </a:spcBef>
        <a:spcAft>
          <a:spcPct val="0"/>
        </a:spcAft>
        <a:buClr>
          <a:srgbClr val="004080"/>
        </a:buClr>
        <a:buFont typeface="Wingdings" pitchFamily="-16"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4080"/>
        </a:buClr>
        <a:buFont typeface="Wingdings" pitchFamily="-16" charset="2"/>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4080"/>
        </a:buClr>
        <a:buFont typeface="Wingdings" pitchFamily="-16" charset="2"/>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004080"/>
        </a:buClr>
        <a:buFont typeface="Wingdings" pitchFamily="-16" charset="2"/>
        <a:buChar char=""/>
        <a:defRPr>
          <a:solidFill>
            <a:schemeClr val="tx1"/>
          </a:solidFill>
          <a:latin typeface="+mn-lt"/>
          <a:ea typeface="+mn-ea"/>
        </a:defRPr>
      </a:lvl4pPr>
      <a:lvl5pPr marL="2057400" indent="-228600" algn="l" rtl="0" eaLnBrk="0" fontAlgn="base" hangingPunct="0">
        <a:spcBef>
          <a:spcPct val="20000"/>
        </a:spcBef>
        <a:spcAft>
          <a:spcPct val="0"/>
        </a:spcAft>
        <a:buClr>
          <a:srgbClr val="004080"/>
        </a:buClr>
        <a:buFont typeface="Wingdings" pitchFamily="-16" charset="2"/>
        <a:buChar char=""/>
        <a:defRPr>
          <a:solidFill>
            <a:schemeClr val="tx1"/>
          </a:solidFill>
          <a:latin typeface="+mn-lt"/>
          <a:ea typeface="+mn-ea"/>
        </a:defRPr>
      </a:lvl5pPr>
      <a:lvl6pPr marL="2514600" indent="-228600" algn="l" rtl="0" fontAlgn="base">
        <a:spcBef>
          <a:spcPct val="20000"/>
        </a:spcBef>
        <a:spcAft>
          <a:spcPct val="0"/>
        </a:spcAft>
        <a:buClr>
          <a:srgbClr val="004080"/>
        </a:buClr>
        <a:buFont typeface="Wingdings" pitchFamily="-16"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6"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6"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6"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Flag of &lt;strong&gt;Germany&lt;/strong&gt;.svg - Wikipedia, the free encyclo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008531" y="1447804"/>
            <a:ext cx="8972084" cy="3329581"/>
          </a:xfrm>
        </p:spPr>
        <p:txBody>
          <a:bodyPr/>
          <a:lstStyle/>
          <a:p>
            <a:r>
              <a:rPr lang="en-US" dirty="0" smtClean="0"/>
              <a:t>Germany</a:t>
            </a:r>
            <a:endParaRPr lang="en-US" dirty="0"/>
          </a:p>
        </p:txBody>
      </p:sp>
      <p:sp>
        <p:nvSpPr>
          <p:cNvPr id="3" name="Subtitle 2"/>
          <p:cNvSpPr>
            <a:spLocks noGrp="1"/>
          </p:cNvSpPr>
          <p:nvPr>
            <p:ph type="subTitle" idx="1"/>
          </p:nvPr>
        </p:nvSpPr>
        <p:spPr/>
        <p:txBody>
          <a:bodyPr/>
          <a:lstStyle/>
          <a:p>
            <a:r>
              <a:rPr lang="en-US" b="1" dirty="0" smtClean="0">
                <a:solidFill>
                  <a:schemeClr val="bg1"/>
                </a:solidFill>
              </a:rPr>
              <a:t>By Theodor </a:t>
            </a:r>
            <a:r>
              <a:rPr lang="en-US" b="1" dirty="0" err="1" smtClean="0">
                <a:solidFill>
                  <a:schemeClr val="bg1"/>
                </a:solidFill>
              </a:rPr>
              <a:t>Nichifor</a:t>
            </a:r>
            <a:endParaRPr lang="en-US" b="1" dirty="0">
              <a:solidFill>
                <a:schemeClr val="bg1"/>
              </a:solidFill>
            </a:endParaRPr>
          </a:p>
        </p:txBody>
      </p:sp>
    </p:spTree>
    <p:extLst>
      <p:ext uri="{BB962C8B-B14F-4D97-AF65-F5344CB8AC3E}">
        <p14:creationId xmlns:p14="http://schemas.microsoft.com/office/powerpoint/2010/main" val="1666072386"/>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#2</a:t>
            </a:r>
            <a:endParaRPr lang="en-US" sz="5400" dirty="0"/>
          </a:p>
        </p:txBody>
      </p:sp>
      <p:sp>
        <p:nvSpPr>
          <p:cNvPr id="3" name="Content Placeholder 2"/>
          <p:cNvSpPr>
            <a:spLocks noGrp="1"/>
          </p:cNvSpPr>
          <p:nvPr>
            <p:ph idx="1"/>
          </p:nvPr>
        </p:nvSpPr>
        <p:spPr>
          <a:xfrm>
            <a:off x="1103313" y="2052922"/>
            <a:ext cx="9451035" cy="4195481"/>
          </a:xfrm>
        </p:spPr>
        <p:txBody>
          <a:bodyPr/>
          <a:lstStyle/>
          <a:p>
            <a:pPr algn="just"/>
            <a:r>
              <a:rPr lang="en-US" sz="2400" dirty="0"/>
              <a:t> Germany's capital </a:t>
            </a:r>
            <a:r>
              <a:rPr lang="en-US" sz="2800" dirty="0" err="1"/>
              <a:t>centre</a:t>
            </a:r>
            <a:r>
              <a:rPr lang="en-US" sz="2800" dirty="0"/>
              <a:t> has shifted seven times – these cities have all at one time or another been capitals of modern-day German territory: Aachen (during the Carolingian Empire), Regensburg, Frankfurt-am-Main, Nuremberg, Berlin, Weimar (unofficially, during unrest in Berlin), Bonn (and East Berlin), and, since 1990, Berlin again.</a:t>
            </a:r>
            <a:endParaRPr lang="en-US" sz="2800" dirty="0" smtClean="0"/>
          </a:p>
          <a:p>
            <a:pPr lvl="1"/>
            <a:endParaRPr lang="en-US" dirty="0"/>
          </a:p>
        </p:txBody>
      </p:sp>
    </p:spTree>
    <p:extLst>
      <p:ext uri="{BB962C8B-B14F-4D97-AF65-F5344CB8AC3E}">
        <p14:creationId xmlns:p14="http://schemas.microsoft.com/office/powerpoint/2010/main" val="2101596633"/>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#3</a:t>
            </a:r>
            <a:endParaRPr lang="en-US" sz="5400" dirty="0"/>
          </a:p>
        </p:txBody>
      </p:sp>
      <p:sp>
        <p:nvSpPr>
          <p:cNvPr id="3" name="Content Placeholder 2"/>
          <p:cNvSpPr>
            <a:spLocks noGrp="1"/>
          </p:cNvSpPr>
          <p:nvPr>
            <p:ph idx="1"/>
          </p:nvPr>
        </p:nvSpPr>
        <p:spPr>
          <a:xfrm>
            <a:off x="1104295" y="1522835"/>
            <a:ext cx="8946541" cy="4195481"/>
          </a:xfrm>
        </p:spPr>
        <p:txBody>
          <a:bodyPr>
            <a:normAutofit/>
          </a:bodyPr>
          <a:lstStyle/>
          <a:p>
            <a:pPr algn="just"/>
            <a:r>
              <a:rPr lang="en-US" sz="2400" dirty="0"/>
              <a:t>Germany is one of the world’s largest car producers – selling 5.9 million cars in 2011. VW’s Golf is one of the best selling cars of all time: in 2012 it year it sold more than 430,000 Golfs around Europe (125,000 ahead of its nearest rival). In 2013, the top-selling car brands in Germany were Volkswagen, </a:t>
            </a:r>
            <a:r>
              <a:rPr lang="en-US" sz="2400" dirty="0" smtClean="0"/>
              <a:t>Mercedes, </a:t>
            </a:r>
            <a:r>
              <a:rPr lang="en-US" sz="2400" dirty="0"/>
              <a:t>Audi and BMW.</a:t>
            </a:r>
            <a:br>
              <a:rPr lang="en-US" sz="2400" dirty="0"/>
            </a:br>
            <a:endParaRPr lang="en-US" sz="2400" dirty="0"/>
          </a:p>
        </p:txBody>
      </p:sp>
      <p:pic>
        <p:nvPicPr>
          <p:cNvPr id="6" name="Picture 5"/>
          <p:cNvPicPr>
            <a:picLocks noChangeAspect="1"/>
          </p:cNvPicPr>
          <p:nvPr/>
        </p:nvPicPr>
        <p:blipFill>
          <a:blip r:embed="rId2"/>
          <a:stretch>
            <a:fillRect/>
          </a:stretch>
        </p:blipFill>
        <p:spPr>
          <a:xfrm>
            <a:off x="224131" y="4366400"/>
            <a:ext cx="3855220" cy="2169204"/>
          </a:xfrm>
          <a:prstGeom prst="rect">
            <a:avLst/>
          </a:prstGeom>
        </p:spPr>
      </p:pic>
      <p:pic>
        <p:nvPicPr>
          <p:cNvPr id="7" name="Picture 6" descr="Autosalon &lt;strong&gt;Geneve&lt;/strong&gt; 2012: &lt;strong&gt;Audi&lt;/strong&gt; A6 Allroad | GroenLicht.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9957" y="4476094"/>
            <a:ext cx="3657599" cy="2166754"/>
          </a:xfrm>
          <a:prstGeom prst="rect">
            <a:avLst/>
          </a:prstGeom>
        </p:spPr>
      </p:pic>
      <p:pic>
        <p:nvPicPr>
          <p:cNvPr id="8" name="Picture 7" descr="7 divertenti cose da fare a Monaco con o senza l'Oktoberfes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0429" y="4301495"/>
            <a:ext cx="3639671" cy="2243815"/>
          </a:xfrm>
          <a:prstGeom prst="rect">
            <a:avLst/>
          </a:prstGeom>
        </p:spPr>
      </p:pic>
    </p:spTree>
    <p:extLst>
      <p:ext uri="{BB962C8B-B14F-4D97-AF65-F5344CB8AC3E}">
        <p14:creationId xmlns:p14="http://schemas.microsoft.com/office/powerpoint/2010/main" val="1569230370"/>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#4</a:t>
            </a:r>
            <a:endParaRPr lang="en-US" sz="5400" dirty="0"/>
          </a:p>
        </p:txBody>
      </p:sp>
      <p:sp>
        <p:nvSpPr>
          <p:cNvPr id="3" name="Content Placeholder 2"/>
          <p:cNvSpPr>
            <a:spLocks noGrp="1"/>
          </p:cNvSpPr>
          <p:nvPr>
            <p:ph idx="1"/>
          </p:nvPr>
        </p:nvSpPr>
        <p:spPr>
          <a:xfrm>
            <a:off x="1491752" y="1440126"/>
            <a:ext cx="8946541" cy="4195481"/>
          </a:xfrm>
        </p:spPr>
        <p:txBody>
          <a:bodyPr>
            <a:normAutofit/>
          </a:bodyPr>
          <a:lstStyle/>
          <a:p>
            <a:pPr algn="just"/>
            <a:r>
              <a:rPr lang="en-US" sz="3200" dirty="0"/>
              <a:t>The biggest Beer Festival in the world is of course the Oktoberfest in Munich, Bavaria, where the size of the beer glass is not 500ml but a whole liter</a:t>
            </a:r>
            <a:r>
              <a:rPr lang="en-US" sz="3200" dirty="0" smtClean="0"/>
              <a:t>!</a:t>
            </a:r>
            <a:endParaRPr lang="ro-RO" sz="3200" dirty="0" smtClean="0"/>
          </a:p>
          <a:p>
            <a:pPr algn="just"/>
            <a:r>
              <a:rPr lang="en-US" sz="3200" dirty="0"/>
              <a:t/>
            </a:r>
            <a:br>
              <a:rPr lang="en-US" sz="3200" dirty="0"/>
            </a:br>
            <a:endParaRPr lang="en-US" sz="3200" dirty="0"/>
          </a:p>
        </p:txBody>
      </p:sp>
      <p:pic>
        <p:nvPicPr>
          <p:cNvPr id="4" name="Picture 3" descr="Beißen Gedanken: &lt;strong&gt;Oktoberfest&lt;/strong&gt; 20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45" y="3537864"/>
            <a:ext cx="4644432" cy="3036924"/>
          </a:xfrm>
          <a:prstGeom prst="rect">
            <a:avLst/>
          </a:prstGeom>
        </p:spPr>
      </p:pic>
      <p:pic>
        <p:nvPicPr>
          <p:cNvPr id="5" name="Picture 2" descr="Image result for oktoberfest in munc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732" y="3537864"/>
            <a:ext cx="4763783" cy="303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686994"/>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#5</a:t>
            </a:r>
            <a:endParaRPr lang="en-US" sz="5400" dirty="0"/>
          </a:p>
        </p:txBody>
      </p:sp>
      <p:sp>
        <p:nvSpPr>
          <p:cNvPr id="3" name="Content Placeholder 2"/>
          <p:cNvSpPr>
            <a:spLocks noGrp="1"/>
          </p:cNvSpPr>
          <p:nvPr>
            <p:ph idx="1"/>
          </p:nvPr>
        </p:nvSpPr>
        <p:spPr>
          <a:xfrm>
            <a:off x="4959459" y="1634464"/>
            <a:ext cx="6819255" cy="4195481"/>
          </a:xfrm>
        </p:spPr>
        <p:txBody>
          <a:bodyPr>
            <a:normAutofit/>
          </a:bodyPr>
          <a:lstStyle/>
          <a:p>
            <a:pPr algn="just"/>
            <a:r>
              <a:rPr lang="en-US" sz="2600" b="1" dirty="0"/>
              <a:t>Germany is a leader in climate and energy policies – it made a decision in 2011 to decommission all nuclear power stations (then producing around 18 percent of electricity consumed) by 2022 and to replace them with renewable energies and new storage for green electricity. At least a third of Germany is now also powered by renewable energy. </a:t>
            </a:r>
          </a:p>
        </p:txBody>
      </p:sp>
      <p:pic>
        <p:nvPicPr>
          <p:cNvPr id="4098" name="Picture 2" descr="C:\Users\nina\Desktop\germania\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1051" y="1690691"/>
            <a:ext cx="35433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664165"/>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t;strong&gt;Germany&lt;/strong&gt; Country Profile | Free &lt;strong&gt;Maps&lt;/strong&gt; of &lt;strong&gt;Germany&lt;/strong&gt; | Ope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965" y="0"/>
            <a:ext cx="5446059" cy="6862034"/>
          </a:xfrm>
          <a:prstGeom prst="rect">
            <a:avLst/>
          </a:prstGeom>
        </p:spPr>
      </p:pic>
      <p:sp>
        <p:nvSpPr>
          <p:cNvPr id="2" name="Rectangle 1"/>
          <p:cNvSpPr/>
          <p:nvPr/>
        </p:nvSpPr>
        <p:spPr>
          <a:xfrm>
            <a:off x="6096001" y="1301405"/>
            <a:ext cx="5698211" cy="4062651"/>
          </a:xfrm>
          <a:prstGeom prst="rect">
            <a:avLst/>
          </a:prstGeom>
        </p:spPr>
        <p:txBody>
          <a:bodyPr wrap="square">
            <a:spAutoFit/>
          </a:bodyPr>
          <a:lstStyle/>
          <a:p>
            <a:pPr algn="just">
              <a:defRPr/>
            </a:pPr>
            <a:r>
              <a:rPr lang="en-US" sz="2000" dirty="0"/>
              <a:t>The country is Europe's second most populous after Russia, with more than 81 million people, according to the World </a:t>
            </a:r>
            <a:r>
              <a:rPr lang="en-US" sz="2000" dirty="0" err="1"/>
              <a:t>Factbook</a:t>
            </a:r>
            <a:r>
              <a:rPr lang="en-US" sz="2000" dirty="0"/>
              <a:t>. The German economy is the largest on the continent and the fifth largest in the world. </a:t>
            </a:r>
          </a:p>
          <a:p>
            <a:pPr algn="just">
              <a:defRPr/>
            </a:pPr>
            <a:r>
              <a:rPr lang="en-US" sz="2000" dirty="0"/>
              <a:t>Germans place a high priority on structure, privacy and punctuality. The German people embrace the values of thriftiness, hard work and industriousness and there is great emphasis on making sure that "the trains run on time." </a:t>
            </a:r>
          </a:p>
          <a:p>
            <a:pPr>
              <a:defRPr/>
            </a:pPr>
            <a:endParaRPr lang="en-US" dirty="0"/>
          </a:p>
        </p:txBody>
      </p:sp>
    </p:spTree>
    <p:extLst>
      <p:ext uri="{BB962C8B-B14F-4D97-AF65-F5344CB8AC3E}">
        <p14:creationId xmlns:p14="http://schemas.microsoft.com/office/powerpoint/2010/main" val="2247046030"/>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448013" y="1103610"/>
            <a:ext cx="7222211" cy="6064357"/>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4080"/>
              </a:buClr>
              <a:buFont typeface="Wingdings" pitchFamily="-16"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4080"/>
              </a:buClr>
              <a:buFont typeface="Wingdings" pitchFamily="-16" charset="2"/>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4080"/>
              </a:buClr>
              <a:buFont typeface="Wingdings" pitchFamily="-16" charset="2"/>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004080"/>
              </a:buClr>
              <a:buFont typeface="Wingdings" pitchFamily="-16" charset="2"/>
              <a:buChar char=""/>
              <a:defRPr>
                <a:solidFill>
                  <a:schemeClr val="tx1"/>
                </a:solidFill>
                <a:latin typeface="+mn-lt"/>
                <a:ea typeface="+mn-ea"/>
              </a:defRPr>
            </a:lvl4pPr>
            <a:lvl5pPr marL="2057400" indent="-228600" algn="l" rtl="0" eaLnBrk="0" fontAlgn="base" hangingPunct="0">
              <a:spcBef>
                <a:spcPct val="20000"/>
              </a:spcBef>
              <a:spcAft>
                <a:spcPct val="0"/>
              </a:spcAft>
              <a:buClr>
                <a:srgbClr val="004080"/>
              </a:buClr>
              <a:buFont typeface="Wingdings" pitchFamily="-16" charset="2"/>
              <a:buChar char=""/>
              <a:defRPr>
                <a:solidFill>
                  <a:schemeClr val="tx1"/>
                </a:solidFill>
                <a:latin typeface="+mn-lt"/>
                <a:ea typeface="+mn-ea"/>
              </a:defRPr>
            </a:lvl5pPr>
            <a:lvl6pPr marL="2514600" indent="-228600" algn="l" rtl="0" fontAlgn="base">
              <a:spcBef>
                <a:spcPct val="20000"/>
              </a:spcBef>
              <a:spcAft>
                <a:spcPct val="0"/>
              </a:spcAft>
              <a:buClr>
                <a:srgbClr val="004080"/>
              </a:buClr>
              <a:buFont typeface="Wingdings" pitchFamily="-16"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6"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6"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6" charset="2"/>
              <a:buChar char=""/>
              <a:defRPr>
                <a:solidFill>
                  <a:schemeClr val="tx1"/>
                </a:solidFill>
                <a:latin typeface="+mn-lt"/>
                <a:ea typeface="+mn-ea"/>
              </a:defRPr>
            </a:lvl9pPr>
          </a:lstStyle>
          <a:p>
            <a:pPr marL="0" indent="0" defTabSz="914400" eaLnBrk="1" hangingPunct="1">
              <a:buNone/>
              <a:defRPr/>
            </a:pPr>
            <a:r>
              <a:rPr lang="en-US" altLang="en-US" sz="4000" b="1" kern="0" dirty="0" smtClean="0">
                <a:latin typeface="Lucida Blackletter" pitchFamily="-16" charset="0"/>
              </a:rPr>
              <a:t>GERMANY </a:t>
            </a:r>
            <a:endParaRPr lang="ro-RO" altLang="en-US" sz="4000" b="1" kern="0" dirty="0" smtClean="0">
              <a:latin typeface="Lucida Blackletter" pitchFamily="-16" charset="0"/>
            </a:endParaRPr>
          </a:p>
          <a:p>
            <a:pPr defTabSz="914400" eaLnBrk="1" hangingPunct="1">
              <a:defRPr/>
            </a:pPr>
            <a:r>
              <a:rPr lang="en-US" altLang="en-US" sz="2000" kern="0" dirty="0" smtClean="0">
                <a:latin typeface="Lucida Blackletter" pitchFamily="-16" charset="0"/>
              </a:rPr>
              <a:t>Consists of 16 parts</a:t>
            </a:r>
            <a:r>
              <a:rPr lang="ro-RO" altLang="en-US" sz="2000" kern="0" dirty="0" smtClean="0">
                <a:latin typeface="Lucida Blackletter" pitchFamily="-16" charset="0"/>
              </a:rPr>
              <a:t> and</a:t>
            </a:r>
            <a:r>
              <a:rPr lang="en-US" altLang="en-US" sz="2000" kern="0" dirty="0" smtClean="0">
                <a:latin typeface="Lucida Blackletter" pitchFamily="-16" charset="0"/>
              </a:rPr>
              <a:t> the capitol is Berlin and it’s official name is </a:t>
            </a:r>
            <a:r>
              <a:rPr lang="en-US" altLang="en-US" sz="2000" kern="0" dirty="0" err="1" smtClean="0">
                <a:latin typeface="Lucida Blackletter" pitchFamily="-16" charset="0"/>
              </a:rPr>
              <a:t>Bundesrepublik</a:t>
            </a:r>
            <a:r>
              <a:rPr lang="en-US" altLang="en-US" sz="2000" kern="0" dirty="0" smtClean="0">
                <a:latin typeface="Lucida Blackletter" pitchFamily="-16" charset="0"/>
              </a:rPr>
              <a:t> Deutschland.</a:t>
            </a:r>
          </a:p>
          <a:p>
            <a:pPr defTabSz="914400" eaLnBrk="1" hangingPunct="1">
              <a:defRPr/>
            </a:pPr>
            <a:r>
              <a:rPr lang="en-US" altLang="en-US" sz="2000" kern="0" dirty="0" smtClean="0">
                <a:latin typeface="Lucida Blackletter" pitchFamily="-16" charset="0"/>
              </a:rPr>
              <a:t>The Flag of Germany is Black, Red, gold horizontal stripes (bottom-right). The flag can be hung vertically, but must be on a horizontal flagpole with the black facing furthest from the building. (bottom-left)</a:t>
            </a:r>
          </a:p>
          <a:p>
            <a:pPr defTabSz="914400" eaLnBrk="1" hangingPunct="1">
              <a:defRPr/>
            </a:pPr>
            <a:r>
              <a:rPr lang="en-US" altLang="en-US" sz="2000" kern="0" dirty="0" smtClean="0">
                <a:latin typeface="Lucida Blackletter" pitchFamily="-16" charset="0"/>
              </a:rPr>
              <a:t>The estimated population is 82,425,000, Germany actually ranks in at 62 in land mass according to a size chart of the largest areas.</a:t>
            </a:r>
          </a:p>
          <a:p>
            <a:pPr defTabSz="914400" eaLnBrk="1" hangingPunct="1">
              <a:defRPr/>
            </a:pPr>
            <a:r>
              <a:rPr lang="en-US" altLang="en-US" sz="2000" kern="0" dirty="0" smtClean="0">
                <a:latin typeface="Lucida Blackletter" pitchFamily="-16" charset="0"/>
              </a:rPr>
              <a:t>The Major religions are Protestant, Roman Catholic, und Rei </a:t>
            </a:r>
            <a:r>
              <a:rPr lang="en-US" altLang="en-US" sz="2000" kern="0" dirty="0" err="1" smtClean="0">
                <a:latin typeface="Lucida Blackletter" pitchFamily="-16" charset="0"/>
              </a:rPr>
              <a:t>Evangelishe</a:t>
            </a:r>
            <a:r>
              <a:rPr lang="en-US" altLang="en-US" sz="2000" kern="0" dirty="0" smtClean="0">
                <a:latin typeface="Lucida Blackletter" pitchFamily="-16" charset="0"/>
              </a:rPr>
              <a:t> </a:t>
            </a:r>
            <a:r>
              <a:rPr lang="en-US" altLang="en-US" sz="2000" kern="0" dirty="0" err="1" smtClean="0">
                <a:latin typeface="Lucida Blackletter" pitchFamily="-16" charset="0"/>
              </a:rPr>
              <a:t>Kirche</a:t>
            </a:r>
            <a:r>
              <a:rPr lang="en-US" altLang="en-US" sz="2000" kern="0" dirty="0" smtClean="0">
                <a:latin typeface="Lucida Blackletter" pitchFamily="-16" charset="0"/>
              </a:rPr>
              <a:t>. </a:t>
            </a:r>
          </a:p>
          <a:p>
            <a:pPr defTabSz="914400" eaLnBrk="1" hangingPunct="1">
              <a:defRPr/>
            </a:pPr>
            <a:r>
              <a:rPr lang="en-US" altLang="en-US" sz="2000" kern="0" dirty="0" smtClean="0">
                <a:latin typeface="Lucida Blackletter" pitchFamily="-16" charset="0"/>
              </a:rPr>
              <a:t>The national currency is the euro, and the main exports are: Automobiles, Chemicals, Electronics, Foodstuffs, Machinery and Equipment, metals, textiles.</a:t>
            </a:r>
          </a:p>
          <a:p>
            <a:pPr defTabSz="914400" eaLnBrk="1" hangingPunct="1">
              <a:defRPr/>
            </a:pPr>
            <a:endParaRPr lang="en-US" altLang="en-US" sz="1400" kern="0" dirty="0" smtClean="0">
              <a:latin typeface="Lucida Blackletter" pitchFamily="-16" charset="0"/>
            </a:endParaRPr>
          </a:p>
        </p:txBody>
      </p:sp>
      <p:pic>
        <p:nvPicPr>
          <p:cNvPr id="5" name="Picture 5" descr="map_germany-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55" y="526942"/>
            <a:ext cx="4014061" cy="579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nina\Desktop\germania\german-flag-animated-gif-1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49743" y="322236"/>
            <a:ext cx="2038543" cy="1274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0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slide(fromBottom)">
                                      <p:cBhvr>
                                        <p:cTn id="11" dur="500"/>
                                        <p:tgtEl>
                                          <p:spTgt spid="4">
                                            <p:txEl>
                                              <p:pRg st="1" end="1"/>
                                            </p:txEl>
                                          </p:spTgt>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slide(fromBottom)">
                                      <p:cBhvr>
                                        <p:cTn id="15" dur="500"/>
                                        <p:tgtEl>
                                          <p:spTgt spid="4">
                                            <p:txEl>
                                              <p:pRg st="2" end="2"/>
                                            </p:txEl>
                                          </p:spTgt>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slide(fromBottom)">
                                      <p:cBhvr>
                                        <p:cTn id="19" dur="500"/>
                                        <p:tgtEl>
                                          <p:spTgt spid="4">
                                            <p:txEl>
                                              <p:pRg st="3" end="3"/>
                                            </p:txEl>
                                          </p:spTgt>
                                        </p:tgtEl>
                                      </p:cBhvr>
                                    </p:animEffect>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slide(fromBottom)">
                                      <p:cBhvr>
                                        <p:cTn id="23" dur="500"/>
                                        <p:tgtEl>
                                          <p:spTgt spid="4">
                                            <p:txEl>
                                              <p:pRg st="4" end="4"/>
                                            </p:txEl>
                                          </p:spTgt>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slide(fromBottom)">
                                      <p:cBhvr>
                                        <p:cTn id="27" dur="500"/>
                                        <p:tgtEl>
                                          <p:spTgt spid="4">
                                            <p:txEl>
                                              <p:pRg st="5" end="5"/>
                                            </p:txEl>
                                          </p:spTgt>
                                        </p:tgtEl>
                                      </p:cBhvr>
                                    </p:animEffect>
                                  </p:childTnLst>
                                </p:cTn>
                              </p:par>
                              <p:par>
                                <p:cTn id="28" presetID="39" presetClass="entr" presetSubtype="0" accel="10000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p:txBody>
          <a:bodyPr/>
          <a:lstStyle/>
          <a:p>
            <a:pPr>
              <a:defRPr/>
            </a:pPr>
            <a:endParaRPr lang="en-US"/>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10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943" y="685804"/>
            <a:ext cx="8534400" cy="1507067"/>
          </a:xfrm>
        </p:spPr>
        <p:txBody>
          <a:bodyPr/>
          <a:lstStyle/>
          <a:p>
            <a:r>
              <a:rPr lang="en-US" dirty="0" smtClean="0"/>
              <a:t>Biggest cities:</a:t>
            </a:r>
            <a:endParaRPr lang="en-US" dirty="0"/>
          </a:p>
        </p:txBody>
      </p:sp>
      <p:sp>
        <p:nvSpPr>
          <p:cNvPr id="5" name="TextBox 4"/>
          <p:cNvSpPr txBox="1"/>
          <p:nvPr/>
        </p:nvSpPr>
        <p:spPr>
          <a:xfrm>
            <a:off x="564945" y="1900481"/>
            <a:ext cx="1882423" cy="584775"/>
          </a:xfrm>
          <a:prstGeom prst="rect">
            <a:avLst/>
          </a:prstGeom>
          <a:noFill/>
        </p:spPr>
        <p:txBody>
          <a:bodyPr wrap="square" rtlCol="0">
            <a:spAutoFit/>
          </a:bodyPr>
          <a:lstStyle/>
          <a:p>
            <a:r>
              <a:rPr lang="en-US" sz="3200" dirty="0" smtClean="0"/>
              <a:t>1.Berlin</a:t>
            </a:r>
            <a:endParaRPr lang="en-US" sz="3200" dirty="0"/>
          </a:p>
        </p:txBody>
      </p:sp>
      <p:sp>
        <p:nvSpPr>
          <p:cNvPr id="8" name="TextBox 7"/>
          <p:cNvSpPr txBox="1"/>
          <p:nvPr/>
        </p:nvSpPr>
        <p:spPr>
          <a:xfrm>
            <a:off x="564944" y="2649072"/>
            <a:ext cx="2622011" cy="584775"/>
          </a:xfrm>
          <a:prstGeom prst="rect">
            <a:avLst/>
          </a:prstGeom>
          <a:noFill/>
        </p:spPr>
        <p:txBody>
          <a:bodyPr wrap="square" rtlCol="0">
            <a:spAutoFit/>
          </a:bodyPr>
          <a:lstStyle/>
          <a:p>
            <a:r>
              <a:rPr lang="en-US" sz="3200" dirty="0" smtClean="0"/>
              <a:t>2.Hamburg</a:t>
            </a:r>
            <a:endParaRPr lang="en-US" sz="3200" dirty="0"/>
          </a:p>
        </p:txBody>
      </p:sp>
      <p:sp>
        <p:nvSpPr>
          <p:cNvPr id="9" name="TextBox 8"/>
          <p:cNvSpPr txBox="1"/>
          <p:nvPr/>
        </p:nvSpPr>
        <p:spPr>
          <a:xfrm>
            <a:off x="564941" y="3397662"/>
            <a:ext cx="2622011" cy="584775"/>
          </a:xfrm>
          <a:prstGeom prst="rect">
            <a:avLst/>
          </a:prstGeom>
          <a:noFill/>
        </p:spPr>
        <p:txBody>
          <a:bodyPr wrap="square" rtlCol="0">
            <a:spAutoFit/>
          </a:bodyPr>
          <a:lstStyle/>
          <a:p>
            <a:r>
              <a:rPr lang="en-US" sz="3200" dirty="0" smtClean="0"/>
              <a:t>3.Cologne</a:t>
            </a:r>
            <a:endParaRPr lang="en-US" sz="3200" dirty="0"/>
          </a:p>
        </p:txBody>
      </p:sp>
      <p:sp>
        <p:nvSpPr>
          <p:cNvPr id="10" name="TextBox 9"/>
          <p:cNvSpPr txBox="1"/>
          <p:nvPr/>
        </p:nvSpPr>
        <p:spPr>
          <a:xfrm>
            <a:off x="564943" y="4146252"/>
            <a:ext cx="2205152" cy="584775"/>
          </a:xfrm>
          <a:prstGeom prst="rect">
            <a:avLst/>
          </a:prstGeom>
          <a:noFill/>
        </p:spPr>
        <p:txBody>
          <a:bodyPr wrap="square" rtlCol="0">
            <a:spAutoFit/>
          </a:bodyPr>
          <a:lstStyle/>
          <a:p>
            <a:r>
              <a:rPr lang="en-US" sz="3200" dirty="0" smtClean="0"/>
              <a:t>4.Dresden</a:t>
            </a:r>
            <a:endParaRPr lang="en-US" sz="3200" dirty="0"/>
          </a:p>
        </p:txBody>
      </p:sp>
      <p:sp>
        <p:nvSpPr>
          <p:cNvPr id="11" name="TextBox 10"/>
          <p:cNvSpPr txBox="1"/>
          <p:nvPr/>
        </p:nvSpPr>
        <p:spPr>
          <a:xfrm>
            <a:off x="564943" y="4894842"/>
            <a:ext cx="2205152" cy="584775"/>
          </a:xfrm>
          <a:prstGeom prst="rect">
            <a:avLst/>
          </a:prstGeom>
          <a:noFill/>
        </p:spPr>
        <p:txBody>
          <a:bodyPr wrap="square" rtlCol="0">
            <a:spAutoFit/>
          </a:bodyPr>
          <a:lstStyle/>
          <a:p>
            <a:r>
              <a:rPr lang="en-US" sz="3200" dirty="0" smtClean="0"/>
              <a:t>5.Bremen</a:t>
            </a:r>
            <a:endParaRPr lang="en-US" sz="3200" dirty="0"/>
          </a:p>
        </p:txBody>
      </p:sp>
      <p:sp>
        <p:nvSpPr>
          <p:cNvPr id="12" name="TextBox 11"/>
          <p:cNvSpPr txBox="1"/>
          <p:nvPr/>
        </p:nvSpPr>
        <p:spPr>
          <a:xfrm>
            <a:off x="564943" y="5643432"/>
            <a:ext cx="2057400" cy="584775"/>
          </a:xfrm>
          <a:prstGeom prst="rect">
            <a:avLst/>
          </a:prstGeom>
          <a:noFill/>
        </p:spPr>
        <p:txBody>
          <a:bodyPr wrap="square" rtlCol="0">
            <a:spAutoFit/>
          </a:bodyPr>
          <a:lstStyle/>
          <a:p>
            <a:r>
              <a:rPr lang="en-US" sz="3200" dirty="0" smtClean="0"/>
              <a:t>6.Munich</a:t>
            </a:r>
            <a:endParaRPr lang="en-US" sz="3200" dirty="0"/>
          </a:p>
        </p:txBody>
      </p:sp>
      <p:pic>
        <p:nvPicPr>
          <p:cNvPr id="13" name="Picture 12" descr="File:&lt;strong&gt;Berlin&lt;/strong&gt; Reichstag 01.jpg - Wikimedia Commons"/>
          <p:cNvPicPr>
            <a:picLocks noChangeAspect="1"/>
          </p:cNvPicPr>
          <p:nvPr/>
        </p:nvPicPr>
        <p:blipFill rotWithShape="1">
          <a:blip r:embed="rId2">
            <a:extLst>
              <a:ext uri="{28A0092B-C50C-407E-A947-70E740481C1C}">
                <a14:useLocalDpi xmlns:a14="http://schemas.microsoft.com/office/drawing/2010/main" val="0"/>
              </a:ext>
            </a:extLst>
          </a:blip>
          <a:srcRect l="7972" b="8859"/>
          <a:stretch/>
        </p:blipFill>
        <p:spPr>
          <a:xfrm>
            <a:off x="5217462" y="174273"/>
            <a:ext cx="4608913" cy="1936919"/>
          </a:xfrm>
          <a:prstGeom prst="rect">
            <a:avLst/>
          </a:prstGeom>
        </p:spPr>
      </p:pic>
      <p:sp>
        <p:nvSpPr>
          <p:cNvPr id="14" name="TextBox 13"/>
          <p:cNvSpPr txBox="1"/>
          <p:nvPr/>
        </p:nvSpPr>
        <p:spPr>
          <a:xfrm>
            <a:off x="5192757" y="1728475"/>
            <a:ext cx="540040" cy="461665"/>
          </a:xfrm>
          <a:prstGeom prst="rect">
            <a:avLst/>
          </a:prstGeom>
          <a:noFill/>
        </p:spPr>
        <p:txBody>
          <a:bodyPr wrap="square" rtlCol="0">
            <a:spAutoFit/>
          </a:bodyPr>
          <a:lstStyle/>
          <a:p>
            <a:r>
              <a:rPr lang="en-US" sz="2400" b="1" dirty="0" smtClean="0"/>
              <a:t>1.</a:t>
            </a:r>
            <a:endParaRPr lang="en-US" sz="2400" b="1" dirty="0"/>
          </a:p>
        </p:txBody>
      </p:sp>
      <p:pic>
        <p:nvPicPr>
          <p:cNvPr id="15" name="Picture 14" descr="File:&lt;strong&gt;Hamburg&lt;/strong&gt; Jungfernstieg (1890-1900).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719" y="2172321"/>
            <a:ext cx="2795695" cy="1999648"/>
          </a:xfrm>
          <a:prstGeom prst="rect">
            <a:avLst/>
          </a:prstGeom>
        </p:spPr>
      </p:pic>
      <p:sp>
        <p:nvSpPr>
          <p:cNvPr id="16" name="TextBox 15"/>
          <p:cNvSpPr txBox="1"/>
          <p:nvPr/>
        </p:nvSpPr>
        <p:spPr>
          <a:xfrm>
            <a:off x="3119719" y="3746144"/>
            <a:ext cx="551329" cy="461665"/>
          </a:xfrm>
          <a:prstGeom prst="rect">
            <a:avLst/>
          </a:prstGeom>
          <a:noFill/>
        </p:spPr>
        <p:txBody>
          <a:bodyPr wrap="square" rtlCol="0">
            <a:spAutoFit/>
          </a:bodyPr>
          <a:lstStyle/>
          <a:p>
            <a:r>
              <a:rPr lang="en-US" sz="2400" b="1" dirty="0" smtClean="0"/>
              <a:t>2.</a:t>
            </a:r>
            <a:endParaRPr lang="en-US" sz="2400" b="1" dirty="0"/>
          </a:p>
        </p:txBody>
      </p:sp>
      <p:pic>
        <p:nvPicPr>
          <p:cNvPr id="17" name="Picture 16" descr="File:&lt;strong&gt;Cologne&lt;/strong&gt; Cathedral and the Hohenzollern Bridge.jp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225" y="2205782"/>
            <a:ext cx="3022793" cy="1953272"/>
          </a:xfrm>
          <a:prstGeom prst="rect">
            <a:avLst/>
          </a:prstGeom>
        </p:spPr>
      </p:pic>
      <p:sp>
        <p:nvSpPr>
          <p:cNvPr id="18" name="TextBox 17"/>
          <p:cNvSpPr txBox="1"/>
          <p:nvPr/>
        </p:nvSpPr>
        <p:spPr>
          <a:xfrm>
            <a:off x="6090223" y="3786398"/>
            <a:ext cx="785088" cy="461665"/>
          </a:xfrm>
          <a:prstGeom prst="rect">
            <a:avLst/>
          </a:prstGeom>
          <a:noFill/>
        </p:spPr>
        <p:txBody>
          <a:bodyPr wrap="square" rtlCol="0">
            <a:spAutoFit/>
          </a:bodyPr>
          <a:lstStyle/>
          <a:p>
            <a:r>
              <a:rPr lang="en-US" sz="2400" b="1" dirty="0" smtClean="0"/>
              <a:t>3.</a:t>
            </a:r>
            <a:endParaRPr lang="en-US" sz="2400" b="1" dirty="0"/>
          </a:p>
        </p:txBody>
      </p:sp>
      <p:pic>
        <p:nvPicPr>
          <p:cNvPr id="19" name="Picture 18" descr="Night in the museum | Blogtelopia.co.u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7830" y="2205782"/>
            <a:ext cx="2830409" cy="1940468"/>
          </a:xfrm>
          <a:prstGeom prst="rect">
            <a:avLst/>
          </a:prstGeom>
        </p:spPr>
      </p:pic>
      <p:sp>
        <p:nvSpPr>
          <p:cNvPr id="20" name="TextBox 19"/>
          <p:cNvSpPr txBox="1"/>
          <p:nvPr/>
        </p:nvSpPr>
        <p:spPr>
          <a:xfrm>
            <a:off x="9294487" y="3746144"/>
            <a:ext cx="685800" cy="461665"/>
          </a:xfrm>
          <a:prstGeom prst="rect">
            <a:avLst/>
          </a:prstGeom>
          <a:noFill/>
        </p:spPr>
        <p:txBody>
          <a:bodyPr wrap="square" rtlCol="0">
            <a:spAutoFit/>
          </a:bodyPr>
          <a:lstStyle/>
          <a:p>
            <a:r>
              <a:rPr lang="en-US" sz="2400" b="1" dirty="0" smtClean="0"/>
              <a:t>4.</a:t>
            </a:r>
            <a:endParaRPr lang="en-US" sz="2400" b="1" dirty="0"/>
          </a:p>
        </p:txBody>
      </p:sp>
      <p:pic>
        <p:nvPicPr>
          <p:cNvPr id="21" name="Picture 20" descr="File:RathausBremen-01-2.jpg - Wikimedia Common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2654" y="4438637"/>
            <a:ext cx="3818967" cy="2011322"/>
          </a:xfrm>
          <a:prstGeom prst="rect">
            <a:avLst/>
          </a:prstGeom>
        </p:spPr>
      </p:pic>
      <p:sp>
        <p:nvSpPr>
          <p:cNvPr id="22" name="TextBox 21"/>
          <p:cNvSpPr txBox="1"/>
          <p:nvPr/>
        </p:nvSpPr>
        <p:spPr>
          <a:xfrm>
            <a:off x="3872105" y="6040325"/>
            <a:ext cx="645459" cy="461665"/>
          </a:xfrm>
          <a:prstGeom prst="rect">
            <a:avLst/>
          </a:prstGeom>
          <a:noFill/>
        </p:spPr>
        <p:txBody>
          <a:bodyPr wrap="square" rtlCol="0">
            <a:spAutoFit/>
          </a:bodyPr>
          <a:lstStyle/>
          <a:p>
            <a:r>
              <a:rPr lang="en-US" sz="2400" b="1" dirty="0" smtClean="0"/>
              <a:t>5.</a:t>
            </a:r>
            <a:endParaRPr lang="en-US" sz="2400" b="1" dirty="0"/>
          </a:p>
        </p:txBody>
      </p:sp>
      <p:pic>
        <p:nvPicPr>
          <p:cNvPr id="23" name="Picture 22" descr="&lt;strong&gt;Munich&lt;/strong&gt; - Wikitrave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7446" y="4438637"/>
            <a:ext cx="3677857" cy="2011322"/>
          </a:xfrm>
          <a:prstGeom prst="rect">
            <a:avLst/>
          </a:prstGeom>
        </p:spPr>
      </p:pic>
      <p:sp>
        <p:nvSpPr>
          <p:cNvPr id="24" name="TextBox 23"/>
          <p:cNvSpPr txBox="1"/>
          <p:nvPr/>
        </p:nvSpPr>
        <p:spPr>
          <a:xfrm>
            <a:off x="8081408" y="6040324"/>
            <a:ext cx="626733" cy="461665"/>
          </a:xfrm>
          <a:prstGeom prst="rect">
            <a:avLst/>
          </a:prstGeom>
          <a:noFill/>
        </p:spPr>
        <p:txBody>
          <a:bodyPr wrap="square" rtlCol="0">
            <a:spAutoFit/>
          </a:bodyPr>
          <a:lstStyle/>
          <a:p>
            <a:r>
              <a:rPr lang="en-US" sz="2400" b="1" dirty="0" smtClean="0"/>
              <a:t>6.</a:t>
            </a:r>
            <a:endParaRPr lang="en-US" sz="2400" b="1" dirty="0"/>
          </a:p>
        </p:txBody>
      </p:sp>
    </p:spTree>
    <p:extLst>
      <p:ext uri="{BB962C8B-B14F-4D97-AF65-F5344CB8AC3E}">
        <p14:creationId xmlns:p14="http://schemas.microsoft.com/office/powerpoint/2010/main" val="478028051"/>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ctrTitle"/>
          </p:nvPr>
        </p:nvSpPr>
        <p:spPr/>
        <p:txBody>
          <a:bodyPr/>
          <a:lstStyle/>
          <a:p>
            <a:endParaRPr lang="en-US" altLang="en-US" smtClean="0"/>
          </a:p>
        </p:txBody>
      </p:sp>
      <p:sp>
        <p:nvSpPr>
          <p:cNvPr id="45059" name="Subtitle 2"/>
          <p:cNvSpPr>
            <a:spLocks noGrp="1"/>
          </p:cNvSpPr>
          <p:nvPr>
            <p:ph type="subTitle" idx="1"/>
          </p:nvPr>
        </p:nvSpPr>
        <p:spPr/>
        <p:txBody>
          <a:bodyPr/>
          <a:lstStyle/>
          <a:p>
            <a:endParaRPr lang="en-US" altLang="en-US" smtClean="0"/>
          </a:p>
        </p:txBody>
      </p:sp>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75" y="139485"/>
            <a:ext cx="11778711" cy="6555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976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99657" y="421722"/>
            <a:ext cx="9404723" cy="1400530"/>
          </a:xfrm>
        </p:spPr>
        <p:txBody>
          <a:bodyPr/>
          <a:lstStyle/>
          <a:p>
            <a:pPr eaLnBrk="1" hangingPunct="1"/>
            <a:r>
              <a:rPr lang="en-US" altLang="en-US" dirty="0" smtClean="0"/>
              <a:t>Religion In Germany </a:t>
            </a:r>
          </a:p>
        </p:txBody>
      </p:sp>
      <p:sp>
        <p:nvSpPr>
          <p:cNvPr id="11267" name="Rectangle 3"/>
          <p:cNvSpPr>
            <a:spLocks noGrp="1" noChangeArrowheads="1"/>
          </p:cNvSpPr>
          <p:nvPr>
            <p:ph type="body" idx="1"/>
          </p:nvPr>
        </p:nvSpPr>
        <p:spPr>
          <a:xfrm>
            <a:off x="5470901" y="1635071"/>
            <a:ext cx="6009899" cy="4267200"/>
          </a:xfrm>
        </p:spPr>
        <p:txBody>
          <a:bodyPr>
            <a:noAutofit/>
          </a:bodyPr>
          <a:lstStyle/>
          <a:p>
            <a:pPr eaLnBrk="1" hangingPunct="1">
              <a:defRPr/>
            </a:pPr>
            <a:r>
              <a:rPr lang="en-US" altLang="en-US" dirty="0" smtClean="0">
                <a:latin typeface="Lucida Blackletter" pitchFamily="-16" charset="0"/>
              </a:rPr>
              <a:t>In Germany Religion  is something that is considered to be personal. Very few Germans will engage in a religious conversation,  and actually try to avoid the subject all together. </a:t>
            </a:r>
          </a:p>
          <a:p>
            <a:pPr eaLnBrk="1" hangingPunct="1">
              <a:defRPr/>
            </a:pPr>
            <a:r>
              <a:rPr lang="en-US" altLang="en-US" dirty="0" smtClean="0">
                <a:latin typeface="Lucida Blackletter" pitchFamily="-16" charset="0"/>
              </a:rPr>
              <a:t>Germany does not have a strict separation of state and Church, not only that, but 12 of the 15 legal German holidays are Christian feast days.</a:t>
            </a:r>
          </a:p>
          <a:p>
            <a:pPr eaLnBrk="1" hangingPunct="1">
              <a:defRPr/>
            </a:pPr>
            <a:r>
              <a:rPr lang="en-US" altLang="en-US" dirty="0" smtClean="0">
                <a:latin typeface="Lucida Blackletter" pitchFamily="-16" charset="0"/>
              </a:rPr>
              <a:t>Some of the religions of Germany are Lutheran, Roman Catholic, Protestant, Rei </a:t>
            </a:r>
            <a:r>
              <a:rPr lang="en-US" altLang="en-US" dirty="0" err="1" smtClean="0">
                <a:latin typeface="Lucida Blackletter" pitchFamily="-16" charset="0"/>
              </a:rPr>
              <a:t>Evangelishe</a:t>
            </a:r>
            <a:r>
              <a:rPr lang="en-US" altLang="en-US" dirty="0" smtClean="0">
                <a:latin typeface="Lucida Blackletter" pitchFamily="-16" charset="0"/>
              </a:rPr>
              <a:t> </a:t>
            </a:r>
            <a:r>
              <a:rPr lang="en-US" altLang="en-US" dirty="0" err="1" smtClean="0">
                <a:latin typeface="Lucida Blackletter" pitchFamily="-16" charset="0"/>
              </a:rPr>
              <a:t>Kirche</a:t>
            </a:r>
            <a:r>
              <a:rPr lang="en-US" altLang="en-US" dirty="0" smtClean="0">
                <a:latin typeface="Lucida Blackletter" pitchFamily="-16" charset="0"/>
              </a:rPr>
              <a:t>, etc..</a:t>
            </a:r>
          </a:p>
          <a:p>
            <a:pPr eaLnBrk="1" hangingPunct="1">
              <a:defRPr/>
            </a:pPr>
            <a:endParaRPr lang="en-US" altLang="en-US" dirty="0" smtClean="0">
              <a:latin typeface="Lucida Blackletter" pitchFamily="-16" charset="0"/>
            </a:endParaRPr>
          </a:p>
        </p:txBody>
      </p:sp>
      <p:pic>
        <p:nvPicPr>
          <p:cNvPr id="11268" name="Picture 4" descr="400px-P_religion_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40" y="557939"/>
            <a:ext cx="3915833"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058_Christ Church Cathed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70" y="3429000"/>
            <a:ext cx="498873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636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ppt_x</p:attrName>
                                        </p:attrNameLst>
                                      </p:cBhvr>
                                      <p:tavLst>
                                        <p:tav tm="0">
                                          <p:val>
                                            <p:strVal val="#ppt_x-.2"/>
                                          </p:val>
                                        </p:tav>
                                        <p:tav tm="100000">
                                          <p:val>
                                            <p:strVal val="#ppt_x"/>
                                          </p:val>
                                        </p:tav>
                                      </p:tavLst>
                                    </p:anim>
                                    <p:anim calcmode="lin" valueType="num">
                                      <p:cBhvr>
                                        <p:cTn id="8" dur="1000" fill="hold"/>
                                        <p:tgtEl>
                                          <p:spTgt spid="112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66"/>
                                        </p:tgtEl>
                                      </p:cBhvr>
                                    </p:animEffect>
                                  </p:childTnLst>
                                </p:cTn>
                              </p:par>
                              <p:par>
                                <p:cTn id="10" presetID="30"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800" decel="100000"/>
                                        <p:tgtEl>
                                          <p:spTgt spid="11268"/>
                                        </p:tgtEl>
                                      </p:cBhvr>
                                    </p:animEffect>
                                    <p:anim calcmode="lin" valueType="num">
                                      <p:cBhvr>
                                        <p:cTn id="13" dur="800" decel="100000" fill="hold"/>
                                        <p:tgtEl>
                                          <p:spTgt spid="11268"/>
                                        </p:tgtEl>
                                        <p:attrNameLst>
                                          <p:attrName>style.rotation</p:attrName>
                                        </p:attrNameLst>
                                      </p:cBhvr>
                                      <p:tavLst>
                                        <p:tav tm="0">
                                          <p:val>
                                            <p:fltVal val="-90"/>
                                          </p:val>
                                        </p:tav>
                                        <p:tav tm="100000">
                                          <p:val>
                                            <p:fltVal val="0"/>
                                          </p:val>
                                        </p:tav>
                                      </p:tavLst>
                                    </p:anim>
                                    <p:anim calcmode="lin" valueType="num">
                                      <p:cBhvr>
                                        <p:cTn id="14" dur="800" decel="100000" fill="hold"/>
                                        <p:tgtEl>
                                          <p:spTgt spid="11268"/>
                                        </p:tgtEl>
                                        <p:attrNameLst>
                                          <p:attrName>ppt_x</p:attrName>
                                        </p:attrNameLst>
                                      </p:cBhvr>
                                      <p:tavLst>
                                        <p:tav tm="0">
                                          <p:val>
                                            <p:strVal val="#ppt_x+0.4"/>
                                          </p:val>
                                        </p:tav>
                                        <p:tav tm="100000">
                                          <p:val>
                                            <p:strVal val="#ppt_x-0.05"/>
                                          </p:val>
                                        </p:tav>
                                      </p:tavLst>
                                    </p:anim>
                                    <p:anim calcmode="lin" valueType="num">
                                      <p:cBhvr>
                                        <p:cTn id="15" dur="800" decel="100000" fill="hold"/>
                                        <p:tgtEl>
                                          <p:spTgt spid="11268"/>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1268"/>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1268"/>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000"/>
                            </p:stCondLst>
                            <p:childTnLst>
                              <p:par>
                                <p:cTn id="19" presetID="23" presetClass="entr" presetSubtype="16" fill="hold" nodeType="afterEffect">
                                  <p:stCondLst>
                                    <p:cond delay="0"/>
                                  </p:stCondLst>
                                  <p:childTnLst>
                                    <p:set>
                                      <p:cBhvr>
                                        <p:cTn id="20" dur="1" fill="hold">
                                          <p:stCondLst>
                                            <p:cond delay="0"/>
                                          </p:stCondLst>
                                        </p:cTn>
                                        <p:tgtEl>
                                          <p:spTgt spid="11269"/>
                                        </p:tgtEl>
                                        <p:attrNameLst>
                                          <p:attrName>style.visibility</p:attrName>
                                        </p:attrNameLst>
                                      </p:cBhvr>
                                      <p:to>
                                        <p:strVal val="visible"/>
                                      </p:to>
                                    </p:set>
                                    <p:anim calcmode="lin" valueType="num">
                                      <p:cBhvr>
                                        <p:cTn id="21" dur="500" fill="hold"/>
                                        <p:tgtEl>
                                          <p:spTgt spid="11269"/>
                                        </p:tgtEl>
                                        <p:attrNameLst>
                                          <p:attrName>ppt_w</p:attrName>
                                        </p:attrNameLst>
                                      </p:cBhvr>
                                      <p:tavLst>
                                        <p:tav tm="0">
                                          <p:val>
                                            <p:fltVal val="0"/>
                                          </p:val>
                                        </p:tav>
                                        <p:tav tm="100000">
                                          <p:val>
                                            <p:strVal val="#ppt_w"/>
                                          </p:val>
                                        </p:tav>
                                      </p:tavLst>
                                    </p:anim>
                                    <p:anim calcmode="lin" valueType="num">
                                      <p:cBhvr>
                                        <p:cTn id="22" dur="500" fill="hold"/>
                                        <p:tgtEl>
                                          <p:spTgt spid="11269"/>
                                        </p:tgtEl>
                                        <p:attrNameLst>
                                          <p:attrName>ppt_h</p:attrName>
                                        </p:attrNameLst>
                                      </p:cBhvr>
                                      <p:tavLst>
                                        <p:tav tm="0">
                                          <p:val>
                                            <p:fltVal val="0"/>
                                          </p:val>
                                        </p:tav>
                                        <p:tav tm="100000">
                                          <p:val>
                                            <p:strVal val="#ppt_h"/>
                                          </p:val>
                                        </p:tav>
                                      </p:tavLst>
                                    </p:anim>
                                  </p:childTnLst>
                                </p:cTn>
                              </p:par>
                            </p:childTnLst>
                          </p:cTn>
                        </p:par>
                        <p:par>
                          <p:cTn id="23" fill="hold" nodeType="afterGroup">
                            <p:stCondLst>
                              <p:cond delay="1500"/>
                            </p:stCondLst>
                            <p:childTnLst>
                              <p:par>
                                <p:cTn id="24" presetID="35" presetClass="entr" presetSubtype="0" fill="hold" grpId="0" nodeType="afterEffect">
                                  <p:stCondLst>
                                    <p:cond delay="0"/>
                                  </p:stCondLst>
                                  <p:childTnLst>
                                    <p:set>
                                      <p:cBhvr>
                                        <p:cTn id="25" dur="1" fill="hold">
                                          <p:stCondLst>
                                            <p:cond delay="0"/>
                                          </p:stCondLst>
                                        </p:cTn>
                                        <p:tgtEl>
                                          <p:spTgt spid="11267">
                                            <p:txEl>
                                              <p:pRg st="0" end="0"/>
                                            </p:txEl>
                                          </p:spTgt>
                                        </p:tgtEl>
                                        <p:attrNameLst>
                                          <p:attrName>style.visibility</p:attrName>
                                        </p:attrNameLst>
                                      </p:cBhvr>
                                      <p:to>
                                        <p:strVal val="visible"/>
                                      </p:to>
                                    </p:set>
                                    <p:animEffect transition="in" filter="fade">
                                      <p:cBhvr>
                                        <p:cTn id="26" dur="2000"/>
                                        <p:tgtEl>
                                          <p:spTgt spid="11267">
                                            <p:txEl>
                                              <p:pRg st="0" end="0"/>
                                            </p:txEl>
                                          </p:spTgt>
                                        </p:tgtEl>
                                      </p:cBhvr>
                                    </p:animEffect>
                                    <p:anim calcmode="lin" valueType="num">
                                      <p:cBhvr>
                                        <p:cTn id="27" dur="2000" fill="hold"/>
                                        <p:tgtEl>
                                          <p:spTgt spid="11267">
                                            <p:txEl>
                                              <p:pRg st="0" end="0"/>
                                            </p:txEl>
                                          </p:spTgt>
                                        </p:tgtEl>
                                        <p:attrNameLst>
                                          <p:attrName>style.rotation</p:attrName>
                                        </p:attrNameLst>
                                      </p:cBhvr>
                                      <p:tavLst>
                                        <p:tav tm="0">
                                          <p:val>
                                            <p:fltVal val="720"/>
                                          </p:val>
                                        </p:tav>
                                        <p:tav tm="100000">
                                          <p:val>
                                            <p:fltVal val="0"/>
                                          </p:val>
                                        </p:tav>
                                      </p:tavLst>
                                    </p:anim>
                                    <p:anim calcmode="lin" valueType="num">
                                      <p:cBhvr>
                                        <p:cTn id="28" dur="2000" fill="hold"/>
                                        <p:tgtEl>
                                          <p:spTgt spid="11267">
                                            <p:txEl>
                                              <p:pRg st="0" end="0"/>
                                            </p:txEl>
                                          </p:spTgt>
                                        </p:tgtEl>
                                        <p:attrNameLst>
                                          <p:attrName>ppt_h</p:attrName>
                                        </p:attrNameLst>
                                      </p:cBhvr>
                                      <p:tavLst>
                                        <p:tav tm="0">
                                          <p:val>
                                            <p:fltVal val="0"/>
                                          </p:val>
                                        </p:tav>
                                        <p:tav tm="100000">
                                          <p:val>
                                            <p:strVal val="#ppt_h"/>
                                          </p:val>
                                        </p:tav>
                                      </p:tavLst>
                                    </p:anim>
                                    <p:anim calcmode="lin" valueType="num">
                                      <p:cBhvr>
                                        <p:cTn id="29" dur="2000" fill="hold"/>
                                        <p:tgtEl>
                                          <p:spTgt spid="11267">
                                            <p:txEl>
                                              <p:pRg st="0" end="0"/>
                                            </p:txEl>
                                          </p:spTgt>
                                        </p:tgtEl>
                                        <p:attrNameLst>
                                          <p:attrName>ppt_w</p:attrName>
                                        </p:attrNameLst>
                                      </p:cBhvr>
                                      <p:tavLst>
                                        <p:tav tm="0">
                                          <p:val>
                                            <p:fltVal val="0"/>
                                          </p:val>
                                        </p:tav>
                                        <p:tav tm="100000">
                                          <p:val>
                                            <p:strVal val="#ppt_w"/>
                                          </p:val>
                                        </p:tav>
                                      </p:tavLst>
                                    </p:anim>
                                  </p:childTnLst>
                                </p:cTn>
                              </p:par>
                            </p:childTnLst>
                          </p:cTn>
                        </p:par>
                        <p:par>
                          <p:cTn id="30" fill="hold" nodeType="afterGroup">
                            <p:stCondLst>
                              <p:cond delay="3500"/>
                            </p:stCondLst>
                            <p:childTnLst>
                              <p:par>
                                <p:cTn id="31" presetID="35" presetClass="entr" presetSubtype="0" fill="hold" grpId="0" nodeType="afterEffect">
                                  <p:stCondLst>
                                    <p:cond delay="0"/>
                                  </p:stCondLst>
                                  <p:childTnLst>
                                    <p:set>
                                      <p:cBhvr>
                                        <p:cTn id="32" dur="1" fill="hold">
                                          <p:stCondLst>
                                            <p:cond delay="0"/>
                                          </p:stCondLst>
                                        </p:cTn>
                                        <p:tgtEl>
                                          <p:spTgt spid="11267">
                                            <p:txEl>
                                              <p:pRg st="1" end="1"/>
                                            </p:txEl>
                                          </p:spTgt>
                                        </p:tgtEl>
                                        <p:attrNameLst>
                                          <p:attrName>style.visibility</p:attrName>
                                        </p:attrNameLst>
                                      </p:cBhvr>
                                      <p:to>
                                        <p:strVal val="visible"/>
                                      </p:to>
                                    </p:set>
                                    <p:animEffect transition="in" filter="fade">
                                      <p:cBhvr>
                                        <p:cTn id="33" dur="2000"/>
                                        <p:tgtEl>
                                          <p:spTgt spid="11267">
                                            <p:txEl>
                                              <p:pRg st="1" end="1"/>
                                            </p:txEl>
                                          </p:spTgt>
                                        </p:tgtEl>
                                      </p:cBhvr>
                                    </p:animEffect>
                                    <p:anim calcmode="lin" valueType="num">
                                      <p:cBhvr>
                                        <p:cTn id="34" dur="2000" fill="hold"/>
                                        <p:tgtEl>
                                          <p:spTgt spid="11267">
                                            <p:txEl>
                                              <p:pRg st="1" end="1"/>
                                            </p:txEl>
                                          </p:spTgt>
                                        </p:tgtEl>
                                        <p:attrNameLst>
                                          <p:attrName>style.rotation</p:attrName>
                                        </p:attrNameLst>
                                      </p:cBhvr>
                                      <p:tavLst>
                                        <p:tav tm="0">
                                          <p:val>
                                            <p:fltVal val="720"/>
                                          </p:val>
                                        </p:tav>
                                        <p:tav tm="100000">
                                          <p:val>
                                            <p:fltVal val="0"/>
                                          </p:val>
                                        </p:tav>
                                      </p:tavLst>
                                    </p:anim>
                                    <p:anim calcmode="lin" valueType="num">
                                      <p:cBhvr>
                                        <p:cTn id="35" dur="2000" fill="hold"/>
                                        <p:tgtEl>
                                          <p:spTgt spid="11267">
                                            <p:txEl>
                                              <p:pRg st="1" end="1"/>
                                            </p:txEl>
                                          </p:spTgt>
                                        </p:tgtEl>
                                        <p:attrNameLst>
                                          <p:attrName>ppt_h</p:attrName>
                                        </p:attrNameLst>
                                      </p:cBhvr>
                                      <p:tavLst>
                                        <p:tav tm="0">
                                          <p:val>
                                            <p:fltVal val="0"/>
                                          </p:val>
                                        </p:tav>
                                        <p:tav tm="100000">
                                          <p:val>
                                            <p:strVal val="#ppt_h"/>
                                          </p:val>
                                        </p:tav>
                                      </p:tavLst>
                                    </p:anim>
                                    <p:anim calcmode="lin" valueType="num">
                                      <p:cBhvr>
                                        <p:cTn id="36" dur="2000" fill="hold"/>
                                        <p:tgtEl>
                                          <p:spTgt spid="11267">
                                            <p:txEl>
                                              <p:pRg st="1" end="1"/>
                                            </p:txEl>
                                          </p:spTgt>
                                        </p:tgtEl>
                                        <p:attrNameLst>
                                          <p:attrName>ppt_w</p:attrName>
                                        </p:attrNameLst>
                                      </p:cBhvr>
                                      <p:tavLst>
                                        <p:tav tm="0">
                                          <p:val>
                                            <p:fltVal val="0"/>
                                          </p:val>
                                        </p:tav>
                                        <p:tav tm="100000">
                                          <p:val>
                                            <p:strVal val="#ppt_w"/>
                                          </p:val>
                                        </p:tav>
                                      </p:tavLst>
                                    </p:anim>
                                  </p:childTnLst>
                                </p:cTn>
                              </p:par>
                            </p:childTnLst>
                          </p:cTn>
                        </p:par>
                        <p:par>
                          <p:cTn id="37" fill="hold" nodeType="afterGroup">
                            <p:stCondLst>
                              <p:cond delay="5500"/>
                            </p:stCondLst>
                            <p:childTnLst>
                              <p:par>
                                <p:cTn id="38" presetID="35" presetClass="entr" presetSubtype="0" fill="hold" grpId="0" nodeType="afterEffect">
                                  <p:stCondLst>
                                    <p:cond delay="0"/>
                                  </p:stCondLst>
                                  <p:childTnLst>
                                    <p:set>
                                      <p:cBhvr>
                                        <p:cTn id="39" dur="1" fill="hold">
                                          <p:stCondLst>
                                            <p:cond delay="0"/>
                                          </p:stCondLst>
                                        </p:cTn>
                                        <p:tgtEl>
                                          <p:spTgt spid="11267">
                                            <p:txEl>
                                              <p:pRg st="2" end="2"/>
                                            </p:txEl>
                                          </p:spTgt>
                                        </p:tgtEl>
                                        <p:attrNameLst>
                                          <p:attrName>style.visibility</p:attrName>
                                        </p:attrNameLst>
                                      </p:cBhvr>
                                      <p:to>
                                        <p:strVal val="visible"/>
                                      </p:to>
                                    </p:set>
                                    <p:animEffect transition="in" filter="fade">
                                      <p:cBhvr>
                                        <p:cTn id="40" dur="2000"/>
                                        <p:tgtEl>
                                          <p:spTgt spid="11267">
                                            <p:txEl>
                                              <p:pRg st="2" end="2"/>
                                            </p:txEl>
                                          </p:spTgt>
                                        </p:tgtEl>
                                      </p:cBhvr>
                                    </p:animEffect>
                                    <p:anim calcmode="lin" valueType="num">
                                      <p:cBhvr>
                                        <p:cTn id="41" dur="2000" fill="hold"/>
                                        <p:tgtEl>
                                          <p:spTgt spid="11267">
                                            <p:txEl>
                                              <p:pRg st="2" end="2"/>
                                            </p:txEl>
                                          </p:spTgt>
                                        </p:tgtEl>
                                        <p:attrNameLst>
                                          <p:attrName>style.rotation</p:attrName>
                                        </p:attrNameLst>
                                      </p:cBhvr>
                                      <p:tavLst>
                                        <p:tav tm="0">
                                          <p:val>
                                            <p:fltVal val="720"/>
                                          </p:val>
                                        </p:tav>
                                        <p:tav tm="100000">
                                          <p:val>
                                            <p:fltVal val="0"/>
                                          </p:val>
                                        </p:tav>
                                      </p:tavLst>
                                    </p:anim>
                                    <p:anim calcmode="lin" valueType="num">
                                      <p:cBhvr>
                                        <p:cTn id="42" dur="2000" fill="hold"/>
                                        <p:tgtEl>
                                          <p:spTgt spid="11267">
                                            <p:txEl>
                                              <p:pRg st="2" end="2"/>
                                            </p:txEl>
                                          </p:spTgt>
                                        </p:tgtEl>
                                        <p:attrNameLst>
                                          <p:attrName>ppt_h</p:attrName>
                                        </p:attrNameLst>
                                      </p:cBhvr>
                                      <p:tavLst>
                                        <p:tav tm="0">
                                          <p:val>
                                            <p:fltVal val="0"/>
                                          </p:val>
                                        </p:tav>
                                        <p:tav tm="100000">
                                          <p:val>
                                            <p:strVal val="#ppt_h"/>
                                          </p:val>
                                        </p:tav>
                                      </p:tavLst>
                                    </p:anim>
                                    <p:anim calcmode="lin" valueType="num">
                                      <p:cBhvr>
                                        <p:cTn id="43" dur="2000" fill="hold"/>
                                        <p:tgtEl>
                                          <p:spTgt spid="11267">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40" y="2502089"/>
            <a:ext cx="9404723" cy="1400530"/>
          </a:xfrm>
        </p:spPr>
        <p:txBody>
          <a:bodyPr/>
          <a:lstStyle/>
          <a:p>
            <a:pPr algn="ctr"/>
            <a:r>
              <a:rPr lang="en-US" sz="7200" dirty="0"/>
              <a:t>7</a:t>
            </a:r>
            <a:r>
              <a:rPr lang="en-US" sz="7200" dirty="0" smtClean="0"/>
              <a:t> things you didn’t know about Germany</a:t>
            </a:r>
            <a:endParaRPr lang="en-US" sz="7200" dirty="0"/>
          </a:p>
        </p:txBody>
      </p:sp>
      <p:pic>
        <p:nvPicPr>
          <p:cNvPr id="2051" name="Picture 3" descr="C:\Users\nina\Desktop\germania\Animated-Flag-German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72027" y="511691"/>
            <a:ext cx="2647951"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905889"/>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#1</a:t>
            </a:r>
            <a:endParaRPr lang="en-US" sz="5400" dirty="0"/>
          </a:p>
        </p:txBody>
      </p:sp>
      <p:sp>
        <p:nvSpPr>
          <p:cNvPr id="3" name="Content Placeholder 2"/>
          <p:cNvSpPr>
            <a:spLocks noGrp="1"/>
          </p:cNvSpPr>
          <p:nvPr>
            <p:ph idx="1"/>
          </p:nvPr>
        </p:nvSpPr>
        <p:spPr>
          <a:xfrm>
            <a:off x="1351287" y="1510478"/>
            <a:ext cx="8946541" cy="4195481"/>
          </a:xfrm>
        </p:spPr>
        <p:txBody>
          <a:bodyPr>
            <a:normAutofit/>
          </a:bodyPr>
          <a:lstStyle/>
          <a:p>
            <a:pPr lvl="1"/>
            <a:r>
              <a:rPr lang="en-US" sz="3200" dirty="0"/>
              <a:t>Germany was the first country in the world to adopt Daylight saving time – DST, also known as summer time. This </a:t>
            </a:r>
            <a:r>
              <a:rPr lang="en-US" sz="3200" dirty="0" err="1"/>
              <a:t>occured</a:t>
            </a:r>
            <a:r>
              <a:rPr lang="en-US" sz="3200" dirty="0"/>
              <a:t> in 1916 in the midst of WWI and was put in place to conserve energy. </a:t>
            </a:r>
          </a:p>
        </p:txBody>
      </p:sp>
      <p:pic>
        <p:nvPicPr>
          <p:cNvPr id="3074" name="Picture 2" descr="C:\Users\nina\Desktop\germania\free-vector-waving-german-flag-clip-art_111951_Waving_German_Flag_clip_art_h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253" y="4255124"/>
            <a:ext cx="2801937" cy="234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118919"/>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2.xml><?xml version="1.0" encoding="utf-8"?>
<a:theme xmlns:a="http://schemas.openxmlformats.org/drawingml/2006/main" name="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Flame">
      <a:majorFont>
        <a:latin typeface="Impact"/>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Lucida Blackletter"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Lucida Blackletter" pitchFamily="-16" charset="0"/>
            <a:ea typeface="ＭＳ Ｐゴシック" pitchFamily="-16" charset="-128"/>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596</TotalTime>
  <Words>495</Words>
  <Application>Microsoft Office PowerPoint</Application>
  <PresentationFormat>Custom</PresentationFormat>
  <Paragraphs>39</Paragraphs>
  <Slides>13</Slides>
  <Notes>0</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Ion</vt:lpstr>
      <vt:lpstr>Flame</vt:lpstr>
      <vt:lpstr>Germany</vt:lpstr>
      <vt:lpstr>PowerPoint Presentation</vt:lpstr>
      <vt:lpstr>PowerPoint Presentation</vt:lpstr>
      <vt:lpstr>PowerPoint Presentation</vt:lpstr>
      <vt:lpstr>Biggest cities:</vt:lpstr>
      <vt:lpstr>PowerPoint Presentation</vt:lpstr>
      <vt:lpstr>Religion In Germany </vt:lpstr>
      <vt:lpstr>7 things you didn’t know about Germany</vt:lpstr>
      <vt:lpstr>#1</vt:lpstr>
      <vt:lpstr>#2</vt:lpstr>
      <vt:lpstr>#3</vt:lpstr>
      <vt:lpstr>#4</vt:lpstr>
      <vt:lpstr>#5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Beautiful Romania</dc:title>
  <dc:creator>tnichifor@frhc.us</dc:creator>
  <cp:lastModifiedBy>nina</cp:lastModifiedBy>
  <cp:revision>53</cp:revision>
  <dcterms:created xsi:type="dcterms:W3CDTF">2016-11-17T01:33:27Z</dcterms:created>
  <dcterms:modified xsi:type="dcterms:W3CDTF">2018-02-17T17:44:25Z</dcterms:modified>
</cp:coreProperties>
</file>