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7" r:id="rId7"/>
    <p:sldId id="265" r:id="rId8"/>
    <p:sldId id="266" r:id="rId9"/>
    <p:sldId id="26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84"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hr-HR"/>
              <a:t>Kliknite da biste uredili stil naslova matrice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hr-HR"/>
              <a:t>Kliknite da biste uredili stil naslova matrice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5A61015F-7CC6-4D0A-9D87-873EA4C304CC}" type="datetimeFigureOut">
              <a:rPr lang="en-US" dirty="0"/>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1024128" y="2967788"/>
            <a:ext cx="4754880" cy="3341572"/>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hr-HR"/>
              <a:t>Kliknite da biste uredili matrice</a:t>
            </a:r>
          </a:p>
        </p:txBody>
      </p:sp>
      <p:sp>
        <p:nvSpPr>
          <p:cNvPr id="6" name="Content Placeholder 5"/>
          <p:cNvSpPr>
            <a:spLocks noGrp="1"/>
          </p:cNvSpPr>
          <p:nvPr>
            <p:ph sz="quarter" idx="4"/>
          </p:nvPr>
        </p:nvSpPr>
        <p:spPr>
          <a:xfrm>
            <a:off x="5990888" y="2967788"/>
            <a:ext cx="4754880" cy="3341572"/>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hr-HR"/>
              <a:t>Kliknite da biste uredili stil naslova matrice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05C68B11-C5A8-448C-8CE9-B1A273C79CFC}" type="datetimeFigureOut">
              <a:rPr lang="en-US" dirty="0"/>
              <a:t>3/7/2022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C7616CA0-919D-4A49-9C8A-62FDFB3A5183}" type="datetimeFigureOut">
              <a:rPr lang="en-US" dirty="0"/>
              <a:t>3/7/2022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3/7/2022</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hr.wikipedia.org/wiki/Knjiga_Izlaska" TargetMode="External"/><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4588377-9DE8-41E2-8DD0-DD47FCA368A5}"/>
              </a:ext>
            </a:extLst>
          </p:cNvPr>
          <p:cNvSpPr>
            <a:spLocks noGrp="1"/>
          </p:cNvSpPr>
          <p:nvPr>
            <p:ph type="ctrTitle"/>
          </p:nvPr>
        </p:nvSpPr>
        <p:spPr/>
        <p:txBody>
          <a:bodyPr/>
          <a:lstStyle/>
          <a:p>
            <a:r>
              <a:rPr lang="hr-HR" dirty="0"/>
              <a:t>Egipatska vojska</a:t>
            </a:r>
          </a:p>
        </p:txBody>
      </p:sp>
      <p:sp>
        <p:nvSpPr>
          <p:cNvPr id="3" name="Podnaslov 2">
            <a:extLst>
              <a:ext uri="{FF2B5EF4-FFF2-40B4-BE49-F238E27FC236}">
                <a16:creationId xmlns:a16="http://schemas.microsoft.com/office/drawing/2014/main" id="{EA8C9F47-C2EF-45FD-8B9A-25DD6E012DA8}"/>
              </a:ext>
            </a:extLst>
          </p:cNvPr>
          <p:cNvSpPr>
            <a:spLocks noGrp="1"/>
          </p:cNvSpPr>
          <p:nvPr>
            <p:ph type="subTitle" idx="1"/>
          </p:nvPr>
        </p:nvSpPr>
        <p:spPr/>
        <p:txBody>
          <a:bodyPr/>
          <a:lstStyle/>
          <a:p>
            <a:endParaRPr lang="hr-HR"/>
          </a:p>
        </p:txBody>
      </p:sp>
    </p:spTree>
    <p:extLst>
      <p:ext uri="{BB962C8B-B14F-4D97-AF65-F5344CB8AC3E}">
        <p14:creationId xmlns:p14="http://schemas.microsoft.com/office/powerpoint/2010/main" val="2242728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4557195-00FD-4FF2-BA5E-E329DEFDB40C}"/>
              </a:ext>
            </a:extLst>
          </p:cNvPr>
          <p:cNvSpPr>
            <a:spLocks noGrp="1"/>
          </p:cNvSpPr>
          <p:nvPr>
            <p:ph type="title"/>
          </p:nvPr>
        </p:nvSpPr>
        <p:spPr>
          <a:xfrm>
            <a:off x="1024128" y="585216"/>
            <a:ext cx="3133581" cy="1499616"/>
          </a:xfrm>
        </p:spPr>
        <p:txBody>
          <a:bodyPr>
            <a:normAutofit/>
          </a:bodyPr>
          <a:lstStyle/>
          <a:p>
            <a:endParaRPr lang="hr-HR" sz="4000"/>
          </a:p>
        </p:txBody>
      </p:sp>
      <p:sp>
        <p:nvSpPr>
          <p:cNvPr id="1032" name="Content Placeholder 1029">
            <a:extLst>
              <a:ext uri="{FF2B5EF4-FFF2-40B4-BE49-F238E27FC236}">
                <a16:creationId xmlns:a16="http://schemas.microsoft.com/office/drawing/2014/main" id="{BB42D9C2-F6D3-4B00-920B-C3B5C7758786}"/>
              </a:ext>
            </a:extLst>
          </p:cNvPr>
          <p:cNvSpPr>
            <a:spLocks noGrp="1"/>
          </p:cNvSpPr>
          <p:nvPr>
            <p:ph idx="1"/>
          </p:nvPr>
        </p:nvSpPr>
        <p:spPr>
          <a:xfrm>
            <a:off x="1024128" y="1113183"/>
            <a:ext cx="3133580" cy="5104737"/>
          </a:xfrm>
        </p:spPr>
        <p:txBody>
          <a:bodyPr>
            <a:normAutofit/>
          </a:bodyPr>
          <a:lstStyle/>
          <a:p>
            <a:r>
              <a:rPr lang="hr-HR" sz="1800" dirty="0">
                <a:effectLst/>
                <a:latin typeface="Times New Roman" panose="02020603050405020304" pitchFamily="18" charset="0"/>
                <a:ea typeface="Times New Roman" panose="02020603050405020304" pitchFamily="18" charset="0"/>
              </a:rPr>
              <a:t>Vojnici, </a:t>
            </a:r>
            <a:r>
              <a:rPr lang="hr-HR" sz="1800" dirty="0" err="1">
                <a:effectLst/>
                <a:latin typeface="Times New Roman" panose="02020603050405020304" pitchFamily="18" charset="0"/>
                <a:ea typeface="Times New Roman" panose="02020603050405020304" pitchFamily="18" charset="0"/>
              </a:rPr>
              <a:t>Egypt</a:t>
            </a:r>
            <a:r>
              <a:rPr lang="hr-HR" sz="1800" dirty="0">
                <a:effectLst/>
                <a:latin typeface="Times New Roman" panose="02020603050405020304" pitchFamily="18" charset="0"/>
                <a:ea typeface="Times New Roman" panose="02020603050405020304" pitchFamily="18" charset="0"/>
              </a:rPr>
              <a:t>, str. 364</a:t>
            </a:r>
          </a:p>
          <a:p>
            <a:r>
              <a:rPr lang="hr-HR" sz="1800" dirty="0">
                <a:effectLst/>
                <a:latin typeface="Times New Roman" panose="02020603050405020304" pitchFamily="18" charset="0"/>
                <a:ea typeface="Times New Roman" panose="02020603050405020304" pitchFamily="18" charset="0"/>
              </a:rPr>
              <a:t> </a:t>
            </a:r>
          </a:p>
          <a:p>
            <a:r>
              <a:rPr lang="hr-HR" sz="1800" i="1" dirty="0">
                <a:effectLst/>
                <a:latin typeface="Times New Roman" panose="02020603050405020304" pitchFamily="18" charset="0"/>
                <a:ea typeface="Times New Roman" panose="02020603050405020304" pitchFamily="18" charset="0"/>
              </a:rPr>
              <a:t>	Drveni model egipatske vojne postrojbe pronađen je u grobu starom četiri tisuće godina. Postrojba se sastojala od četrdeset vojnika, postrojenih u deset redova po četiri vojnika. Vojnici su bili opremljeni kopljima koja su imala brončane vrhove i velikim štitovima koji su bili načinjeni tako da se preko drvenog okvira čvrsto nategnula životinjska koža.</a:t>
            </a:r>
            <a:endParaRPr lang="hr-HR" sz="1800" dirty="0">
              <a:effectLst/>
              <a:latin typeface="Times New Roman" panose="02020603050405020304" pitchFamily="18" charset="0"/>
              <a:ea typeface="Times New Roman" panose="02020603050405020304" pitchFamily="18" charset="0"/>
            </a:endParaRPr>
          </a:p>
          <a:p>
            <a:r>
              <a:rPr lang="hr-HR" sz="1800" i="1" dirty="0">
                <a:effectLst/>
                <a:latin typeface="Times New Roman" panose="02020603050405020304" pitchFamily="18" charset="0"/>
                <a:ea typeface="Times New Roman" panose="02020603050405020304" pitchFamily="18" charset="0"/>
              </a:rPr>
              <a:t> </a:t>
            </a:r>
            <a:endParaRPr lang="hr-HR" sz="1800" dirty="0">
              <a:effectLst/>
              <a:latin typeface="Times New Roman" panose="02020603050405020304" pitchFamily="18" charset="0"/>
              <a:ea typeface="Times New Roman" panose="02020603050405020304" pitchFamily="18" charset="0"/>
            </a:endParaRPr>
          </a:p>
          <a:p>
            <a:endParaRPr lang="en-US" sz="1600" dirty="0"/>
          </a:p>
        </p:txBody>
      </p:sp>
      <p:pic>
        <p:nvPicPr>
          <p:cNvPr id="1026" name="Picture 2" descr="Drevni Egipat: oružje s imenom. Vojska u starom Egiptu">
            <a:extLst>
              <a:ext uri="{FF2B5EF4-FFF2-40B4-BE49-F238E27FC236}">
                <a16:creationId xmlns:a16="http://schemas.microsoft.com/office/drawing/2014/main" id="{7A13CE1D-9B21-4EE4-A4AB-E4EA3404830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09708" y="640080"/>
            <a:ext cx="6574845" cy="5577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39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4D98322-174A-4545-B4E3-A66C5CB6F5A0}"/>
              </a:ext>
            </a:extLst>
          </p:cNvPr>
          <p:cNvSpPr>
            <a:spLocks noGrp="1"/>
          </p:cNvSpPr>
          <p:nvPr>
            <p:ph type="title"/>
          </p:nvPr>
        </p:nvSpPr>
        <p:spPr>
          <a:xfrm>
            <a:off x="1024128" y="585216"/>
            <a:ext cx="4255443" cy="1499616"/>
          </a:xfrm>
        </p:spPr>
        <p:txBody>
          <a:bodyPr>
            <a:normAutofit/>
          </a:bodyPr>
          <a:lstStyle/>
          <a:p>
            <a:endParaRPr lang="hr-HR" sz="4000"/>
          </a:p>
        </p:txBody>
      </p:sp>
      <p:sp>
        <p:nvSpPr>
          <p:cNvPr id="2054" name="Content Placeholder 2053">
            <a:extLst>
              <a:ext uri="{FF2B5EF4-FFF2-40B4-BE49-F238E27FC236}">
                <a16:creationId xmlns:a16="http://schemas.microsoft.com/office/drawing/2014/main" id="{F48D2A7A-17A2-4914-BC44-80DF7383B59E}"/>
              </a:ext>
            </a:extLst>
          </p:cNvPr>
          <p:cNvSpPr>
            <a:spLocks noGrp="1"/>
          </p:cNvSpPr>
          <p:nvPr>
            <p:ph idx="1"/>
          </p:nvPr>
        </p:nvSpPr>
        <p:spPr>
          <a:xfrm>
            <a:off x="1024128" y="1593130"/>
            <a:ext cx="4255443" cy="4716230"/>
          </a:xfrm>
        </p:spPr>
        <p:txBody>
          <a:bodyPr>
            <a:normAutofit/>
          </a:bodyPr>
          <a:lstStyle/>
          <a:p>
            <a:r>
              <a:rPr lang="hr-HR" sz="1600" b="0" i="0" dirty="0">
                <a:solidFill>
                  <a:srgbClr val="353535"/>
                </a:solidFill>
                <a:effectLst/>
                <a:latin typeface="Roboto" panose="02000000000000000000" pitchFamily="2" charset="0"/>
              </a:rPr>
              <a:t>Egipatsko Ministarstvo antikviteta je prije nekoliko dana objavilo priopćenje da je skupina podvodnih arheologa otkrila ostatke ogromne egipatske vojske iz 14. stoljeća prije Krista, na dnu Sueskog kanala, oko 1.5 kilometara od obale današnjeg grada Ras </a:t>
            </a:r>
            <a:r>
              <a:rPr lang="hr-HR" sz="1600" b="0" i="0" dirty="0" err="1">
                <a:solidFill>
                  <a:srgbClr val="353535"/>
                </a:solidFill>
                <a:effectLst/>
                <a:latin typeface="Roboto" panose="02000000000000000000" pitchFamily="2" charset="0"/>
              </a:rPr>
              <a:t>Ghariba</a:t>
            </a:r>
            <a:r>
              <a:rPr lang="hr-HR" sz="1600" b="0" i="0" dirty="0">
                <a:solidFill>
                  <a:srgbClr val="353535"/>
                </a:solidFill>
                <a:effectLst/>
                <a:latin typeface="Roboto" panose="02000000000000000000" pitchFamily="2" charset="0"/>
              </a:rPr>
              <a:t>. Skupina je nastojala pronaći ostatke drevnih brodova i artefakata koji se povezuju uz trgovinu iz kamenog i brončanog doba. Tada su naišli na ogromnu količinu ljudskih kostiju koje su potamnile zbog starosti. Znanstvenici, koje predvodi profesor Abdel Muhammad </a:t>
            </a:r>
            <a:r>
              <a:rPr lang="hr-HR" sz="1600" b="0" i="0" dirty="0" err="1">
                <a:solidFill>
                  <a:srgbClr val="353535"/>
                </a:solidFill>
                <a:effectLst/>
                <a:latin typeface="Roboto" panose="02000000000000000000" pitchFamily="2" charset="0"/>
              </a:rPr>
              <a:t>Gader</a:t>
            </a:r>
            <a:r>
              <a:rPr lang="hr-HR" sz="1600" b="0" i="0" dirty="0">
                <a:solidFill>
                  <a:srgbClr val="353535"/>
                </a:solidFill>
                <a:effectLst/>
                <a:latin typeface="Roboto" panose="02000000000000000000" pitchFamily="2" charset="0"/>
              </a:rPr>
              <a:t>, i koji su povezani s Arheološkim fakultetom Sveučilišta u Kairu već su otkrili više od 400 različitih kostura, kao i stotine komada oružja i komada oklopa. Pronašli su i ostatke dvaju ratnih kočija, razbacanih na području od oko 200 četvornih metara</a:t>
            </a:r>
            <a:endParaRPr lang="en-US" sz="1600" dirty="0"/>
          </a:p>
        </p:txBody>
      </p:sp>
      <p:pic>
        <p:nvPicPr>
          <p:cNvPr id="2050" name="Picture 2" descr="Drevni Egipat: oružje s imenom. Vojska u starom Egiptu">
            <a:extLst>
              <a:ext uri="{FF2B5EF4-FFF2-40B4-BE49-F238E27FC236}">
                <a16:creationId xmlns:a16="http://schemas.microsoft.com/office/drawing/2014/main" id="{19E42FA2-BDCF-4D0C-83E0-863A9717D9D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931672" y="1987825"/>
            <a:ext cx="5350433" cy="3754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7368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94DA352-412A-49CA-AA0C-F7986D804880}"/>
              </a:ext>
            </a:extLst>
          </p:cNvPr>
          <p:cNvSpPr>
            <a:spLocks noGrp="1"/>
          </p:cNvSpPr>
          <p:nvPr>
            <p:ph type="title"/>
          </p:nvPr>
        </p:nvSpPr>
        <p:spPr>
          <a:xfrm>
            <a:off x="6825673" y="585216"/>
            <a:ext cx="4866794" cy="1499616"/>
          </a:xfrm>
        </p:spPr>
        <p:txBody>
          <a:bodyPr>
            <a:normAutofit/>
          </a:bodyPr>
          <a:lstStyle/>
          <a:p>
            <a:endParaRPr lang="hr-HR"/>
          </a:p>
        </p:txBody>
      </p:sp>
      <p:sp>
        <p:nvSpPr>
          <p:cNvPr id="3082" name="Rectangle 72">
            <a:extLst>
              <a:ext uri="{FF2B5EF4-FFF2-40B4-BE49-F238E27FC236}">
                <a16:creationId xmlns:a16="http://schemas.microsoft.com/office/drawing/2014/main" id="{A749BB65-1096-4A97-8A52-D89755E2DA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934472" cy="33157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Drevni Egipat: oružje s imenom. Vojska u starom Egiptu">
            <a:extLst>
              <a:ext uri="{FF2B5EF4-FFF2-40B4-BE49-F238E27FC236}">
                <a16:creationId xmlns:a16="http://schemas.microsoft.com/office/drawing/2014/main" id="{3ECF2056-7F8D-4151-AB06-B3BDB0C4BBA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132" r="31247"/>
          <a:stretch/>
        </p:blipFill>
        <p:spPr bwMode="auto">
          <a:xfrm>
            <a:off x="-5913" y="10"/>
            <a:ext cx="5754703" cy="6502412"/>
          </a:xfrm>
          <a:prstGeom prst="rect">
            <a:avLst/>
          </a:prstGeom>
          <a:noFill/>
          <a:extLst>
            <a:ext uri="{909E8E84-426E-40DD-AFC4-6F175D3DCCD1}">
              <a14:hiddenFill xmlns:a14="http://schemas.microsoft.com/office/drawing/2010/main">
                <a:solidFill>
                  <a:srgbClr val="FFFFFF"/>
                </a:solidFill>
              </a14:hiddenFill>
            </a:ext>
          </a:extLst>
        </p:spPr>
      </p:pic>
      <p:cxnSp>
        <p:nvCxnSpPr>
          <p:cNvPr id="3083" name="Straight Connector 74">
            <a:extLst>
              <a:ext uri="{FF2B5EF4-FFF2-40B4-BE49-F238E27FC236}">
                <a16:creationId xmlns:a16="http://schemas.microsoft.com/office/drawing/2014/main" id="{3D9DE039-9A49-4253-ACEF-25EE49B108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631711"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078" name="Content Placeholder 3077">
            <a:extLst>
              <a:ext uri="{FF2B5EF4-FFF2-40B4-BE49-F238E27FC236}">
                <a16:creationId xmlns:a16="http://schemas.microsoft.com/office/drawing/2014/main" id="{C384837D-1D0A-4DE8-B8DC-32F3780CEDD9}"/>
              </a:ext>
            </a:extLst>
          </p:cNvPr>
          <p:cNvSpPr>
            <a:spLocks noGrp="1"/>
          </p:cNvSpPr>
          <p:nvPr>
            <p:ph idx="1"/>
          </p:nvPr>
        </p:nvSpPr>
        <p:spPr>
          <a:xfrm>
            <a:off x="6825673" y="2286000"/>
            <a:ext cx="4866794" cy="4023360"/>
          </a:xfrm>
        </p:spPr>
        <p:txBody>
          <a:bodyPr>
            <a:normAutofit fontScale="92500"/>
          </a:bodyPr>
          <a:lstStyle/>
          <a:p>
            <a:r>
              <a:rPr lang="hr-HR" b="0" i="0" dirty="0">
                <a:solidFill>
                  <a:srgbClr val="353535"/>
                </a:solidFill>
                <a:effectLst/>
                <a:latin typeface="Roboto" panose="02000000000000000000" pitchFamily="2" charset="0"/>
              </a:rPr>
              <a:t> Znanstvenici procjenjuju da je još oko</a:t>
            </a:r>
          </a:p>
          <a:p>
            <a:r>
              <a:rPr lang="hr-HR" b="0" i="0" dirty="0">
                <a:solidFill>
                  <a:srgbClr val="353535"/>
                </a:solidFill>
                <a:effectLst/>
                <a:latin typeface="Roboto" panose="02000000000000000000" pitchFamily="2" charset="0"/>
              </a:rPr>
              <a:t>5 000 tjelesa razbacanih na širem području, što indicira na ogromnu vojsku koja je nestala na ovom području.   </a:t>
            </a:r>
          </a:p>
          <a:p>
            <a:r>
              <a:rPr lang="hr-HR" b="0" i="0" dirty="0">
                <a:solidFill>
                  <a:srgbClr val="353535"/>
                </a:solidFill>
                <a:effectLst/>
                <a:latin typeface="Roboto" panose="02000000000000000000" pitchFamily="2" charset="0"/>
              </a:rPr>
              <a:t>Ova veličanstvena oštrica dio je egipatskog koplja i zasigurno je bilo oružje od velike važnosti. Otkriveno je pokraj ostataka bogato ukrašene ratne kočije i vjerojatno je pripadalo princu ili plemiću. Mnogi su tragovi na nalazištu dovela profesora </a:t>
            </a:r>
            <a:r>
              <a:rPr lang="hr-HR" b="0" i="0" dirty="0" err="1">
                <a:solidFill>
                  <a:srgbClr val="353535"/>
                </a:solidFill>
                <a:effectLst/>
                <a:latin typeface="Roboto" panose="02000000000000000000" pitchFamily="2" charset="0"/>
              </a:rPr>
              <a:t>Gadera</a:t>
            </a:r>
            <a:r>
              <a:rPr lang="hr-HR" b="0" i="0" dirty="0">
                <a:solidFill>
                  <a:srgbClr val="353535"/>
                </a:solidFill>
                <a:effectLst/>
                <a:latin typeface="Roboto" panose="02000000000000000000" pitchFamily="2" charset="0"/>
              </a:rPr>
              <a:t> i njegov tim do zaključka da su tijela možda povezana s poznatom epizodom iz Izlaska. </a:t>
            </a:r>
            <a:endParaRPr lang="en-US" dirty="0"/>
          </a:p>
        </p:txBody>
      </p:sp>
    </p:spTree>
    <p:extLst>
      <p:ext uri="{BB962C8B-B14F-4D97-AF65-F5344CB8AC3E}">
        <p14:creationId xmlns:p14="http://schemas.microsoft.com/office/powerpoint/2010/main" val="4280891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4FD7A2F-C920-463B-9624-9912A13DE475}"/>
              </a:ext>
            </a:extLst>
          </p:cNvPr>
          <p:cNvSpPr>
            <a:spLocks noGrp="1"/>
          </p:cNvSpPr>
          <p:nvPr>
            <p:ph type="title"/>
          </p:nvPr>
        </p:nvSpPr>
        <p:spPr>
          <a:xfrm>
            <a:off x="6825673" y="585216"/>
            <a:ext cx="4866794" cy="1499616"/>
          </a:xfrm>
        </p:spPr>
        <p:txBody>
          <a:bodyPr>
            <a:normAutofit/>
          </a:bodyPr>
          <a:lstStyle/>
          <a:p>
            <a:endParaRPr lang="hr-HR"/>
          </a:p>
        </p:txBody>
      </p:sp>
      <p:sp>
        <p:nvSpPr>
          <p:cNvPr id="73" name="Rectangle 72">
            <a:extLst>
              <a:ext uri="{FF2B5EF4-FFF2-40B4-BE49-F238E27FC236}">
                <a16:creationId xmlns:a16="http://schemas.microsoft.com/office/drawing/2014/main" id="{A749BB65-1096-4A97-8A52-D89755E2DA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934472" cy="33157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Označite strelicama smjerove osvajačkih pohoda egipatskih trupa.  Prezentacija – faraonovi pohodi">
            <a:extLst>
              <a:ext uri="{FF2B5EF4-FFF2-40B4-BE49-F238E27FC236}">
                <a16:creationId xmlns:a16="http://schemas.microsoft.com/office/drawing/2014/main" id="{392F1D95-50FF-4CA0-98A9-5B20D6988C4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466" r="6750" b="2"/>
          <a:stretch/>
        </p:blipFill>
        <p:spPr bwMode="auto">
          <a:xfrm>
            <a:off x="3096927" y="10"/>
            <a:ext cx="2999073" cy="3315748"/>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Connector 74">
            <a:extLst>
              <a:ext uri="{FF2B5EF4-FFF2-40B4-BE49-F238E27FC236}">
                <a16:creationId xmlns:a16="http://schemas.microsoft.com/office/drawing/2014/main" id="{3D9DE039-9A49-4253-ACEF-25EE49B108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631711"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126" name="Content Placeholder 5125">
            <a:extLst>
              <a:ext uri="{FF2B5EF4-FFF2-40B4-BE49-F238E27FC236}">
                <a16:creationId xmlns:a16="http://schemas.microsoft.com/office/drawing/2014/main" id="{4AB74F24-C976-47EE-840D-560ECB778148}"/>
              </a:ext>
            </a:extLst>
          </p:cNvPr>
          <p:cNvSpPr>
            <a:spLocks noGrp="1"/>
          </p:cNvSpPr>
          <p:nvPr>
            <p:ph idx="1"/>
          </p:nvPr>
        </p:nvSpPr>
        <p:spPr>
          <a:xfrm>
            <a:off x="6825673" y="2286000"/>
            <a:ext cx="4866794" cy="4023360"/>
          </a:xfrm>
        </p:spPr>
        <p:txBody>
          <a:bodyPr>
            <a:normAutofit fontScale="92500"/>
          </a:bodyPr>
          <a:lstStyle/>
          <a:p>
            <a:r>
              <a:rPr lang="hr-HR" b="0" i="0" dirty="0">
                <a:solidFill>
                  <a:srgbClr val="353535"/>
                </a:solidFill>
                <a:effectLst/>
                <a:latin typeface="Roboto" panose="02000000000000000000" pitchFamily="2" charset="0"/>
              </a:rPr>
              <a:t>Prvo, čini se kao da su svi vojnici umrli na suhom tlu, s obzirom da nema nikakvih pronađenih ostataka brodova na području. Položaj tjelesa, i činjenica da su zapeli u velikoj količini gline i kamena implicira da su umrli od odrona blata ili plimnog vala. Sam broj tjelesa indicira da je ogromna drevna vojska nestala na ovom mjestu na dramatičan način, sudeći po načinu njihove smrti. Oboje potvrđuje biblijsku verziju prelaska preko Crvenoga mora, kada je uništena vojska egipatskog faraona, a natrag se obrušila voda koju je Mojsije razdvojio.</a:t>
            </a:r>
            <a:endParaRPr lang="en-US" dirty="0"/>
          </a:p>
        </p:txBody>
      </p:sp>
      <p:pic>
        <p:nvPicPr>
          <p:cNvPr id="5122" name="Picture 2" descr="Vojska u drevnom Egiptu. Najpoznatiji ratovi u drevnom Egiptu. Oprema  drevnog kraljevstva">
            <a:extLst>
              <a:ext uri="{FF2B5EF4-FFF2-40B4-BE49-F238E27FC236}">
                <a16:creationId xmlns:a16="http://schemas.microsoft.com/office/drawing/2014/main" id="{F25BE026-B53B-4CE1-8E79-7B75AE76320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23" r="1" b="1"/>
          <a:stretch/>
        </p:blipFill>
        <p:spPr bwMode="auto">
          <a:xfrm>
            <a:off x="1588" y="3481730"/>
            <a:ext cx="6094412" cy="338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7167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531ABA6-10F2-4B47-8386-8251DA7A5F73}"/>
              </a:ext>
            </a:extLst>
          </p:cNvPr>
          <p:cNvSpPr>
            <a:spLocks noGrp="1"/>
          </p:cNvSpPr>
          <p:nvPr>
            <p:ph type="title"/>
          </p:nvPr>
        </p:nvSpPr>
        <p:spPr>
          <a:xfrm>
            <a:off x="1024128" y="585216"/>
            <a:ext cx="3133581" cy="1499616"/>
          </a:xfrm>
        </p:spPr>
        <p:txBody>
          <a:bodyPr>
            <a:normAutofit/>
          </a:bodyPr>
          <a:lstStyle/>
          <a:p>
            <a:endParaRPr lang="hr-HR" sz="4000"/>
          </a:p>
        </p:txBody>
      </p:sp>
      <p:sp>
        <p:nvSpPr>
          <p:cNvPr id="10" name="Content Placeholder 9">
            <a:extLst>
              <a:ext uri="{FF2B5EF4-FFF2-40B4-BE49-F238E27FC236}">
                <a16:creationId xmlns:a16="http://schemas.microsoft.com/office/drawing/2014/main" id="{0D4FC6C4-ADD5-4200-88D8-9716F81AD691}"/>
              </a:ext>
            </a:extLst>
          </p:cNvPr>
          <p:cNvSpPr>
            <a:spLocks noGrp="1"/>
          </p:cNvSpPr>
          <p:nvPr>
            <p:ph idx="1"/>
          </p:nvPr>
        </p:nvSpPr>
        <p:spPr>
          <a:xfrm>
            <a:off x="1024128" y="1367624"/>
            <a:ext cx="3133580" cy="4850296"/>
          </a:xfrm>
        </p:spPr>
        <p:txBody>
          <a:bodyPr>
            <a:normAutofit/>
          </a:bodyPr>
          <a:lstStyle/>
          <a:p>
            <a:r>
              <a:rPr lang="hr-HR" sz="2000" b="0" i="0" dirty="0">
                <a:effectLst/>
                <a:latin typeface="Roboto" panose="02000000000000000000" pitchFamily="2" charset="0"/>
              </a:rPr>
              <a:t>Ovaj novi pronalazak itekako dokazuje da je zaista postojala ogromna egipatska vojska koju je uništila voda Crvenoga mora tijekom vladavine kralja </a:t>
            </a:r>
            <a:r>
              <a:rPr lang="hr-HR" sz="2000" b="0" i="0" dirty="0" err="1">
                <a:effectLst/>
                <a:latin typeface="Roboto" panose="02000000000000000000" pitchFamily="2" charset="0"/>
              </a:rPr>
              <a:t>Akhenatena</a:t>
            </a:r>
            <a:r>
              <a:rPr lang="hr-HR" sz="2000" b="0" i="0" dirty="0">
                <a:effectLst/>
                <a:latin typeface="Roboto" panose="02000000000000000000" pitchFamily="2" charset="0"/>
              </a:rPr>
              <a:t>. Stoljećima je u Bibliji opisani „prelazak preko Crvenoga mora“ bio odbačen od strane učenjaka i povjesničara kao čisto simbolički, a ne povijesni opis.</a:t>
            </a:r>
            <a:endParaRPr lang="en-US" sz="2000" dirty="0"/>
          </a:p>
        </p:txBody>
      </p:sp>
      <p:pic>
        <p:nvPicPr>
          <p:cNvPr id="5" name="Rezervirano mjesto sadržaja 4">
            <a:extLst>
              <a:ext uri="{FF2B5EF4-FFF2-40B4-BE49-F238E27FC236}">
                <a16:creationId xmlns:a16="http://schemas.microsoft.com/office/drawing/2014/main" id="{75B4585E-B827-4AB2-87EC-D457A280B56B}"/>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4770" r="22848"/>
          <a:stretch/>
        </p:blipFill>
        <p:spPr>
          <a:xfrm>
            <a:off x="5369189" y="640080"/>
            <a:ext cx="5455882" cy="5577840"/>
          </a:xfrm>
          <a:prstGeom prst="rect">
            <a:avLst/>
          </a:prstGeom>
        </p:spPr>
      </p:pic>
      <p:sp>
        <p:nvSpPr>
          <p:cNvPr id="6" name="TekstniOkvir 5">
            <a:extLst>
              <a:ext uri="{FF2B5EF4-FFF2-40B4-BE49-F238E27FC236}">
                <a16:creationId xmlns:a16="http://schemas.microsoft.com/office/drawing/2014/main" id="{F7A56A43-C0B0-4A1D-9EF5-A38E9DC6E2FA}"/>
              </a:ext>
            </a:extLst>
          </p:cNvPr>
          <p:cNvSpPr txBox="1"/>
          <p:nvPr/>
        </p:nvSpPr>
        <p:spPr>
          <a:xfrm>
            <a:off x="8537265" y="6017865"/>
            <a:ext cx="2287806" cy="200055"/>
          </a:xfrm>
          <a:prstGeom prst="rect">
            <a:avLst/>
          </a:prstGeom>
          <a:solidFill>
            <a:srgbClr val="000000"/>
          </a:solidFill>
        </p:spPr>
        <p:txBody>
          <a:bodyPr wrap="none" rtlCol="0">
            <a:spAutoFit/>
          </a:bodyPr>
          <a:lstStyle/>
          <a:p>
            <a:pPr algn="r">
              <a:spcAft>
                <a:spcPts val="600"/>
              </a:spcAft>
            </a:pPr>
            <a:r>
              <a:rPr lang="hr-HR" sz="700">
                <a:solidFill>
                  <a:srgbClr val="FFFFFF"/>
                </a:solidFill>
                <a:hlinkClick r:id="rId3" tooltip="https://hr.wikipedia.org/wiki/Knjiga_Izlaska">
                  <a:extLst>
                    <a:ext uri="{A12FA001-AC4F-418D-AE19-62706E023703}">
                      <ahyp:hlinkClr xmlns:ahyp="http://schemas.microsoft.com/office/drawing/2018/hyperlinkcolor" val="tx"/>
                    </a:ext>
                  </a:extLst>
                </a:hlinkClick>
              </a:rPr>
              <a:t>Ta fotografija</a:t>
            </a:r>
            <a:r>
              <a:rPr lang="hr-HR" sz="700">
                <a:solidFill>
                  <a:srgbClr val="FFFFFF"/>
                </a:solidFill>
              </a:rPr>
              <a:t> korisnika Nepoznat autor: licenca </a:t>
            </a:r>
            <a:r>
              <a:rPr lang="hr-HR"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hr-HR" sz="700">
              <a:solidFill>
                <a:srgbClr val="FFFFFF"/>
              </a:solidFill>
            </a:endParaRPr>
          </a:p>
        </p:txBody>
      </p:sp>
    </p:spTree>
    <p:extLst>
      <p:ext uri="{BB962C8B-B14F-4D97-AF65-F5344CB8AC3E}">
        <p14:creationId xmlns:p14="http://schemas.microsoft.com/office/powerpoint/2010/main" val="1930391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7C9ABFB-47C0-4209-8582-CCE27BC65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5998"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2AEA3687-97D6-4681-884E-F58E1895CBBD}"/>
              </a:ext>
            </a:extLst>
          </p:cNvPr>
          <p:cNvSpPr>
            <a:spLocks noGrp="1"/>
          </p:cNvSpPr>
          <p:nvPr>
            <p:ph type="title"/>
          </p:nvPr>
        </p:nvSpPr>
        <p:spPr>
          <a:xfrm>
            <a:off x="1024128" y="459317"/>
            <a:ext cx="4389120" cy="1749552"/>
          </a:xfrm>
        </p:spPr>
        <p:txBody>
          <a:bodyPr vert="horz" lIns="91440" tIns="45720" rIns="91440" bIns="45720" rtlCol="0" anchor="ctr">
            <a:normAutofit/>
          </a:bodyPr>
          <a:lstStyle/>
          <a:p>
            <a:endParaRPr lang="en-US" sz="4400"/>
          </a:p>
        </p:txBody>
      </p:sp>
      <p:cxnSp>
        <p:nvCxnSpPr>
          <p:cNvPr id="13" name="Straight Connector 12">
            <a:extLst>
              <a:ext uri="{FF2B5EF4-FFF2-40B4-BE49-F238E27FC236}">
                <a16:creationId xmlns:a16="http://schemas.microsoft.com/office/drawing/2014/main" id="{D3537B80-6184-48FB-ACA1-304647BA21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ekstniOkvir 4">
            <a:extLst>
              <a:ext uri="{FF2B5EF4-FFF2-40B4-BE49-F238E27FC236}">
                <a16:creationId xmlns:a16="http://schemas.microsoft.com/office/drawing/2014/main" id="{AD9A46F8-DD87-4474-B03D-9159AAFDB354}"/>
              </a:ext>
            </a:extLst>
          </p:cNvPr>
          <p:cNvSpPr txBox="1"/>
          <p:nvPr/>
        </p:nvSpPr>
        <p:spPr>
          <a:xfrm>
            <a:off x="1024129" y="1661823"/>
            <a:ext cx="4389120" cy="4556097"/>
          </a:xfrm>
          <a:prstGeom prst="rect">
            <a:avLst/>
          </a:prstGeom>
        </p:spPr>
        <p:txBody>
          <a:bodyPr vert="horz" lIns="45720" tIns="45720" rIns="45720" bIns="45720" rtlCol="0">
            <a:normAutofit/>
          </a:bodyPr>
          <a:lstStyle/>
          <a:p>
            <a:pPr defTabSz="914400">
              <a:lnSpc>
                <a:spcPct val="90000"/>
              </a:lnSpc>
              <a:spcAft>
                <a:spcPts val="600"/>
              </a:spcAft>
              <a:buClr>
                <a:schemeClr val="accent1"/>
              </a:buClr>
            </a:pPr>
            <a:r>
              <a:rPr lang="en-US" sz="2400" b="0" i="0" dirty="0" err="1">
                <a:effectLst/>
              </a:rPr>
              <a:t>Tijekom</a:t>
            </a:r>
            <a:r>
              <a:rPr lang="en-US" sz="2400" b="0" i="0" dirty="0">
                <a:effectLst/>
              </a:rPr>
              <a:t> </a:t>
            </a:r>
            <a:r>
              <a:rPr lang="en-US" sz="2400" b="0" i="0" dirty="0" err="1">
                <a:effectLst/>
              </a:rPr>
              <a:t>idućih</a:t>
            </a:r>
            <a:r>
              <a:rPr lang="en-US" sz="2400" b="0" i="0" dirty="0">
                <a:effectLst/>
              </a:rPr>
              <a:t> </a:t>
            </a:r>
            <a:r>
              <a:rPr lang="en-US" sz="2400" b="0" i="0" dirty="0" err="1">
                <a:effectLst/>
              </a:rPr>
              <a:t>nekoliko</a:t>
            </a:r>
            <a:r>
              <a:rPr lang="en-US" sz="2400" b="0" i="0" dirty="0">
                <a:effectLst/>
              </a:rPr>
              <a:t> </a:t>
            </a:r>
            <a:r>
              <a:rPr lang="en-US" sz="2400" b="0" i="0" dirty="0" err="1">
                <a:effectLst/>
              </a:rPr>
              <a:t>godina</a:t>
            </a:r>
            <a:r>
              <a:rPr lang="en-US" sz="2400" b="0" i="0" dirty="0">
                <a:effectLst/>
              </a:rPr>
              <a:t> </a:t>
            </a:r>
            <a:r>
              <a:rPr lang="en-US" sz="2400" b="0" i="0" dirty="0" err="1">
                <a:effectLst/>
              </a:rPr>
              <a:t>očekuje</a:t>
            </a:r>
            <a:r>
              <a:rPr lang="en-US" sz="2400" b="0" i="0" dirty="0">
                <a:effectLst/>
              </a:rPr>
              <a:t> se </a:t>
            </a:r>
            <a:r>
              <a:rPr lang="en-US" sz="2400" b="0" i="0" dirty="0" err="1">
                <a:effectLst/>
              </a:rPr>
              <a:t>još</a:t>
            </a:r>
            <a:r>
              <a:rPr lang="en-US" sz="2400" b="0" i="0" dirty="0">
                <a:effectLst/>
              </a:rPr>
              <a:t> </a:t>
            </a:r>
            <a:r>
              <a:rPr lang="en-US" sz="2400" b="0" i="0" dirty="0" err="1">
                <a:effectLst/>
              </a:rPr>
              <a:t>više</a:t>
            </a:r>
            <a:r>
              <a:rPr lang="en-US" sz="2400" b="0" i="0" dirty="0">
                <a:effectLst/>
              </a:rPr>
              <a:t> </a:t>
            </a:r>
            <a:r>
              <a:rPr lang="en-US" sz="2400" b="0" i="0" dirty="0" err="1">
                <a:effectLst/>
              </a:rPr>
              <a:t>operacija</a:t>
            </a:r>
            <a:r>
              <a:rPr lang="en-US" sz="2400" b="0" i="0" dirty="0">
                <a:effectLst/>
              </a:rPr>
              <a:t> </a:t>
            </a:r>
            <a:r>
              <a:rPr lang="en-US" sz="2400" b="0" i="0" dirty="0" err="1">
                <a:effectLst/>
              </a:rPr>
              <a:t>pronalaska</a:t>
            </a:r>
            <a:r>
              <a:rPr lang="en-US" sz="2400" b="0" i="0" dirty="0">
                <a:effectLst/>
              </a:rPr>
              <a:t> </a:t>
            </a:r>
            <a:r>
              <a:rPr lang="en-US" sz="2400" b="0" i="0" dirty="0" err="1">
                <a:effectLst/>
              </a:rPr>
              <a:t>i</a:t>
            </a:r>
            <a:r>
              <a:rPr lang="en-US" sz="2400" b="0" i="0" dirty="0">
                <a:effectLst/>
              </a:rPr>
              <a:t> </a:t>
            </a:r>
            <a:r>
              <a:rPr lang="en-US" sz="2400" b="0" i="0" dirty="0" err="1">
                <a:effectLst/>
              </a:rPr>
              <a:t>iskopavanja</a:t>
            </a:r>
            <a:r>
              <a:rPr lang="en-US" sz="2400" b="0" i="0" dirty="0">
                <a:effectLst/>
              </a:rPr>
              <a:t> </a:t>
            </a:r>
            <a:r>
              <a:rPr lang="en-US" sz="2400" b="0" i="0" dirty="0" err="1">
                <a:effectLst/>
              </a:rPr>
              <a:t>na</a:t>
            </a:r>
            <a:r>
              <a:rPr lang="en-US" sz="2400" b="0" i="0" dirty="0">
                <a:effectLst/>
              </a:rPr>
              <a:t> tome </a:t>
            </a:r>
            <a:r>
              <a:rPr lang="en-US" sz="2400" b="0" i="0" dirty="0" err="1">
                <a:effectLst/>
              </a:rPr>
              <a:t>području</a:t>
            </a:r>
            <a:r>
              <a:rPr lang="en-US" sz="2400" b="0" i="0" dirty="0">
                <a:effectLst/>
              </a:rPr>
              <a:t>. </a:t>
            </a:r>
            <a:r>
              <a:rPr lang="en-US" sz="2400" b="0" i="0" dirty="0" err="1">
                <a:effectLst/>
              </a:rPr>
              <a:t>Profesor</a:t>
            </a:r>
            <a:r>
              <a:rPr lang="en-US" sz="2400" b="0" i="0" dirty="0">
                <a:effectLst/>
              </a:rPr>
              <a:t> </a:t>
            </a:r>
            <a:r>
              <a:rPr lang="en-US" sz="2400" b="0" i="0" dirty="0" err="1">
                <a:effectLst/>
              </a:rPr>
              <a:t>Gader</a:t>
            </a:r>
            <a:r>
              <a:rPr lang="en-US" sz="2400" b="0" i="0" dirty="0">
                <a:effectLst/>
              </a:rPr>
              <a:t> </a:t>
            </a:r>
            <a:r>
              <a:rPr lang="en-US" sz="2400" b="0" i="0" dirty="0" err="1">
                <a:effectLst/>
              </a:rPr>
              <a:t>i</a:t>
            </a:r>
            <a:r>
              <a:rPr lang="en-US" sz="2400" b="0" i="0" dirty="0">
                <a:effectLst/>
              </a:rPr>
              <a:t> </a:t>
            </a:r>
            <a:r>
              <a:rPr lang="en-US" sz="2400" b="0" i="0" dirty="0" err="1">
                <a:effectLst/>
              </a:rPr>
              <a:t>njegov</a:t>
            </a:r>
            <a:r>
              <a:rPr lang="en-US" sz="2400" b="0" i="0" dirty="0">
                <a:effectLst/>
              </a:rPr>
              <a:t> </a:t>
            </a:r>
            <a:r>
              <a:rPr lang="en-US" sz="2400" b="0" i="0" dirty="0" err="1">
                <a:effectLst/>
              </a:rPr>
              <a:t>tim</a:t>
            </a:r>
            <a:r>
              <a:rPr lang="en-US" sz="2400" b="0" i="0" dirty="0">
                <a:effectLst/>
              </a:rPr>
              <a:t> </a:t>
            </a:r>
            <a:r>
              <a:rPr lang="en-US" sz="2400" b="0" i="0" dirty="0" err="1">
                <a:effectLst/>
              </a:rPr>
              <a:t>već</a:t>
            </a:r>
            <a:r>
              <a:rPr lang="en-US" sz="2400" b="0" i="0" dirty="0">
                <a:effectLst/>
              </a:rPr>
              <a:t> </a:t>
            </a:r>
            <a:r>
              <a:rPr lang="en-US" sz="2400" b="0" i="0" dirty="0" err="1">
                <a:effectLst/>
              </a:rPr>
              <a:t>su</a:t>
            </a:r>
            <a:r>
              <a:rPr lang="en-US" sz="2400" b="0" i="0" dirty="0">
                <a:effectLst/>
              </a:rPr>
              <a:t> </a:t>
            </a:r>
            <a:r>
              <a:rPr lang="en-US" sz="2400" b="0" i="0" dirty="0" err="1">
                <a:effectLst/>
              </a:rPr>
              <a:t>izrazili</a:t>
            </a:r>
            <a:r>
              <a:rPr lang="en-US" sz="2400" b="0" i="0" dirty="0">
                <a:effectLst/>
              </a:rPr>
              <a:t> </a:t>
            </a:r>
            <a:r>
              <a:rPr lang="en-US" sz="2400" b="0" i="0" dirty="0" err="1">
                <a:effectLst/>
              </a:rPr>
              <a:t>svoju</a:t>
            </a:r>
            <a:r>
              <a:rPr lang="en-US" sz="2400" b="0" i="0" dirty="0">
                <a:effectLst/>
              </a:rPr>
              <a:t> </a:t>
            </a:r>
            <a:r>
              <a:rPr lang="en-US" sz="2400" b="0" i="0" dirty="0" err="1">
                <a:effectLst/>
              </a:rPr>
              <a:t>želju</a:t>
            </a:r>
            <a:r>
              <a:rPr lang="en-US" sz="2400" b="0" i="0" dirty="0">
                <a:effectLst/>
              </a:rPr>
              <a:t> da </a:t>
            </a:r>
            <a:r>
              <a:rPr lang="en-US" sz="2400" b="0" i="0" dirty="0" err="1">
                <a:effectLst/>
              </a:rPr>
              <a:t>iskopaju</a:t>
            </a:r>
            <a:r>
              <a:rPr lang="en-US" sz="2400" b="0" i="0" dirty="0">
                <a:effectLst/>
              </a:rPr>
              <a:t> </a:t>
            </a:r>
            <a:r>
              <a:rPr lang="en-US" sz="2400" b="0" i="0" dirty="0" err="1">
                <a:effectLst/>
              </a:rPr>
              <a:t>ostatak</a:t>
            </a:r>
            <a:r>
              <a:rPr lang="en-US" sz="2400" b="0" i="0" dirty="0">
                <a:effectLst/>
              </a:rPr>
              <a:t> </a:t>
            </a:r>
            <a:r>
              <a:rPr lang="en-US" sz="2400" b="0" i="0" dirty="0" err="1">
                <a:effectLst/>
              </a:rPr>
              <a:t>tjelesa</a:t>
            </a:r>
            <a:r>
              <a:rPr lang="en-US" sz="2400" b="0" i="0" dirty="0">
                <a:effectLst/>
              </a:rPr>
              <a:t> </a:t>
            </a:r>
            <a:r>
              <a:rPr lang="en-US" sz="2400" b="0" i="0" dirty="0" err="1">
                <a:effectLst/>
              </a:rPr>
              <a:t>i</a:t>
            </a:r>
            <a:r>
              <a:rPr lang="en-US" sz="2400" b="0" i="0" dirty="0">
                <a:effectLst/>
              </a:rPr>
              <a:t> </a:t>
            </a:r>
            <a:r>
              <a:rPr lang="en-US" sz="2400" b="0" i="0" dirty="0" err="1">
                <a:effectLst/>
              </a:rPr>
              <a:t>artefakata</a:t>
            </a:r>
            <a:r>
              <a:rPr lang="en-US" sz="2400" b="0" i="0" dirty="0">
                <a:effectLst/>
              </a:rPr>
              <a:t>, s </a:t>
            </a:r>
            <a:r>
              <a:rPr lang="en-US" sz="2400" b="0" i="0" dirty="0" err="1">
                <a:effectLst/>
              </a:rPr>
              <a:t>područja</a:t>
            </a:r>
            <a:r>
              <a:rPr lang="en-US" sz="2400" b="0" i="0" dirty="0">
                <a:effectLst/>
              </a:rPr>
              <a:t> </a:t>
            </a:r>
            <a:r>
              <a:rPr lang="en-US" sz="2400" b="0" i="0" dirty="0" err="1">
                <a:effectLst/>
              </a:rPr>
              <a:t>koje</a:t>
            </a:r>
            <a:r>
              <a:rPr lang="en-US" sz="2400" b="0" i="0" dirty="0">
                <a:effectLst/>
              </a:rPr>
              <a:t> se </a:t>
            </a:r>
            <a:r>
              <a:rPr lang="en-US" sz="2400" b="0" i="0" dirty="0" err="1">
                <a:effectLst/>
              </a:rPr>
              <a:t>pokazalo</a:t>
            </a:r>
            <a:r>
              <a:rPr lang="en-US" sz="2400" b="0" i="0" dirty="0">
                <a:effectLst/>
              </a:rPr>
              <a:t> </a:t>
            </a:r>
            <a:r>
              <a:rPr lang="en-US" sz="2400" b="0" i="0" dirty="0" err="1">
                <a:effectLst/>
              </a:rPr>
              <a:t>jednim</a:t>
            </a:r>
            <a:r>
              <a:rPr lang="en-US" sz="2400" b="0" i="0" dirty="0">
                <a:effectLst/>
              </a:rPr>
              <a:t> od </a:t>
            </a:r>
            <a:r>
              <a:rPr lang="en-US" sz="2400" b="0" i="0" dirty="0" err="1">
                <a:effectLst/>
              </a:rPr>
              <a:t>najbogatijih</a:t>
            </a:r>
            <a:r>
              <a:rPr lang="en-US" sz="2400" b="0" i="0" dirty="0">
                <a:effectLst/>
              </a:rPr>
              <a:t> </a:t>
            </a:r>
            <a:r>
              <a:rPr lang="en-US" sz="2400" b="0" i="0" dirty="0" err="1">
                <a:effectLst/>
              </a:rPr>
              <a:t>podvodnih</a:t>
            </a:r>
            <a:r>
              <a:rPr lang="en-US" sz="2400" b="0" i="0" dirty="0">
                <a:effectLst/>
              </a:rPr>
              <a:t> </a:t>
            </a:r>
            <a:r>
              <a:rPr lang="en-US" sz="2400" b="0" i="0" dirty="0" err="1">
                <a:effectLst/>
              </a:rPr>
              <a:t>arheoloških</a:t>
            </a:r>
            <a:r>
              <a:rPr lang="en-US" sz="2400" b="0" i="0" dirty="0">
                <a:effectLst/>
              </a:rPr>
              <a:t> </a:t>
            </a:r>
            <a:r>
              <a:rPr lang="en-US" sz="2400" b="0" i="0" dirty="0" err="1">
                <a:effectLst/>
              </a:rPr>
              <a:t>nalazišta</a:t>
            </a:r>
            <a:r>
              <a:rPr lang="en-US" sz="2400" b="0" i="0" dirty="0">
                <a:effectLst/>
              </a:rPr>
              <a:t> </a:t>
            </a:r>
            <a:r>
              <a:rPr lang="en-US" sz="2400" b="0" i="0" dirty="0" err="1">
                <a:effectLst/>
              </a:rPr>
              <a:t>ikada</a:t>
            </a:r>
            <a:r>
              <a:rPr lang="en-US" sz="2400" b="0" i="0" dirty="0">
                <a:effectLst/>
              </a:rPr>
              <a:t>.</a:t>
            </a:r>
            <a:br>
              <a:rPr lang="en-US" sz="2400" dirty="0"/>
            </a:br>
            <a:endParaRPr lang="en-US" sz="2400" dirty="0"/>
          </a:p>
        </p:txBody>
      </p:sp>
      <p:pic>
        <p:nvPicPr>
          <p:cNvPr id="6" name="Picture 2" descr="Ramzes II. – Wikipedija">
            <a:extLst>
              <a:ext uri="{FF2B5EF4-FFF2-40B4-BE49-F238E27FC236}">
                <a16:creationId xmlns:a16="http://schemas.microsoft.com/office/drawing/2014/main" id="{B465F948-903B-45FE-9FAA-3907389328CC}"/>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5248"/>
          <a:stretch/>
        </p:blipFill>
        <p:spPr bwMode="auto">
          <a:xfrm>
            <a:off x="7056116" y="960120"/>
            <a:ext cx="4175762" cy="4940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233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9D3555E-A013-498F-8ED1-1D5F9B5AE6E9}"/>
              </a:ext>
            </a:extLst>
          </p:cNvPr>
          <p:cNvSpPr>
            <a:spLocks noGrp="1"/>
          </p:cNvSpPr>
          <p:nvPr>
            <p:ph type="title"/>
          </p:nvPr>
        </p:nvSpPr>
        <p:spPr>
          <a:xfrm>
            <a:off x="1024128" y="585216"/>
            <a:ext cx="3133581" cy="1499616"/>
          </a:xfrm>
        </p:spPr>
        <p:txBody>
          <a:bodyPr>
            <a:normAutofit/>
          </a:bodyPr>
          <a:lstStyle/>
          <a:p>
            <a:endParaRPr lang="hr-HR" sz="4000"/>
          </a:p>
        </p:txBody>
      </p:sp>
      <p:sp>
        <p:nvSpPr>
          <p:cNvPr id="8200" name="Content Placeholder 8197">
            <a:extLst>
              <a:ext uri="{FF2B5EF4-FFF2-40B4-BE49-F238E27FC236}">
                <a16:creationId xmlns:a16="http://schemas.microsoft.com/office/drawing/2014/main" id="{56655B1D-BDD6-4779-A8C4-AE0DA8517CD2}"/>
              </a:ext>
            </a:extLst>
          </p:cNvPr>
          <p:cNvSpPr>
            <a:spLocks noGrp="1"/>
          </p:cNvSpPr>
          <p:nvPr>
            <p:ph idx="1"/>
          </p:nvPr>
        </p:nvSpPr>
        <p:spPr>
          <a:xfrm>
            <a:off x="1024128" y="1248355"/>
            <a:ext cx="3802314" cy="4969565"/>
          </a:xfrm>
        </p:spPr>
        <p:txBody>
          <a:bodyPr>
            <a:normAutofit/>
          </a:bodyPr>
          <a:lstStyle/>
          <a:p>
            <a:pPr marL="0" indent="0">
              <a:buNone/>
            </a:pPr>
            <a:r>
              <a:rPr lang="hr-HR" sz="1600" b="0" i="0" dirty="0">
                <a:solidFill>
                  <a:srgbClr val="353535"/>
                </a:solidFill>
                <a:effectLst/>
                <a:latin typeface="Roboto" panose="02000000000000000000" pitchFamily="2" charset="0"/>
              </a:rPr>
              <a:t>Ovo zapanjujuće otkriće donosi neporecive znanstvene dokaze </a:t>
            </a:r>
          </a:p>
          <a:p>
            <a:pPr marL="0" indent="0">
              <a:buNone/>
            </a:pPr>
            <a:r>
              <a:rPr lang="hr-HR" sz="1600" b="0" i="0" dirty="0">
                <a:solidFill>
                  <a:srgbClr val="353535"/>
                </a:solidFill>
                <a:effectLst/>
                <a:latin typeface="Roboto" panose="02000000000000000000" pitchFamily="2" charset="0"/>
              </a:rPr>
              <a:t>da je jedna od najpoznatijih epizoda iz Staroga zavjeta uistinu bila povijesni događaj. </a:t>
            </a:r>
          </a:p>
          <a:p>
            <a:pPr marL="0" indent="0">
              <a:buNone/>
            </a:pPr>
            <a:r>
              <a:rPr lang="hr-HR" sz="1600" b="0" i="0" dirty="0">
                <a:solidFill>
                  <a:srgbClr val="353535"/>
                </a:solidFill>
                <a:effectLst/>
                <a:latin typeface="Roboto" panose="02000000000000000000" pitchFamily="2" charset="0"/>
              </a:rPr>
              <a:t>Ono donosi potpuno novu perspektivu u priču za koju su</a:t>
            </a:r>
          </a:p>
          <a:p>
            <a:pPr marL="0" indent="0">
              <a:buNone/>
            </a:pPr>
            <a:r>
              <a:rPr lang="hr-HR" sz="1600" b="0" i="0" dirty="0">
                <a:solidFill>
                  <a:srgbClr val="353535"/>
                </a:solidFill>
                <a:effectLst/>
                <a:latin typeface="Roboto" panose="02000000000000000000" pitchFamily="2" charset="0"/>
              </a:rPr>
              <a:t> mnogi povjesničari godinama mislili da je čista izmišljotina, </a:t>
            </a:r>
          </a:p>
          <a:p>
            <a:pPr marL="0" indent="0">
              <a:buNone/>
            </a:pPr>
            <a:r>
              <a:rPr lang="hr-HR" sz="1600" b="0" i="0" dirty="0">
                <a:solidFill>
                  <a:srgbClr val="353535"/>
                </a:solidFill>
                <a:effectLst/>
                <a:latin typeface="Roboto" panose="02000000000000000000" pitchFamily="2" charset="0"/>
              </a:rPr>
              <a:t>što sugerira da su i druge poznate teme iz Biblije, poput egipatske kuge, zaista imaju stvarnu povijesnu bazu. </a:t>
            </a:r>
            <a:br>
              <a:rPr lang="hr-HR" sz="1600" dirty="0"/>
            </a:br>
            <a:endParaRPr lang="hr-HR" sz="1600" dirty="0"/>
          </a:p>
          <a:p>
            <a:endParaRPr lang="en-US" sz="1600" dirty="0"/>
          </a:p>
        </p:txBody>
      </p:sp>
      <p:pic>
        <p:nvPicPr>
          <p:cNvPr id="8194" name="Picture 2" descr="Povijest 1 - 2.1. Što je značilo biti građanin u starome vijeku?,  Službenici boga">
            <a:extLst>
              <a:ext uri="{FF2B5EF4-FFF2-40B4-BE49-F238E27FC236}">
                <a16:creationId xmlns:a16="http://schemas.microsoft.com/office/drawing/2014/main" id="{9DA66FDA-FA73-424C-AEAB-A5558A9DDE3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42342" y="1005492"/>
            <a:ext cx="6909577" cy="4847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8686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879D890-F66D-40B9-B4D0-A524FC684465}"/>
              </a:ext>
            </a:extLst>
          </p:cNvPr>
          <p:cNvSpPr>
            <a:spLocks noGrp="1"/>
          </p:cNvSpPr>
          <p:nvPr>
            <p:ph type="title"/>
          </p:nvPr>
        </p:nvSpPr>
        <p:spPr/>
        <p:txBody>
          <a:bodyPr/>
          <a:lstStyle/>
          <a:p>
            <a:r>
              <a:rPr lang="hr-HR" dirty="0"/>
              <a:t>A sada naša radionica…</a:t>
            </a:r>
          </a:p>
        </p:txBody>
      </p:sp>
      <p:sp>
        <p:nvSpPr>
          <p:cNvPr id="3" name="Rezervirano mjesto sadržaja 2">
            <a:extLst>
              <a:ext uri="{FF2B5EF4-FFF2-40B4-BE49-F238E27FC236}">
                <a16:creationId xmlns:a16="http://schemas.microsoft.com/office/drawing/2014/main" id="{4A68F117-D971-439E-B0DE-A7641B2729CC}"/>
              </a:ext>
            </a:extLst>
          </p:cNvPr>
          <p:cNvSpPr>
            <a:spLocks noGrp="1"/>
          </p:cNvSpPr>
          <p:nvPr>
            <p:ph idx="1"/>
          </p:nvPr>
        </p:nvSpPr>
        <p:spPr/>
        <p:txBody>
          <a:bodyPr/>
          <a:lstStyle/>
          <a:p>
            <a:endParaRPr lang="hr-HR" dirty="0"/>
          </a:p>
        </p:txBody>
      </p:sp>
    </p:spTree>
    <p:extLst>
      <p:ext uri="{BB962C8B-B14F-4D97-AF65-F5344CB8AC3E}">
        <p14:creationId xmlns:p14="http://schemas.microsoft.com/office/powerpoint/2010/main" val="20220640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66</TotalTime>
  <Words>553</Words>
  <Application>Microsoft Office PowerPoint</Application>
  <PresentationFormat>Široki zaslon</PresentationFormat>
  <Paragraphs>19</Paragraphs>
  <Slides>9</Slides>
  <Notes>0</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9</vt:i4>
      </vt:variant>
    </vt:vector>
  </HeadingPairs>
  <TitlesOfParts>
    <vt:vector size="15" baseType="lpstr">
      <vt:lpstr>Roboto</vt:lpstr>
      <vt:lpstr>Times New Roman</vt:lpstr>
      <vt:lpstr>Tw Cen MT</vt:lpstr>
      <vt:lpstr>Tw Cen MT Condensed</vt:lpstr>
      <vt:lpstr>Wingdings 3</vt:lpstr>
      <vt:lpstr>Integral</vt:lpstr>
      <vt:lpstr>Egipatska vojska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A sada naša radionica…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Egipatska vojska</dc:title>
  <dc:creator>Ivan Armano Šarunić</dc:creator>
  <cp:lastModifiedBy>Duša Šarunić</cp:lastModifiedBy>
  <cp:revision>7</cp:revision>
  <dcterms:created xsi:type="dcterms:W3CDTF">2022-01-03T20:22:37Z</dcterms:created>
  <dcterms:modified xsi:type="dcterms:W3CDTF">2022-03-07T10:04:03Z</dcterms:modified>
</cp:coreProperties>
</file>