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18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06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03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7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97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07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18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56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64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89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83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2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Osijek_from_Drava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ikitravel.org/en/Osije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Katedr%C3%A1la_sv._Petra_a_Pavla,_interi%C3%A9r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9713160-07A8-444B-BE53-AFCF058E7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275" y="3655371"/>
            <a:ext cx="9679449" cy="1463136"/>
          </a:xfrm>
        </p:spPr>
        <p:txBody>
          <a:bodyPr anchor="b">
            <a:normAutofit/>
          </a:bodyPr>
          <a:lstStyle/>
          <a:p>
            <a:r>
              <a:rPr lang="hr-HR" sz="4700">
                <a:solidFill>
                  <a:schemeClr val="bg1"/>
                </a:solidFill>
              </a:rPr>
              <a:t>OSIJEK</a:t>
            </a:r>
            <a:br>
              <a:rPr lang="hr-HR" sz="4700">
                <a:solidFill>
                  <a:schemeClr val="bg1"/>
                </a:solidFill>
              </a:rPr>
            </a:br>
            <a:r>
              <a:rPr lang="hr-HR" sz="4700">
                <a:solidFill>
                  <a:schemeClr val="bg1"/>
                </a:solidFill>
              </a:rPr>
              <a:t>BIJELI MOST, TRG I KATEDRALA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28E812-31F0-4281-934C-14FD38AEB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275" y="5252936"/>
            <a:ext cx="9679449" cy="654610"/>
          </a:xfrm>
        </p:spPr>
        <p:txBody>
          <a:bodyPr anchor="ctr">
            <a:normAutofit/>
          </a:bodyPr>
          <a:lstStyle/>
          <a:p>
            <a:r>
              <a:rPr lang="hr-HR" sz="2000">
                <a:solidFill>
                  <a:schemeClr val="bg1"/>
                </a:solidFill>
              </a:rPr>
              <a:t>PIA JANDRIĆ 4 A</a:t>
            </a: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7770474F-B064-43E8-87F2-737D5C883A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11" r="4" b="7434"/>
          <a:stretch/>
        </p:blipFill>
        <p:spPr>
          <a:xfrm>
            <a:off x="20" y="820990"/>
            <a:ext cx="4620618" cy="2608009"/>
          </a:xfrm>
          <a:prstGeom prst="rect">
            <a:avLst/>
          </a:prstGeom>
        </p:spPr>
      </p:pic>
      <p:pic>
        <p:nvPicPr>
          <p:cNvPr id="6" name="Slika 5" descr="Slika na kojoj se prikazuje nebo, voda, na otvorenom, rijeka&#10;&#10;Opis je automatski generiran">
            <a:extLst>
              <a:ext uri="{FF2B5EF4-FFF2-40B4-BE49-F238E27FC236}">
                <a16:creationId xmlns:a16="http://schemas.microsoft.com/office/drawing/2014/main" id="{2EA11F65-CE0A-4464-BB45-BEAF4413F7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2074" r="2" b="5524"/>
          <a:stretch/>
        </p:blipFill>
        <p:spPr>
          <a:xfrm>
            <a:off x="4708187" y="820991"/>
            <a:ext cx="7483813" cy="2608009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DFAE9BA4-F2E9-4E0F-995E-03074BEA3D68}"/>
              </a:ext>
            </a:extLst>
          </p:cNvPr>
          <p:cNvSpPr txBox="1"/>
          <p:nvPr/>
        </p:nvSpPr>
        <p:spPr>
          <a:xfrm>
            <a:off x="9562754" y="3228945"/>
            <a:ext cx="262924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4" tooltip="https://commons.wikimedia.org/wiki/File:Osijek_from_Drava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8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voda, na otvorenom, most, obala&#10;&#10;Opis je automatski generiran">
            <a:extLst>
              <a:ext uri="{FF2B5EF4-FFF2-40B4-BE49-F238E27FC236}">
                <a16:creationId xmlns:a16="http://schemas.microsoft.com/office/drawing/2014/main" id="{F31ADB20-2C80-458C-9964-FCE49FE76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" r="16356" b="1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0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D5209D0-520F-44A6-9A33-D78CB7B4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280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BIJELI MOST- PJEŠAČKI MOST</a:t>
            </a:r>
            <a:br>
              <a:rPr lang="en-US" sz="46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6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209 METARA</a:t>
            </a:r>
          </a:p>
        </p:txBody>
      </p:sp>
    </p:spTree>
    <p:extLst>
      <p:ext uri="{BB962C8B-B14F-4D97-AF65-F5344CB8AC3E}">
        <p14:creationId xmlns:p14="http://schemas.microsoft.com/office/powerpoint/2010/main" val="22104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FF4CCAF-CBBC-4F59-A7C5-2C8E3E55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anchor="b">
            <a:normAutofit/>
          </a:bodyPr>
          <a:lstStyle/>
          <a:p>
            <a:r>
              <a:rPr lang="hr-HR" sz="3800" dirty="0"/>
              <a:t>SKULPTURA: GRUPA GRAĐANA-LJUDI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zgrada, na otvorenom, tlo, osoba&#10;&#10;Opis je automatski generiran">
            <a:extLst>
              <a:ext uri="{FF2B5EF4-FFF2-40B4-BE49-F238E27FC236}">
                <a16:creationId xmlns:a16="http://schemas.microsoft.com/office/drawing/2014/main" id="{CB98B353-00C7-428B-BF62-D8085967C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098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60AB7C40-95A0-4BC6-BA5E-C79F6CC12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r>
              <a:rPr lang="hr-HR" sz="1800" dirty="0"/>
              <a:t>KIPAR BRANKO RUŽIĆ</a:t>
            </a:r>
          </a:p>
          <a:p>
            <a:r>
              <a:rPr lang="hr-HR" sz="1800" dirty="0"/>
              <a:t>PREDSTAVLJA LJUDE KOJI SU SE OKUPLJALI U PROŠLOSTI ZA DOBROBIT GRADA</a:t>
            </a:r>
            <a:endParaRPr lang="en-US" sz="1800" dirty="0"/>
          </a:p>
        </p:txBody>
      </p:sp>
      <p:cxnSp>
        <p:nvCxnSpPr>
          <p:cNvPr id="31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812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30C0765-5A38-4A34-880C-9CC4C2E14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C6BD94E-A662-4D03-A7F7-7F0E9CC88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03" y="381935"/>
            <a:ext cx="5908006" cy="2344840"/>
          </a:xfrm>
        </p:spPr>
        <p:txBody>
          <a:bodyPr anchor="b">
            <a:normAutofit/>
          </a:bodyPr>
          <a:lstStyle/>
          <a:p>
            <a:r>
              <a:rPr lang="hr-HR" sz="6000"/>
              <a:t>TRG</a:t>
            </a:r>
          </a:p>
        </p:txBody>
      </p:sp>
      <p:sp>
        <p:nvSpPr>
          <p:cNvPr id="29" name="Graphic 15">
            <a:extLst>
              <a:ext uri="{FF2B5EF4-FFF2-40B4-BE49-F238E27FC236}">
                <a16:creationId xmlns:a16="http://schemas.microsoft.com/office/drawing/2014/main" id="{B7DA268A-F88C-4936-8401-97C8C9861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97200" y="155435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Graphic 16">
            <a:extLst>
              <a:ext uri="{FF2B5EF4-FFF2-40B4-BE49-F238E27FC236}">
                <a16:creationId xmlns:a16="http://schemas.microsoft.com/office/drawing/2014/main" id="{F66F957D-AE64-4187-90D7-B24F1CC27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6336" y="2619403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Rezervirano mjesto sadržaja 4" descr="Slika na kojoj se prikazuje nebo, zgrada, na otvorenom, kip&#10;&#10;Opis je automatski generiran">
            <a:extLst>
              <a:ext uri="{FF2B5EF4-FFF2-40B4-BE49-F238E27FC236}">
                <a16:creationId xmlns:a16="http://schemas.microsoft.com/office/drawing/2014/main" id="{A3BAA543-88A9-420C-97C5-8B0FA1DB08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5" r="-5" b="12612"/>
          <a:stretch/>
        </p:blipFill>
        <p:spPr>
          <a:xfrm>
            <a:off x="8491004" y="278204"/>
            <a:ext cx="2610422" cy="2610422"/>
          </a:xfrm>
          <a:custGeom>
            <a:avLst/>
            <a:gdLst/>
            <a:ahLst/>
            <a:cxnLst/>
            <a:rect l="l" t="t" r="r" b="b"/>
            <a:pathLst>
              <a:path w="2610422" h="2610422">
                <a:moveTo>
                  <a:pt x="1305211" y="0"/>
                </a:moveTo>
                <a:cubicBezTo>
                  <a:pt x="2026059" y="0"/>
                  <a:pt x="2610422" y="584363"/>
                  <a:pt x="2610422" y="1305211"/>
                </a:cubicBezTo>
                <a:cubicBezTo>
                  <a:pt x="2610422" y="2026059"/>
                  <a:pt x="2026059" y="2610422"/>
                  <a:pt x="1305211" y="2610422"/>
                </a:cubicBezTo>
                <a:cubicBezTo>
                  <a:pt x="584363" y="2610422"/>
                  <a:pt x="0" y="2026059"/>
                  <a:pt x="0" y="1305211"/>
                </a:cubicBezTo>
                <a:cubicBezTo>
                  <a:pt x="0" y="584363"/>
                  <a:pt x="584363" y="0"/>
                  <a:pt x="1305211" y="0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02CFE0-F725-41ED-8BF0-EAEBF2F3E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03" y="3096039"/>
            <a:ext cx="5908007" cy="2888627"/>
          </a:xfrm>
        </p:spPr>
        <p:txBody>
          <a:bodyPr anchor="t">
            <a:normAutofit/>
          </a:bodyPr>
          <a:lstStyle/>
          <a:p>
            <a:r>
              <a:rPr lang="hr-HR" sz="1800" dirty="0"/>
              <a:t>GLAVNI OSJEČKI –TRG DR. ANTE STARČEVIĆA</a:t>
            </a:r>
          </a:p>
          <a:p>
            <a:r>
              <a:rPr lang="hr-HR" sz="1800" dirty="0"/>
              <a:t>OTAC DOMOVINE- DR. ANTE STARČEVIĆ</a:t>
            </a:r>
          </a:p>
          <a:p>
            <a:r>
              <a:rPr lang="hr-HR" sz="1800" dirty="0"/>
              <a:t>NASTAO U 17 STOLJEĆU</a:t>
            </a:r>
          </a:p>
          <a:p>
            <a:r>
              <a:rPr lang="hr-HR" sz="1800" dirty="0"/>
              <a:t>IMA TROKUTASTI OBLIK: ULAZ ZAPAD, ISTOK, JUG</a:t>
            </a:r>
          </a:p>
          <a:p>
            <a:r>
              <a:rPr lang="hr-HR" sz="1800" dirty="0"/>
              <a:t>NEKAD BIO OKUPLJALIŠTE ZA SAJAM</a:t>
            </a:r>
          </a:p>
          <a:p>
            <a:r>
              <a:rPr lang="hr-HR" sz="1800" dirty="0"/>
              <a:t>SADA OMILJENO MJESTO ZA DRUŽENJE</a:t>
            </a:r>
            <a:endParaRPr lang="en-US" sz="1800" dirty="0"/>
          </a:p>
        </p:txBody>
      </p:sp>
      <p:pic>
        <p:nvPicPr>
          <p:cNvPr id="7" name="Slika 6" descr="Slika na kojoj se prikazuje tekst, nebo, na otvorenom, cesta&#10;&#10;Opis je automatski generiran">
            <a:extLst>
              <a:ext uri="{FF2B5EF4-FFF2-40B4-BE49-F238E27FC236}">
                <a16:creationId xmlns:a16="http://schemas.microsoft.com/office/drawing/2014/main" id="{25E08427-43EA-4744-BD6A-4DA7C2305A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436" r="21690" b="2"/>
          <a:stretch/>
        </p:blipFill>
        <p:spPr>
          <a:xfrm>
            <a:off x="7052542" y="3060424"/>
            <a:ext cx="3402334" cy="3402334"/>
          </a:xfrm>
          <a:custGeom>
            <a:avLst/>
            <a:gdLst/>
            <a:ahLst/>
            <a:cxnLst/>
            <a:rect l="l" t="t" r="r" b="b"/>
            <a:pathLst>
              <a:path w="2509736" h="2509736">
                <a:moveTo>
                  <a:pt x="1254868" y="0"/>
                </a:moveTo>
                <a:cubicBezTo>
                  <a:pt x="1947912" y="0"/>
                  <a:pt x="2509736" y="561824"/>
                  <a:pt x="2509736" y="1254868"/>
                </a:cubicBezTo>
                <a:cubicBezTo>
                  <a:pt x="2509736" y="1947912"/>
                  <a:pt x="1947912" y="2509736"/>
                  <a:pt x="1254868" y="2509736"/>
                </a:cubicBezTo>
                <a:cubicBezTo>
                  <a:pt x="561824" y="2509736"/>
                  <a:pt x="0" y="1947912"/>
                  <a:pt x="0" y="1254868"/>
                </a:cubicBezTo>
                <a:cubicBezTo>
                  <a:pt x="0" y="561824"/>
                  <a:pt x="561824" y="0"/>
                  <a:pt x="1254868" y="0"/>
                </a:cubicBezTo>
                <a:close/>
              </a:path>
            </a:pathLst>
          </a:custGeom>
        </p:spPr>
      </p:pic>
      <p:sp>
        <p:nvSpPr>
          <p:cNvPr id="33" name="Graphic 14">
            <a:extLst>
              <a:ext uri="{FF2B5EF4-FFF2-40B4-BE49-F238E27FC236}">
                <a16:creationId xmlns:a16="http://schemas.microsoft.com/office/drawing/2014/main" id="{2E48EAB8-CD1C-4BF5-A92C-BA11919E6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2288" y="314360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0162" y="360784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>
            <a:extLst>
              <a:ext uri="{FF2B5EF4-FFF2-40B4-BE49-F238E27FC236}">
                <a16:creationId xmlns:a16="http://schemas.microsoft.com/office/drawing/2014/main" id="{36E41D63-44A3-47A2-861D-F433DE0B47C8}"/>
              </a:ext>
            </a:extLst>
          </p:cNvPr>
          <p:cNvSpPr txBox="1"/>
          <p:nvPr/>
        </p:nvSpPr>
        <p:spPr>
          <a:xfrm>
            <a:off x="9562754" y="6657945"/>
            <a:ext cx="262924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4" tooltip="http://wikitravel.org/en/Osije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7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3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542A708-690A-4342-BCD0-D5B61BD9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745" y="467271"/>
            <a:ext cx="3971643" cy="2052522"/>
          </a:xfrm>
        </p:spPr>
        <p:txBody>
          <a:bodyPr anchor="b">
            <a:normAutofit/>
          </a:bodyPr>
          <a:lstStyle/>
          <a:p>
            <a:r>
              <a:rPr lang="hr-HR" sz="4800"/>
              <a:t>OSJEČKA KATEDRALA </a:t>
            </a:r>
          </a:p>
        </p:txBody>
      </p:sp>
      <p:sp>
        <p:nvSpPr>
          <p:cNvPr id="51" name="Oval 39">
            <a:extLst>
              <a:ext uri="{FF2B5EF4-FFF2-40B4-BE49-F238E27FC236}">
                <a16:creationId xmlns:a16="http://schemas.microsoft.com/office/drawing/2014/main" id="{85D33C90-E0E9-4BCC-847B-53431DF7C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864" y="2251328"/>
            <a:ext cx="2404893" cy="2404893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: Shape 41">
            <a:extLst>
              <a:ext uri="{FF2B5EF4-FFF2-40B4-BE49-F238E27FC236}">
                <a16:creationId xmlns:a16="http://schemas.microsoft.com/office/drawing/2014/main" id="{0743BE1B-E693-47F5-A9BA-46D13E0C9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154502" cy="3640433"/>
          </a:xfrm>
          <a:custGeom>
            <a:avLst/>
            <a:gdLst>
              <a:gd name="connsiteX0" fmla="*/ 428655 w 4154502"/>
              <a:gd name="connsiteY0" fmla="*/ 0 h 3640433"/>
              <a:gd name="connsiteX1" fmla="*/ 3564192 w 4154502"/>
              <a:gd name="connsiteY1" fmla="*/ 0 h 3640433"/>
              <a:gd name="connsiteX2" fmla="*/ 3593704 w 4154502"/>
              <a:gd name="connsiteY2" fmla="*/ 30225 h 3640433"/>
              <a:gd name="connsiteX3" fmla="*/ 4154502 w 4154502"/>
              <a:gd name="connsiteY3" fmla="*/ 1481705 h 3640433"/>
              <a:gd name="connsiteX4" fmla="*/ 1995774 w 4154502"/>
              <a:gd name="connsiteY4" fmla="*/ 3640433 h 3640433"/>
              <a:gd name="connsiteX5" fmla="*/ 6690 w 4154502"/>
              <a:gd name="connsiteY5" fmla="*/ 2321980 h 3640433"/>
              <a:gd name="connsiteX6" fmla="*/ 0 w 4154502"/>
              <a:gd name="connsiteY6" fmla="*/ 2303703 h 3640433"/>
              <a:gd name="connsiteX7" fmla="*/ 0 w 4154502"/>
              <a:gd name="connsiteY7" fmla="*/ 659708 h 3640433"/>
              <a:gd name="connsiteX8" fmla="*/ 6690 w 4154502"/>
              <a:gd name="connsiteY8" fmla="*/ 641431 h 3640433"/>
              <a:gd name="connsiteX9" fmla="*/ 329995 w 4154502"/>
              <a:gd name="connsiteY9" fmla="*/ 108554 h 364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54502" h="3640433">
                <a:moveTo>
                  <a:pt x="428655" y="0"/>
                </a:moveTo>
                <a:lnTo>
                  <a:pt x="3564192" y="0"/>
                </a:lnTo>
                <a:lnTo>
                  <a:pt x="3593704" y="30225"/>
                </a:lnTo>
                <a:cubicBezTo>
                  <a:pt x="3942138" y="413587"/>
                  <a:pt x="4154502" y="922846"/>
                  <a:pt x="4154502" y="1481705"/>
                </a:cubicBezTo>
                <a:cubicBezTo>
                  <a:pt x="4154502" y="2673938"/>
                  <a:pt x="3188007" y="3640433"/>
                  <a:pt x="1995774" y="3640433"/>
                </a:cubicBezTo>
                <a:cubicBezTo>
                  <a:pt x="1101599" y="3640433"/>
                  <a:pt x="334402" y="3096780"/>
                  <a:pt x="6690" y="2321980"/>
                </a:cubicBezTo>
                <a:lnTo>
                  <a:pt x="0" y="2303703"/>
                </a:lnTo>
                <a:lnTo>
                  <a:pt x="0" y="659708"/>
                </a:lnTo>
                <a:lnTo>
                  <a:pt x="6690" y="641431"/>
                </a:lnTo>
                <a:cubicBezTo>
                  <a:pt x="88618" y="447731"/>
                  <a:pt x="198014" y="268477"/>
                  <a:pt x="329995" y="108554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Rezervirano mjesto sadržaja 6" descr="Slika na kojoj se prikazuje na zatvorenom, pod&#10;&#10;Opis je automatski generiran">
            <a:extLst>
              <a:ext uri="{FF2B5EF4-FFF2-40B4-BE49-F238E27FC236}">
                <a16:creationId xmlns:a16="http://schemas.microsoft.com/office/drawing/2014/main" id="{75BDA1D1-7AA8-4F68-B581-2A8E3B094F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052" r="2" b="2"/>
          <a:stretch/>
        </p:blipFill>
        <p:spPr>
          <a:xfrm>
            <a:off x="69408" y="10"/>
            <a:ext cx="4317456" cy="3640423"/>
          </a:xfrm>
          <a:custGeom>
            <a:avLst/>
            <a:gdLst/>
            <a:ahLst/>
            <a:cxnLst/>
            <a:rect l="l" t="t" r="r" b="b"/>
            <a:pathLst>
              <a:path w="4317456" h="3640433">
                <a:moveTo>
                  <a:pt x="590312" y="0"/>
                </a:moveTo>
                <a:lnTo>
                  <a:pt x="3727144" y="0"/>
                </a:lnTo>
                <a:lnTo>
                  <a:pt x="3756657" y="30226"/>
                </a:lnTo>
                <a:cubicBezTo>
                  <a:pt x="4105091" y="413588"/>
                  <a:pt x="4317456" y="922847"/>
                  <a:pt x="4317456" y="1481705"/>
                </a:cubicBezTo>
                <a:cubicBezTo>
                  <a:pt x="4317456" y="2673937"/>
                  <a:pt x="3350960" y="3640433"/>
                  <a:pt x="2158728" y="3640433"/>
                </a:cubicBezTo>
                <a:cubicBezTo>
                  <a:pt x="966497" y="3640433"/>
                  <a:pt x="0" y="2673937"/>
                  <a:pt x="0" y="1481705"/>
                </a:cubicBezTo>
                <a:cubicBezTo>
                  <a:pt x="0" y="922847"/>
                  <a:pt x="212365" y="413588"/>
                  <a:pt x="560799" y="30226"/>
                </a:cubicBezTo>
                <a:close/>
              </a:path>
            </a:pathLst>
          </a:custGeom>
        </p:spPr>
      </p:pic>
      <p:sp>
        <p:nvSpPr>
          <p:cNvPr id="5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2067" y="294578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1893" y="1295837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0F14822-B1F1-4730-A131-C3416A790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441" y="3942512"/>
            <a:ext cx="3238728" cy="2915488"/>
          </a:xfrm>
          <a:custGeom>
            <a:avLst/>
            <a:gdLst>
              <a:gd name="connsiteX0" fmla="*/ 1619364 w 3238728"/>
              <a:gd name="connsiteY0" fmla="*/ 0 h 2915488"/>
              <a:gd name="connsiteX1" fmla="*/ 3238728 w 3238728"/>
              <a:gd name="connsiteY1" fmla="*/ 1619364 h 2915488"/>
              <a:gd name="connsiteX2" fmla="*/ 2649430 w 3238728"/>
              <a:gd name="connsiteY2" fmla="*/ 2868944 h 2915488"/>
              <a:gd name="connsiteX3" fmla="*/ 2587188 w 3238728"/>
              <a:gd name="connsiteY3" fmla="*/ 2915488 h 2915488"/>
              <a:gd name="connsiteX4" fmla="*/ 651541 w 3238728"/>
              <a:gd name="connsiteY4" fmla="*/ 2915488 h 2915488"/>
              <a:gd name="connsiteX5" fmla="*/ 589298 w 3238728"/>
              <a:gd name="connsiteY5" fmla="*/ 2868944 h 2915488"/>
              <a:gd name="connsiteX6" fmla="*/ 0 w 3238728"/>
              <a:gd name="connsiteY6" fmla="*/ 1619364 h 2915488"/>
              <a:gd name="connsiteX7" fmla="*/ 1619364 w 3238728"/>
              <a:gd name="connsiteY7" fmla="*/ 0 h 291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728" h="2915488">
                <a:moveTo>
                  <a:pt x="1619364" y="0"/>
                </a:moveTo>
                <a:cubicBezTo>
                  <a:pt x="2513714" y="0"/>
                  <a:pt x="3238728" y="725014"/>
                  <a:pt x="3238728" y="1619364"/>
                </a:cubicBezTo>
                <a:cubicBezTo>
                  <a:pt x="3238728" y="2122436"/>
                  <a:pt x="3009329" y="2571929"/>
                  <a:pt x="2649430" y="2868944"/>
                </a:cubicBezTo>
                <a:lnTo>
                  <a:pt x="2587188" y="2915488"/>
                </a:lnTo>
                <a:lnTo>
                  <a:pt x="651541" y="2915488"/>
                </a:lnTo>
                <a:lnTo>
                  <a:pt x="589298" y="2868944"/>
                </a:lnTo>
                <a:cubicBezTo>
                  <a:pt x="229399" y="2571929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49ED14D1-5E8F-4A54-A1E5-A701F4F16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745" y="2990818"/>
            <a:ext cx="3971644" cy="2913872"/>
          </a:xfrm>
        </p:spPr>
        <p:txBody>
          <a:bodyPr anchor="t">
            <a:normAutofit/>
          </a:bodyPr>
          <a:lstStyle/>
          <a:p>
            <a:r>
              <a:rPr lang="hr-HR" sz="1800" dirty="0"/>
              <a:t>CRKVA SV. PETRA I PAVLA</a:t>
            </a:r>
          </a:p>
          <a:p>
            <a:r>
              <a:rPr lang="hr-HR" sz="1800" dirty="0"/>
              <a:t>IZGRAĐENA NA TEMELJIMA STARE CRKVE IZ 18 STOLJEĆA, NASTALA U 19 STOLJEĆU</a:t>
            </a:r>
          </a:p>
          <a:p>
            <a:r>
              <a:rPr lang="hr-HR" sz="1800" dirty="0"/>
              <a:t>IMA VISOKU TORANJ 94 M I TRI LAĐE</a:t>
            </a:r>
          </a:p>
          <a:p>
            <a:r>
              <a:rPr lang="hr-HR" sz="1800" dirty="0"/>
              <a:t>IMA PUNO FRESKI IZ STAROG I NOVOG ZAVJETA</a:t>
            </a:r>
          </a:p>
          <a:p>
            <a:r>
              <a:rPr lang="hr-HR" sz="1800" dirty="0"/>
              <a:t>IMA 4 ZVONA </a:t>
            </a:r>
            <a:endParaRPr lang="en-US" sz="1800" dirty="0"/>
          </a:p>
        </p:txBody>
      </p:sp>
      <p:sp>
        <p:nvSpPr>
          <p:cNvPr id="50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914" y="4368981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Rezervirano mjesto sadržaja 4" descr="Slika na kojoj se prikazuje zgrada, na otvorenom, nebo, kamen&#10;&#10;Opis je automatski generiran">
            <a:extLst>
              <a:ext uri="{FF2B5EF4-FFF2-40B4-BE49-F238E27FC236}">
                <a16:creationId xmlns:a16="http://schemas.microsoft.com/office/drawing/2014/main" id="{ADD0BB5C-1A1D-45A1-9117-DB23D0B9B8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" r="2" b="30793"/>
          <a:stretch/>
        </p:blipFill>
        <p:spPr>
          <a:xfrm>
            <a:off x="1354013" y="3942512"/>
            <a:ext cx="3238727" cy="2915488"/>
          </a:xfrm>
          <a:custGeom>
            <a:avLst/>
            <a:gdLst/>
            <a:ahLst/>
            <a:cxnLst/>
            <a:rect l="l" t="t" r="r" b="b"/>
            <a:pathLst>
              <a:path w="3238727" h="2915488">
                <a:moveTo>
                  <a:pt x="1619364" y="0"/>
                </a:moveTo>
                <a:cubicBezTo>
                  <a:pt x="2513714" y="0"/>
                  <a:pt x="3238727" y="725014"/>
                  <a:pt x="3238727" y="1619364"/>
                </a:cubicBezTo>
                <a:cubicBezTo>
                  <a:pt x="3238727" y="2122436"/>
                  <a:pt x="3009328" y="2571928"/>
                  <a:pt x="2649429" y="2868943"/>
                </a:cubicBezTo>
                <a:lnTo>
                  <a:pt x="2587186" y="2915488"/>
                </a:lnTo>
                <a:lnTo>
                  <a:pt x="651541" y="2915488"/>
                </a:lnTo>
                <a:lnTo>
                  <a:pt x="589298" y="2868943"/>
                </a:lnTo>
                <a:cubicBezTo>
                  <a:pt x="229399" y="2571928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</p:spPr>
      </p:pic>
      <p:pic>
        <p:nvPicPr>
          <p:cNvPr id="11" name="Slika 10" descr="Slika na kojoj se prikazuje narančasto&#10;&#10;Opis je automatski generiran">
            <a:extLst>
              <a:ext uri="{FF2B5EF4-FFF2-40B4-BE49-F238E27FC236}">
                <a16:creationId xmlns:a16="http://schemas.microsoft.com/office/drawing/2014/main" id="{E9A3D298-AAC5-4BBE-8A17-C47A97977B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7" r="-6" b="18809"/>
          <a:stretch/>
        </p:blipFill>
        <p:spPr>
          <a:xfrm>
            <a:off x="4175869" y="2271459"/>
            <a:ext cx="2367798" cy="2367798"/>
          </a:xfrm>
          <a:custGeom>
            <a:avLst/>
            <a:gdLst/>
            <a:ahLst/>
            <a:cxnLst/>
            <a:rect l="l" t="t" r="r" b="b"/>
            <a:pathLst>
              <a:path w="2367798" h="2367798">
                <a:moveTo>
                  <a:pt x="1183899" y="0"/>
                </a:moveTo>
                <a:cubicBezTo>
                  <a:pt x="1837748" y="0"/>
                  <a:pt x="2367798" y="530050"/>
                  <a:pt x="2367798" y="1183899"/>
                </a:cubicBezTo>
                <a:cubicBezTo>
                  <a:pt x="2367798" y="1837748"/>
                  <a:pt x="1837748" y="2367798"/>
                  <a:pt x="1183899" y="2367798"/>
                </a:cubicBezTo>
                <a:cubicBezTo>
                  <a:pt x="530050" y="2367798"/>
                  <a:pt x="0" y="1837748"/>
                  <a:pt x="0" y="1183899"/>
                </a:cubicBezTo>
                <a:cubicBezTo>
                  <a:pt x="0" y="530050"/>
                  <a:pt x="530050" y="0"/>
                  <a:pt x="1183899" y="0"/>
                </a:cubicBezTo>
                <a:close/>
              </a:path>
            </a:pathLst>
          </a:cu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>
            <a:extLst>
              <a:ext uri="{FF2B5EF4-FFF2-40B4-BE49-F238E27FC236}">
                <a16:creationId xmlns:a16="http://schemas.microsoft.com/office/drawing/2014/main" id="{AA2B10C6-5D34-492F-A5CF-665D5C2CE98E}"/>
              </a:ext>
            </a:extLst>
          </p:cNvPr>
          <p:cNvSpPr txBox="1"/>
          <p:nvPr/>
        </p:nvSpPr>
        <p:spPr>
          <a:xfrm>
            <a:off x="9562754" y="6657945"/>
            <a:ext cx="262924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commons.wikimedia.org/wiki/File:Katedr%C3%A1la_sv._Petra_a_Pavla,_interi%C3%A9r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2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19379B-F963-4DAB-8146-5C4AC3B36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1524000" y="1076644"/>
            <a:ext cx="9144000" cy="45719"/>
          </a:xfrm>
        </p:spPr>
        <p:txBody>
          <a:bodyPr>
            <a:normAutofit fontScale="90000"/>
          </a:bodyPr>
          <a:lstStyle/>
          <a:p>
            <a:endParaRPr lang="hr-HR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6107DE5-C055-48EF-98A6-56B9B1706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2363"/>
            <a:ext cx="9144000" cy="5298977"/>
          </a:xfrm>
        </p:spPr>
        <p:txBody>
          <a:bodyPr>
            <a:normAutofit/>
          </a:bodyPr>
          <a:lstStyle/>
          <a:p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-Osijek je u istočnom dijelu Hrvatske</a:t>
            </a:r>
          </a:p>
          <a:p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Smješten u ravnici na desnoj obali Drave u Osječkoj – baranjskoj županiji . To je 4. najveći grad u hrvatskoj ima 108 048 stanovnika </a:t>
            </a:r>
          </a:p>
          <a:p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-Osijek je grad sa najviše parkova ima ih čak 17</a:t>
            </a:r>
          </a:p>
          <a:p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-Osijek se u prošlosti zvao </a:t>
            </a:r>
            <a:r>
              <a:rPr lang="hr-HR" dirty="0" err="1">
                <a:latin typeface="Aharoni" panose="02010803020104030203" pitchFamily="2" charset="-79"/>
                <a:cs typeface="Aharoni" panose="02010803020104030203" pitchFamily="2" charset="-79"/>
              </a:rPr>
              <a:t>Mursa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. U prošlosti je bio u </a:t>
            </a:r>
            <a:r>
              <a:rPr lang="hr-HR" dirty="0" err="1">
                <a:latin typeface="Aharoni" panose="02010803020104030203" pitchFamily="2" charset="-79"/>
                <a:cs typeface="Aharoni" panose="02010803020104030203" pitchFamily="2" charset="-79"/>
              </a:rPr>
              <a:t>vlašču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Turaka ostaci </a:t>
            </a:r>
            <a:r>
              <a:rPr lang="hr-HR" dirty="0" err="1">
                <a:latin typeface="Aharoni" panose="02010803020104030203" pitchFamily="2" charset="-79"/>
                <a:cs typeface="Aharoni" panose="02010803020104030203" pitchFamily="2" charset="-79"/>
              </a:rPr>
              <a:t>sulejmanskog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mosta u Dravi 1526 godine. Prije Turaka su bili pod rimskom vlašću a poslije pod austrougarskom vlašću. </a:t>
            </a:r>
          </a:p>
          <a:p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-Osijek ima tramvaj i veliko je prometno središte ovog dijela HR i EU </a:t>
            </a:r>
          </a:p>
          <a:p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- Ima puno tvornica i srediste  je u razvoju </a:t>
            </a:r>
            <a:r>
              <a:rPr lang="hr-HR" dirty="0" err="1">
                <a:latin typeface="Aharoni" panose="02010803020104030203" pitchFamily="2" charset="-79"/>
                <a:cs typeface="Aharoni" panose="02010803020104030203" pitchFamily="2" charset="-79"/>
              </a:rPr>
              <a:t>it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tehnologije  5g mreže</a:t>
            </a:r>
          </a:p>
        </p:txBody>
      </p:sp>
    </p:spTree>
    <p:extLst>
      <p:ext uri="{BB962C8B-B14F-4D97-AF65-F5344CB8AC3E}">
        <p14:creationId xmlns:p14="http://schemas.microsoft.com/office/powerpoint/2010/main" val="133572854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83404BB956044FB71D6DE74255CAAC" ma:contentTypeVersion="6" ma:contentTypeDescription="Create a new document." ma:contentTypeScope="" ma:versionID="5be1795a5d17d1e350796f48ee4c2bf2">
  <xsd:schema xmlns:xsd="http://www.w3.org/2001/XMLSchema" xmlns:xs="http://www.w3.org/2001/XMLSchema" xmlns:p="http://schemas.microsoft.com/office/2006/metadata/properties" xmlns:ns3="20ede66e-f4df-41ae-a6b2-b4376092c3ac" targetNamespace="http://schemas.microsoft.com/office/2006/metadata/properties" ma:root="true" ma:fieldsID="d064de64ee052ccb30b7b8be254ab6c6" ns3:_="">
    <xsd:import namespace="20ede66e-f4df-41ae-a6b2-b4376092c3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de66e-f4df-41ae-a6b2-b4376092c3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6A6977-43EE-46A7-A7DA-2B892B4213AF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20ede66e-f4df-41ae-a6b2-b4376092c3a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99D4336-A638-418F-8C7F-36D964975C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ede66e-f4df-41ae-a6b2-b4376092c3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3CC425-4232-45E7-B0CD-5D499E3892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239</Words>
  <Application>Microsoft Office PowerPoint</Application>
  <PresentationFormat>Široki zaslon</PresentationFormat>
  <Paragraphs>28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Aharoni</vt:lpstr>
      <vt:lpstr>Arial</vt:lpstr>
      <vt:lpstr>Univers</vt:lpstr>
      <vt:lpstr>GradientVTI</vt:lpstr>
      <vt:lpstr>OSIJEK BIJELI MOST, TRG I KATEDRALA</vt:lpstr>
      <vt:lpstr>BIJELI MOST- PJEŠAČKI MOST 209 METARA</vt:lpstr>
      <vt:lpstr>SKULPTURA: GRUPA GRAĐANA-LJUDI</vt:lpstr>
      <vt:lpstr>TRG</vt:lpstr>
      <vt:lpstr>OSJEČKA KATEDRALA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OSIJEK BIJELI MOST, TRG I KATEDRALA</dc:title>
  <dc:creator>VANJA JANDRIĆ</dc:creator>
  <cp:lastModifiedBy>Antonija Trgovac</cp:lastModifiedBy>
  <cp:revision>2</cp:revision>
  <cp:lastPrinted>2021-09-19T18:47:08Z</cp:lastPrinted>
  <dcterms:created xsi:type="dcterms:W3CDTF">2021-09-19T18:20:22Z</dcterms:created>
  <dcterms:modified xsi:type="dcterms:W3CDTF">2021-10-18T15:29:37Z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0x010100C383404BB956044FB71D6DE74255CAAC</vt:lpwstr>
  </property>
</Properties>
</file>