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80EE-C570-4641-9E0D-8E2FC16C8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B81FD-9628-42A4-8401-C11AA41A1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8F757-3E29-46DB-B51E-FFEBBEA7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764C-9418-451B-9213-2E7849146DA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22715-49B1-42A5-9954-023E5490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6E862-4F94-4D65-BA94-F7A786D0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8106-8D02-47F2-B960-1825C49E74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23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5750-CBE8-4EE4-AA7C-229B3E8E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5015B-7309-4AB0-BD9A-FAD5C54A3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A8D91-CD04-439A-887A-7DCE1D36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764C-9418-451B-9213-2E7849146DA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F7E14-1A06-4EE3-848D-2C1556D0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451F4-03FE-48AF-9F7E-4FD96CFD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8106-8D02-47F2-B960-1825C49E74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709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5423C-761B-49C4-AB9A-BF5895658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AF91C-9502-446F-9598-EB8F3F403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199BD-85E0-4295-A3FC-3BD502930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764C-9418-451B-9213-2E7849146DA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A224A-43EE-49E6-9C74-565294C2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56A57-8DF1-4C14-A162-AC25E5DD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8106-8D02-47F2-B960-1825C49E74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4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D5576-05C8-49C4-864E-09821653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D266C-84FA-445E-8A3D-965DBEB22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F7ABA-2250-4FE5-9A32-6B1D04AA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764C-9418-451B-9213-2E7849146DA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38131-349E-4D58-BDA3-5FBE009E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4F16E-31E4-48E4-BCEA-8016EB21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8106-8D02-47F2-B960-1825C49E74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037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3B5B-C549-41C4-9E2E-819A9D27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0A0B1-BA31-4E00-A88A-013BD6962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5040C-05D5-4580-861E-08BFD4C9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764C-9418-451B-9213-2E7849146DA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0FD87-9C20-4FC3-977C-C535244D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587F4-8F43-4FD5-8C7D-A5FAD4D0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8106-8D02-47F2-B960-1825C49E74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976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8691-4E15-4EDD-BCC4-A60C6F49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33E58-0064-42AB-844F-1D638B7E3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2FA9C-132E-4917-A8FD-B241901A5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CD34F-3585-4AE2-9F4E-4384193F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764C-9418-451B-9213-2E7849146DA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A31FC-E725-4F92-A1AF-7E9DB845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59C46-63C9-44C9-856B-88B95E0F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8106-8D02-47F2-B960-1825C49E74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29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E7C5-E2DF-4C54-A47D-1FC75AB8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3F6C9-DFFC-4EE7-ABC8-5D5030CE4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1289-C2B7-4CD3-A306-5D13A56A3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3C0CA-258E-4488-A3A7-5B48BBFAF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78ECA-62A5-474C-AD91-2368CBB63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622A3-552E-4A56-8FD6-EE04754A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764C-9418-451B-9213-2E7849146DA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CC5D35-14CA-40FA-9DF8-0F5D62E0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303006-50D1-4AC6-8E40-DEBE3793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8106-8D02-47F2-B960-1825C49E74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740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EB7C-2974-4C4B-9A8A-83F7DA38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C499D-A71E-4A6D-897F-9E937F5D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764C-9418-451B-9213-2E7849146DA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C25ED-4E3E-4FED-8CF4-D14005B0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2CBA9-C2FB-4008-9DED-4AF49D1E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8106-8D02-47F2-B960-1825C49E74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91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653C7-FE47-41B3-A528-8F9698BD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764C-9418-451B-9213-2E7849146DA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A2C54-6708-4FEB-99F0-F1C479F5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36E68-03FE-4F00-A8D9-C2870A4A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8106-8D02-47F2-B960-1825C49E74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351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EB455-085A-49E4-82E8-04CA34DF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8DD11-FE31-487E-B93B-CA3F3DA3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4BB22-32A6-4DEC-9813-D25D5A193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E11A4-533C-4B81-A5C8-CFAEA0B6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764C-9418-451B-9213-2E7849146DA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E76E5-525A-453D-A1FC-0835A81E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6394D-EBB7-4434-9B50-B4CDF925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8106-8D02-47F2-B960-1825C49E74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265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F31F-1D7A-4FCD-9A9E-F35809BE7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0469C-F870-4AE1-ADE9-248094598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C9C48-755A-41A2-A2BF-377F58F7E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D1AE4-C42C-46BA-A0E7-FDD5FC92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764C-9418-451B-9213-2E7849146DA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E27BB-5AF8-4CDF-9A2D-20808B60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D445D-C1C1-4B39-9E0E-96C6B43F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8106-8D02-47F2-B960-1825C49E74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14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316BD8-4F58-4A18-AACA-0768D47E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B274F-EC73-4561-A530-70C67B5FA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A7E62-E2F3-45B5-BA51-68C950A76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3764C-9418-451B-9213-2E7849146DA5}" type="datetimeFigureOut">
              <a:rPr lang="hr-HR" smtClean="0"/>
              <a:t>4.11.2021.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3E392-6812-473F-B3E0-873717166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2BE06-18D8-46E2-B50A-BFB51CE94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98106-8D02-47F2-B960-1825C49E74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09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2cRU9FklZE" TargetMode="External"/><Relationship Id="rId2" Type="http://schemas.openxmlformats.org/officeDocument/2006/relationships/hyperlink" Target="https://hr.wikipedia.org/wiki/Marija_Juri%C4%87_Zagorka#Citat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E6717-7F9E-4542-83A4-F0CDB775A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hr-HR" sz="5200" dirty="0"/>
              <a:t>Marija Jurić Zagorka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0490A-A3D0-455C-83C0-3CE59423C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h</a:t>
            </a:r>
            <a:r>
              <a:rPr lang="hr-HR" dirty="0" err="1"/>
              <a:t>rvatska</a:t>
            </a:r>
            <a:r>
              <a:rPr lang="hr-HR" dirty="0"/>
              <a:t> književnica</a:t>
            </a:r>
          </a:p>
        </p:txBody>
      </p:sp>
      <p:pic>
        <p:nvPicPr>
          <p:cNvPr id="5" name="Picture 4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B98ACE8A-8A83-4E3A-A821-EF39BB619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576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A517F0-7593-4BC8-9D91-E15A814D7E99}"/>
              </a:ext>
            </a:extLst>
          </p:cNvPr>
          <p:cNvSpPr txBox="1"/>
          <p:nvPr/>
        </p:nvSpPr>
        <p:spPr>
          <a:xfrm>
            <a:off x="5981350" y="5427677"/>
            <a:ext cx="175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Karlo Mišan, </a:t>
            </a:r>
            <a:r>
              <a:rPr lang="en-US" dirty="0"/>
              <a:t>8</a:t>
            </a:r>
            <a:r>
              <a:rPr lang="hr-HR" dirty="0"/>
              <a:t>.</a:t>
            </a:r>
            <a:r>
              <a:rPr lang="en-US" dirty="0"/>
              <a:t> 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12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E14E-2E8E-4F12-A7E5-7DBA450C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hr-HR" dirty="0"/>
              <a:t>Smrt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person, person, old, older&#10;&#10;Description automatically generated">
            <a:extLst>
              <a:ext uri="{FF2B5EF4-FFF2-40B4-BE49-F238E27FC236}">
                <a16:creationId xmlns:a16="http://schemas.microsoft.com/office/drawing/2014/main" id="{EC8C2AF7-3563-414C-8469-E2FCC1094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r="17535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FF46-1BD9-4455-A957-D47DE8CB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s</a:t>
            </a:r>
            <a:r>
              <a:rPr lang="hr-HR" sz="1800" dirty="0"/>
              <a:t>tudeni 1957</a:t>
            </a:r>
            <a:r>
              <a:rPr lang="en-US" sz="1800" dirty="0"/>
              <a:t>.</a:t>
            </a:r>
            <a:endParaRPr lang="hr-HR" sz="1800" dirty="0"/>
          </a:p>
          <a:p>
            <a:r>
              <a:rPr lang="hr-HR" sz="1800" dirty="0"/>
              <a:t>Zagorku pred smrt dvoj</a:t>
            </a:r>
            <a:r>
              <a:rPr lang="en-US" sz="1800" dirty="0" err="1"/>
              <a:t>ica</a:t>
            </a:r>
            <a:r>
              <a:rPr lang="hr-HR" sz="1800" dirty="0"/>
              <a:t> </a:t>
            </a:r>
            <a:r>
              <a:rPr lang="en-US" sz="1800" dirty="0"/>
              <a:t>“</a:t>
            </a:r>
            <a:r>
              <a:rPr lang="hr-HR" sz="1800" dirty="0"/>
              <a:t>vadi</a:t>
            </a:r>
            <a:r>
              <a:rPr lang="en-US" sz="1800" dirty="0"/>
              <a:t>e” </a:t>
            </a:r>
            <a:r>
              <a:rPr lang="hr-HR" sz="1800" dirty="0"/>
              <a:t>iz usamljenosti i nagovaraju </a:t>
            </a:r>
            <a:r>
              <a:rPr lang="en-US" sz="1800" dirty="0"/>
              <a:t>je </a:t>
            </a:r>
            <a:r>
              <a:rPr lang="hr-HR" sz="1800" dirty="0"/>
              <a:t>da ponovo počne pisat</a:t>
            </a:r>
            <a:r>
              <a:rPr lang="en-US" sz="1800" dirty="0" err="1"/>
              <a:t>i</a:t>
            </a:r>
            <a:endParaRPr lang="hr-HR" sz="1800" dirty="0"/>
          </a:p>
          <a:p>
            <a:r>
              <a:rPr lang="hr-HR" sz="1800" dirty="0"/>
              <a:t>Zagorka ponovo piše, svi profitiraju neko vrijeme</a:t>
            </a:r>
          </a:p>
          <a:p>
            <a:r>
              <a:rPr lang="hr-HR" sz="1800" dirty="0"/>
              <a:t>Zagorki nitko nije mogao pomoći, a dvojica su je iskoristila</a:t>
            </a:r>
          </a:p>
          <a:p>
            <a:r>
              <a:rPr lang="en-US" sz="1800" dirty="0"/>
              <a:t>t</a:t>
            </a:r>
            <a:r>
              <a:rPr lang="hr-HR" sz="1800" dirty="0" err="1"/>
              <a:t>ajnovita</a:t>
            </a:r>
            <a:r>
              <a:rPr lang="hr-HR" sz="1800" dirty="0"/>
              <a:t> smrt</a:t>
            </a:r>
          </a:p>
          <a:p>
            <a:r>
              <a:rPr lang="en-US" sz="1800" dirty="0"/>
              <a:t>n</a:t>
            </a:r>
            <a:r>
              <a:rPr lang="hr-HR" sz="1800" dirty="0"/>
              <a:t>a posljednjem ispra</a:t>
            </a:r>
            <a:r>
              <a:rPr lang="en-US" sz="1800" dirty="0"/>
              <a:t>ć</a:t>
            </a:r>
            <a:r>
              <a:rPr lang="hr-HR" sz="1800" dirty="0"/>
              <a:t>aju minimal</a:t>
            </a:r>
            <a:r>
              <a:rPr lang="en-US" sz="1800" dirty="0"/>
              <a:t>an </a:t>
            </a:r>
            <a:r>
              <a:rPr lang="en-US" sz="1800" dirty="0" err="1"/>
              <a:t>broj</a:t>
            </a:r>
            <a:r>
              <a:rPr lang="hr-HR" sz="1800" dirty="0"/>
              <a:t> ljudi</a:t>
            </a:r>
          </a:p>
        </p:txBody>
      </p:sp>
    </p:spTree>
    <p:extLst>
      <p:ext uri="{BB962C8B-B14F-4D97-AF65-F5344CB8AC3E}">
        <p14:creationId xmlns:p14="http://schemas.microsoft.com/office/powerpoint/2010/main" val="3293119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4892A-B017-425D-966C-9CA04A76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hr-HR" sz="8000" dirty="0">
                <a:solidFill>
                  <a:schemeClr val="bg1"/>
                </a:solidFill>
              </a:rPr>
              <a:t>Hvala na pažnji</a:t>
            </a:r>
            <a:r>
              <a:rPr lang="en-US" sz="8000">
                <a:solidFill>
                  <a:schemeClr val="bg1"/>
                </a:solidFill>
              </a:rPr>
              <a:t>.</a:t>
            </a:r>
            <a:endParaRPr lang="hr-HR" sz="80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EE359-D99F-4FF0-AC5B-C5D678B7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hr-HR" sz="2000">
                <a:solidFill>
                  <a:schemeClr val="bg1"/>
                </a:solidFill>
              </a:rPr>
              <a:t>Izvori</a:t>
            </a:r>
          </a:p>
          <a:p>
            <a:r>
              <a:rPr lang="hr-HR" sz="2000">
                <a:solidFill>
                  <a:schemeClr val="bg1"/>
                </a:solidFill>
                <a:hlinkClick r:id="rId2"/>
              </a:rPr>
              <a:t>https://hr.wikipedia.org/wiki/Marija_Juri%C4%87_Zagorka#Citati</a:t>
            </a:r>
            <a:endParaRPr lang="hr-HR" sz="2000">
              <a:solidFill>
                <a:schemeClr val="bg1"/>
              </a:solidFill>
            </a:endParaRPr>
          </a:p>
          <a:p>
            <a:r>
              <a:rPr lang="hr-HR" sz="2000">
                <a:solidFill>
                  <a:schemeClr val="bg1"/>
                </a:solidFill>
                <a:hlinkClick r:id="rId3"/>
              </a:rPr>
              <a:t>https://www.youtube.com/watch?v=k2cRU9FklZE</a:t>
            </a:r>
            <a:endParaRPr lang="hr-HR" sz="2000">
              <a:solidFill>
                <a:schemeClr val="bg1"/>
              </a:solidFill>
            </a:endParaRPr>
          </a:p>
          <a:p>
            <a:r>
              <a:rPr lang="hr-HR" sz="2000">
                <a:solidFill>
                  <a:schemeClr val="bg1"/>
                </a:solidFill>
              </a:rPr>
              <a:t>Hrvatski velikani-Marija Jurić Zagorska, Robert Knjaz</a:t>
            </a:r>
          </a:p>
        </p:txBody>
      </p:sp>
    </p:spTree>
    <p:extLst>
      <p:ext uri="{BB962C8B-B14F-4D97-AF65-F5344CB8AC3E}">
        <p14:creationId xmlns:p14="http://schemas.microsoft.com/office/powerpoint/2010/main" val="373480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DD3D-E435-4717-B6D0-3ADB7605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hr-HR" dirty="0" err="1"/>
              <a:t>Djetin</a:t>
            </a:r>
            <a:r>
              <a:rPr lang="en-US" dirty="0"/>
              <a:t>j</a:t>
            </a:r>
            <a:r>
              <a:rPr lang="hr-HR" dirty="0" err="1"/>
              <a:t>stvo</a:t>
            </a:r>
            <a:endParaRPr lang="hr-HR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old, silhouette&#10;&#10;Description automatically generated">
            <a:extLst>
              <a:ext uri="{FF2B5EF4-FFF2-40B4-BE49-F238E27FC236}">
                <a16:creationId xmlns:a16="http://schemas.microsoft.com/office/drawing/2014/main" id="{0383346E-4656-4C0A-93D2-24AE5DDAA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5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9E41F-E54B-49C3-A319-4AB3F182F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r</a:t>
            </a:r>
            <a:r>
              <a:rPr lang="hr-HR" sz="1800" dirty="0" err="1"/>
              <a:t>ođena</a:t>
            </a:r>
            <a:r>
              <a:rPr lang="hr-HR" sz="1800" dirty="0"/>
              <a:t> 1873.</a:t>
            </a:r>
          </a:p>
          <a:p>
            <a:r>
              <a:rPr lang="en-US" sz="1800" dirty="0"/>
              <a:t>r</a:t>
            </a:r>
            <a:r>
              <a:rPr lang="hr-HR" sz="1800" dirty="0" err="1"/>
              <a:t>odna</a:t>
            </a:r>
            <a:r>
              <a:rPr lang="hr-HR" sz="1800" dirty="0"/>
              <a:t> kuća „ne postoji”</a:t>
            </a:r>
          </a:p>
          <a:p>
            <a:r>
              <a:rPr lang="hr-HR" sz="1800" dirty="0" err="1"/>
              <a:t>Negovec</a:t>
            </a:r>
            <a:endParaRPr lang="hr-HR" sz="1800" dirty="0"/>
          </a:p>
          <a:p>
            <a:r>
              <a:rPr lang="en-US" sz="1800" dirty="0"/>
              <a:t>p</a:t>
            </a:r>
            <a:r>
              <a:rPr lang="hr-HR" sz="1800" dirty="0" err="1"/>
              <a:t>ravo</a:t>
            </a:r>
            <a:r>
              <a:rPr lang="hr-HR" sz="1800" dirty="0"/>
              <a:t> ime: </a:t>
            </a:r>
            <a:r>
              <a:rPr lang="hr-HR" sz="1800" dirty="0" err="1"/>
              <a:t>Marianna</a:t>
            </a:r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706931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58B7-9717-4853-8740-426869AC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hr-HR"/>
              <a:t>Izdana djela</a:t>
            </a:r>
            <a:endParaRPr lang="hr-HR" dirty="0"/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text, shelf, indoor, lots&#10;&#10;Description automatically generated">
            <a:extLst>
              <a:ext uri="{FF2B5EF4-FFF2-40B4-BE49-F238E27FC236}">
                <a16:creationId xmlns:a16="http://schemas.microsoft.com/office/drawing/2014/main" id="{798AFD6C-62B4-44A9-AD78-43604BEEE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r="6434" b="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4EA2-E4BC-46C7-A03F-0367E6DE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hr-HR" sz="1800" dirty="0"/>
              <a:t>Grička vještica</a:t>
            </a:r>
            <a:r>
              <a:rPr lang="en-US" sz="1800" dirty="0"/>
              <a:t> </a:t>
            </a:r>
            <a:r>
              <a:rPr lang="hr-HR" sz="1800" dirty="0"/>
              <a:t>-7 d</a:t>
            </a:r>
            <a:r>
              <a:rPr lang="en-US" sz="1800" dirty="0" err="1"/>
              <a:t>i</a:t>
            </a:r>
            <a:r>
              <a:rPr lang="hr-HR" sz="1800" dirty="0"/>
              <a:t>jelova</a:t>
            </a:r>
          </a:p>
          <a:p>
            <a:r>
              <a:rPr lang="hr-HR" sz="1800" dirty="0"/>
              <a:t>Kamen na cesti</a:t>
            </a:r>
            <a:r>
              <a:rPr lang="en-US" sz="1800" dirty="0"/>
              <a:t> </a:t>
            </a:r>
            <a:r>
              <a:rPr lang="hr-HR" sz="1800" dirty="0"/>
              <a:t>-</a:t>
            </a:r>
            <a:r>
              <a:rPr lang="en-US" sz="1800" dirty="0"/>
              <a:t> </a:t>
            </a:r>
            <a:r>
              <a:rPr lang="hr-HR" sz="1800" dirty="0"/>
              <a:t>životopis</a:t>
            </a:r>
          </a:p>
          <a:p>
            <a:r>
              <a:rPr lang="hr-HR" sz="1800" dirty="0"/>
              <a:t>Kneginja iz </a:t>
            </a:r>
            <a:r>
              <a:rPr lang="hr-HR" sz="1800" dirty="0" err="1"/>
              <a:t>Petrinske</a:t>
            </a:r>
            <a:r>
              <a:rPr lang="hr-HR" sz="1800" dirty="0"/>
              <a:t> ulice</a:t>
            </a:r>
            <a:r>
              <a:rPr lang="en-US" sz="1800" dirty="0"/>
              <a:t> </a:t>
            </a:r>
            <a:r>
              <a:rPr lang="hr-HR" sz="1800" dirty="0"/>
              <a:t>-</a:t>
            </a:r>
            <a:r>
              <a:rPr lang="en-US" sz="1800" dirty="0"/>
              <a:t> </a:t>
            </a:r>
            <a:r>
              <a:rPr lang="hr-HR" sz="1800" dirty="0"/>
              <a:t>prva drama</a:t>
            </a:r>
          </a:p>
          <a:p>
            <a:r>
              <a:rPr lang="hr-HR" sz="1800" dirty="0" err="1"/>
              <a:t>Kalista</a:t>
            </a:r>
            <a:r>
              <a:rPr lang="hr-HR" sz="1800" dirty="0"/>
              <a:t> i Doroteja</a:t>
            </a:r>
            <a:r>
              <a:rPr lang="en-US" sz="1800" dirty="0"/>
              <a:t> </a:t>
            </a:r>
            <a:r>
              <a:rPr lang="hr-HR" sz="1800" dirty="0"/>
              <a:t>-</a:t>
            </a:r>
            <a:r>
              <a:rPr lang="en-US" sz="1800" dirty="0"/>
              <a:t> </a:t>
            </a:r>
            <a:r>
              <a:rPr lang="hr-HR" sz="1800" dirty="0"/>
              <a:t>napisala s 14 godina</a:t>
            </a:r>
          </a:p>
          <a:p>
            <a:r>
              <a:rPr lang="hr-HR" sz="1800" dirty="0"/>
              <a:t>Vitez slavonske ravni</a:t>
            </a:r>
          </a:p>
          <a:p>
            <a:r>
              <a:rPr lang="hr-HR" sz="1800" dirty="0"/>
              <a:t>Tajna krvavog mosta</a:t>
            </a:r>
          </a:p>
          <a:p>
            <a:r>
              <a:rPr lang="hr-HR" sz="1800" dirty="0"/>
              <a:t>Kći </a:t>
            </a:r>
            <a:r>
              <a:rPr lang="hr-HR" sz="1800" dirty="0" err="1"/>
              <a:t>Lotršćaka</a:t>
            </a:r>
            <a:endParaRPr lang="hr-HR" sz="1800" dirty="0"/>
          </a:p>
          <a:p>
            <a:r>
              <a:rPr lang="hr-HR" sz="1800" dirty="0"/>
              <a:t>Kontesa Nera</a:t>
            </a:r>
          </a:p>
        </p:txBody>
      </p:sp>
    </p:spTree>
    <p:extLst>
      <p:ext uri="{BB962C8B-B14F-4D97-AF65-F5344CB8AC3E}">
        <p14:creationId xmlns:p14="http://schemas.microsoft.com/office/powerpoint/2010/main" val="2403832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F663-1540-4FE5-8586-5424CEC2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hr-HR" dirty="0"/>
              <a:t>„Prvi skandal”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holding a statue&#10;&#10;Description automatically generated with medium confidence">
            <a:extLst>
              <a:ext uri="{FF2B5EF4-FFF2-40B4-BE49-F238E27FC236}">
                <a16:creationId xmlns:a16="http://schemas.microsoft.com/office/drawing/2014/main" id="{439383B8-5798-451D-BD5A-60FA8ABD5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4" r="25003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D4B51-BE87-461C-98BE-DD285169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hr-HR" sz="1800" dirty="0"/>
              <a:t>Mađarski ban posjećuje Hrvatsku, a Zagorka dobi</a:t>
            </a:r>
            <a:r>
              <a:rPr lang="en-US" sz="1800" dirty="0"/>
              <a:t>v</a:t>
            </a:r>
            <a:r>
              <a:rPr lang="hr-HR" sz="1800" dirty="0"/>
              <a:t>a zadatak pozdraviti ga pjesmom. Ban dolazi, a Zagorka vi</a:t>
            </a:r>
            <a:r>
              <a:rPr lang="en-US" sz="1800" dirty="0"/>
              <a:t>č</a:t>
            </a:r>
            <a:r>
              <a:rPr lang="hr-HR" sz="1800" dirty="0"/>
              <a:t>e</a:t>
            </a:r>
            <a:r>
              <a:rPr lang="en-US" sz="1800" dirty="0"/>
              <a:t>:</a:t>
            </a:r>
            <a:r>
              <a:rPr lang="hr-HR" sz="1800" dirty="0"/>
              <a:t> „Živjela Hrvatska, dolje Mađarska</a:t>
            </a:r>
            <a:r>
              <a:rPr lang="en-US" sz="1800" dirty="0"/>
              <a:t>!</a:t>
            </a:r>
            <a:r>
              <a:rPr lang="hr-HR" sz="1800" dirty="0"/>
              <a:t> Dragi bane spasite Hrvate od Mađara</a:t>
            </a:r>
            <a:r>
              <a:rPr lang="en-US" sz="1800" dirty="0"/>
              <a:t>!</a:t>
            </a:r>
            <a:r>
              <a:rPr lang="hr-HR" sz="1800" dirty="0"/>
              <a:t>”</a:t>
            </a:r>
            <a:r>
              <a:rPr lang="en-US" sz="1800" dirty="0"/>
              <a:t> </a:t>
            </a:r>
            <a:r>
              <a:rPr lang="hr-HR" sz="1800" dirty="0"/>
              <a:t>Kažnjena je time što nije išla na školovanje u Švicarsku</a:t>
            </a:r>
            <a:r>
              <a:rPr lang="en-US" sz="1800" dirty="0"/>
              <a:t>,</a:t>
            </a:r>
            <a:r>
              <a:rPr lang="hr-HR" sz="1800" dirty="0"/>
              <a:t> nego je sa nepunih 17 udana za čovjeka kojeg nikad nije vidjela. Udana je za Mađara</a:t>
            </a:r>
            <a:r>
              <a:rPr lang="en-US" sz="1800" dirty="0"/>
              <a:t>, </a:t>
            </a:r>
            <a:r>
              <a:rPr lang="hr-HR" sz="1800" dirty="0"/>
              <a:t>14 godina starijega Andriju </a:t>
            </a:r>
            <a:r>
              <a:rPr lang="hr-HR" sz="1800" dirty="0" err="1"/>
              <a:t>Matraja</a:t>
            </a:r>
            <a:r>
              <a:rPr lang="hr-HR" sz="1800" dirty="0"/>
              <a:t>, željezničara.</a:t>
            </a:r>
          </a:p>
        </p:txBody>
      </p:sp>
    </p:spTree>
    <p:extLst>
      <p:ext uri="{BB962C8B-B14F-4D97-AF65-F5344CB8AC3E}">
        <p14:creationId xmlns:p14="http://schemas.microsoft.com/office/powerpoint/2010/main" val="338627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D0C4-799B-4B7E-B617-E29F6E89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hr-HR" dirty="0"/>
              <a:t>Seljenje u Mađarsku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person, old, posing&#10;&#10;Description automatically generated">
            <a:extLst>
              <a:ext uri="{FF2B5EF4-FFF2-40B4-BE49-F238E27FC236}">
                <a16:creationId xmlns:a16="http://schemas.microsoft.com/office/drawing/2014/main" id="{BF3DAB2F-83AD-4E8F-AB78-336BE7EC7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9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7BAF-37BB-49A9-988F-76B2E7CD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hr-HR" sz="1800" dirty="0"/>
              <a:t>Marija se preselila</a:t>
            </a:r>
            <a:r>
              <a:rPr lang="en-US" sz="1800" dirty="0"/>
              <a:t> </a:t>
            </a:r>
            <a:r>
              <a:rPr lang="hr-HR" sz="1800" dirty="0"/>
              <a:t>u Mađarsku s mužem jer je on dobio premještaj</a:t>
            </a:r>
            <a:r>
              <a:rPr lang="en-US" sz="1800" dirty="0"/>
              <a:t>.</a:t>
            </a:r>
            <a:endParaRPr lang="hr-HR" sz="1800" dirty="0"/>
          </a:p>
          <a:p>
            <a:r>
              <a:rPr lang="hr-HR" sz="1800" dirty="0"/>
              <a:t>Nakon što joj muž govori da će je </a:t>
            </a:r>
            <a:r>
              <a:rPr lang="hr-HR" sz="1800" dirty="0" err="1"/>
              <a:t>proglasti</a:t>
            </a:r>
            <a:r>
              <a:rPr lang="hr-HR" sz="1800" dirty="0"/>
              <a:t> ludom, ona se obla</a:t>
            </a:r>
            <a:r>
              <a:rPr lang="en-US" sz="1800" dirty="0"/>
              <a:t>č</a:t>
            </a:r>
            <a:r>
              <a:rPr lang="hr-HR" sz="1800" dirty="0"/>
              <a:t>i u služavkine halje i bježi na prvi vlak za Hrvatsku</a:t>
            </a:r>
            <a:r>
              <a:rPr lang="en-US" sz="1800" dirty="0"/>
              <a:t>.</a:t>
            </a:r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01535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7ABE-5FD8-43D4-80BA-82DAF362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hr-HR" dirty="0"/>
              <a:t>Povratak u zagreb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5C872D01-ADAC-4E82-B580-88B7D9E54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2" y="292608"/>
            <a:ext cx="2854890" cy="43365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362F0-2BFC-422C-974A-1D86005D8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hr-HR" sz="1800" dirty="0"/>
              <a:t>Policija </a:t>
            </a:r>
            <a:r>
              <a:rPr lang="en-US" sz="1800" dirty="0" err="1"/>
              <a:t>uhićuje</a:t>
            </a:r>
            <a:r>
              <a:rPr lang="hr-HR" sz="1800" dirty="0"/>
              <a:t> Mariju u Zagrebu i odvodi</a:t>
            </a:r>
            <a:r>
              <a:rPr lang="en-US" sz="1800" dirty="0"/>
              <a:t> </a:t>
            </a:r>
            <a:r>
              <a:rPr lang="hr-HR" sz="1800" dirty="0"/>
              <a:t>je u ludnicu jer ju je njen muž proglasio ludom</a:t>
            </a:r>
            <a:r>
              <a:rPr lang="en-US" sz="1800" dirty="0"/>
              <a:t>.</a:t>
            </a:r>
            <a:endParaRPr lang="hr-HR" sz="1800" dirty="0"/>
          </a:p>
          <a:p>
            <a:r>
              <a:rPr lang="hr-HR" sz="1800" dirty="0"/>
              <a:t>Doktor koji je radio sa Zgorkom govori da je sve u redu s njenim </a:t>
            </a:r>
            <a:r>
              <a:rPr lang="en-US" sz="1800" dirty="0" err="1"/>
              <a:t>umom</a:t>
            </a:r>
            <a:r>
              <a:rPr lang="en-US" sz="1800" dirty="0"/>
              <a:t> </a:t>
            </a:r>
            <a:r>
              <a:rPr lang="hr-HR" sz="1800" dirty="0"/>
              <a:t>i puštaju j</a:t>
            </a:r>
            <a:r>
              <a:rPr lang="en-US" sz="1800" dirty="0"/>
              <a:t>u.</a:t>
            </a:r>
            <a:endParaRPr lang="hr-HR" sz="1800" dirty="0"/>
          </a:p>
          <a:p>
            <a:r>
              <a:rPr lang="hr-HR" sz="1800" dirty="0"/>
              <a:t>M</a:t>
            </a:r>
            <a:r>
              <a:rPr lang="en-US" sz="1800" dirty="0" err="1"/>
              <a:t>i</a:t>
            </a:r>
            <a:r>
              <a:rPr lang="hr-HR" sz="1800" dirty="0"/>
              <a:t>jenja ime, živi od </a:t>
            </a:r>
            <a:r>
              <a:rPr lang="en-US" sz="1800" dirty="0" err="1"/>
              <a:t>prodaje</a:t>
            </a:r>
            <a:r>
              <a:rPr lang="en-US" sz="1800" dirty="0"/>
              <a:t> </a:t>
            </a:r>
            <a:r>
              <a:rPr lang="hr-HR" sz="1800" dirty="0"/>
              <a:t>nakita i nestaje</a:t>
            </a:r>
            <a:r>
              <a:rPr lang="en-US" sz="1800" dirty="0"/>
              <a:t>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540050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129B7-A234-4B5B-94B0-61D8EF7A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hr-HR" dirty="0"/>
              <a:t>Prva novinarka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old, silhouette&#10;&#10;Description automatically generated">
            <a:extLst>
              <a:ext uri="{FF2B5EF4-FFF2-40B4-BE49-F238E27FC236}">
                <a16:creationId xmlns:a16="http://schemas.microsoft.com/office/drawing/2014/main" id="{BE70F805-DC9C-4034-98E4-69D1ED661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5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6B73-84F8-49F0-8887-D486E035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hr-HR" sz="1800" dirty="0"/>
              <a:t>U samostanu osniva Samostanske novine</a:t>
            </a:r>
          </a:p>
          <a:p>
            <a:r>
              <a:rPr lang="hr-HR" sz="1800" dirty="0"/>
              <a:t>Kao </a:t>
            </a:r>
            <a:r>
              <a:rPr lang="hr-HR" sz="1800" dirty="0" err="1"/>
              <a:t>mn</a:t>
            </a:r>
            <a:r>
              <a:rPr lang="en-US" sz="1800" dirty="0"/>
              <a:t>o</a:t>
            </a:r>
            <a:r>
              <a:rPr lang="hr-HR" sz="1800" dirty="0" err="1"/>
              <a:t>ge</a:t>
            </a:r>
            <a:r>
              <a:rPr lang="hr-HR" sz="1800" dirty="0"/>
              <a:t> žene koje su pisale knjige ( npr. Joanne Rowling poznatija kao </a:t>
            </a:r>
            <a:r>
              <a:rPr lang="hr-HR" sz="1800" b="1" u="sng" dirty="0" err="1"/>
              <a:t>J.K.Rowling</a:t>
            </a:r>
            <a:r>
              <a:rPr lang="hr-HR" sz="1800" b="1" u="sng" dirty="0"/>
              <a:t>)</a:t>
            </a:r>
            <a:r>
              <a:rPr lang="en-US" sz="1800" b="1" u="sng" dirty="0"/>
              <a:t>,</a:t>
            </a:r>
            <a:r>
              <a:rPr lang="hr-HR" sz="1800" b="1" u="sng" dirty="0"/>
              <a:t> </a:t>
            </a:r>
            <a:r>
              <a:rPr lang="hr-HR" sz="1800" dirty="0"/>
              <a:t>Marija osn</a:t>
            </a:r>
            <a:r>
              <a:rPr lang="en-US" sz="1800" dirty="0" err="1"/>
              <a:t>iva</a:t>
            </a:r>
            <a:r>
              <a:rPr lang="hr-HR" sz="1800" dirty="0"/>
              <a:t> Krapinski </a:t>
            </a:r>
            <a:r>
              <a:rPr lang="en-US" sz="1800" dirty="0"/>
              <a:t>đ</a:t>
            </a:r>
            <a:r>
              <a:rPr lang="hr-HR" sz="1800" dirty="0"/>
              <a:t>a</a:t>
            </a:r>
            <a:r>
              <a:rPr lang="en-US" sz="1800" dirty="0"/>
              <a:t>č</a:t>
            </a:r>
            <a:r>
              <a:rPr lang="hr-HR" sz="1800" dirty="0" err="1"/>
              <a:t>ki</a:t>
            </a:r>
            <a:r>
              <a:rPr lang="hr-HR" sz="1800" dirty="0"/>
              <a:t> list</a:t>
            </a:r>
            <a:r>
              <a:rPr lang="en-US" sz="1800" dirty="0"/>
              <a:t> </a:t>
            </a:r>
            <a:r>
              <a:rPr lang="hr-HR" sz="1800" dirty="0"/>
              <a:t>-</a:t>
            </a:r>
            <a:r>
              <a:rPr lang="en-US" sz="1800" dirty="0"/>
              <a:t> </a:t>
            </a:r>
            <a:r>
              <a:rPr lang="hr-HR" sz="1800" dirty="0"/>
              <a:t>Zagorsko proljeće i predstavlja se kao M. Jurica Zagorski (muški pseudonim)</a:t>
            </a:r>
            <a:r>
              <a:rPr lang="en-US" sz="1800" dirty="0"/>
              <a:t>.</a:t>
            </a:r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526414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276FC-60FE-4890-91B7-3D95D273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hr-HR" sz="4000"/>
              <a:t>Kip joj je postavljen u Tkalčićevoj ulici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03E46-63A6-4BC7-917D-7B2480C40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16052" b="2"/>
          <a:stretch/>
        </p:blipFill>
        <p:spPr>
          <a:xfrm rot="5400000">
            <a:off x="88183" y="877397"/>
            <a:ext cx="5710645" cy="5103206"/>
          </a:xfrm>
          <a:prstGeom prst="rect">
            <a:avLst/>
          </a:prstGeom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DBAB8-CB7F-494C-B899-D2A668537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894529"/>
            <a:ext cx="4887685" cy="3210179"/>
          </a:xfrm>
        </p:spPr>
        <p:txBody>
          <a:bodyPr anchor="t">
            <a:normAutofit/>
          </a:bodyPr>
          <a:lstStyle/>
          <a:p>
            <a:r>
              <a:rPr lang="en-US" sz="2000" dirty="0"/>
              <a:t>a</a:t>
            </a:r>
            <a:r>
              <a:rPr lang="hr-HR" sz="2000" dirty="0"/>
              <a:t>utor</a:t>
            </a:r>
            <a:r>
              <a:rPr lang="en-US" sz="2000" dirty="0"/>
              <a:t> </a:t>
            </a:r>
            <a:r>
              <a:rPr lang="hr-HR" sz="2000" dirty="0"/>
              <a:t>-</a:t>
            </a:r>
            <a:r>
              <a:rPr lang="en-US" sz="2000" dirty="0"/>
              <a:t> </a:t>
            </a:r>
            <a:r>
              <a:rPr lang="hr-HR" sz="2000" dirty="0"/>
              <a:t>Stjepan Gračan</a:t>
            </a:r>
          </a:p>
          <a:p>
            <a:r>
              <a:rPr lang="hr-HR" sz="2000" dirty="0"/>
              <a:t>1990</a:t>
            </a:r>
            <a:r>
              <a:rPr lang="en-US" sz="2000" dirty="0"/>
              <a:t>.</a:t>
            </a:r>
            <a:endParaRPr lang="hr-HR" sz="2000" dirty="0"/>
          </a:p>
          <a:p>
            <a:r>
              <a:rPr lang="en-US" sz="2000" dirty="0"/>
              <a:t>m</a:t>
            </a:r>
            <a:r>
              <a:rPr lang="hr-HR" sz="2000" dirty="0"/>
              <a:t>noge restauracije</a:t>
            </a:r>
          </a:p>
        </p:txBody>
      </p:sp>
    </p:spTree>
    <p:extLst>
      <p:ext uri="{BB962C8B-B14F-4D97-AF65-F5344CB8AC3E}">
        <p14:creationId xmlns:p14="http://schemas.microsoft.com/office/powerpoint/2010/main" val="428133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F703-EF9E-4FCD-AF8A-E5CB3451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hr-HR" dirty="0"/>
              <a:t>„Zagorka na ulicu”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person, person, old, older&#10;&#10;Description automatically generated">
            <a:extLst>
              <a:ext uri="{FF2B5EF4-FFF2-40B4-BE49-F238E27FC236}">
                <a16:creationId xmlns:a16="http://schemas.microsoft.com/office/drawing/2014/main" id="{1E1EFBD2-2971-4C87-AF37-AE79917BA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r="17535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CADA6-A5EF-40FC-AC1E-78E11C8C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s</a:t>
            </a:r>
            <a:r>
              <a:rPr lang="hr-HR" sz="1800" dirty="0"/>
              <a:t>a 68 godina dobila je zabranu rada i ostala bez sredstava za život</a:t>
            </a:r>
          </a:p>
          <a:p>
            <a:r>
              <a:rPr lang="en-US" sz="1800" dirty="0"/>
              <a:t>p</a:t>
            </a:r>
            <a:r>
              <a:rPr lang="hr-HR" sz="1800" dirty="0"/>
              <a:t>okušaj samoubojstva i pokušaj ulaska u </a:t>
            </a:r>
            <a:r>
              <a:rPr lang="en-US" sz="1800" dirty="0"/>
              <a:t>p</a:t>
            </a:r>
            <a:r>
              <a:rPr lang="hr-HR" sz="1800" dirty="0"/>
              <a:t>artizane</a:t>
            </a:r>
          </a:p>
          <a:p>
            <a:r>
              <a:rPr lang="en-US" sz="1800" dirty="0"/>
              <a:t>o</a:t>
            </a:r>
            <a:r>
              <a:rPr lang="hr-HR" sz="1800" dirty="0" err="1"/>
              <a:t>dbili</a:t>
            </a:r>
            <a:r>
              <a:rPr lang="hr-HR" sz="1800" dirty="0"/>
              <a:t> su je jer je za njih bila stara i Hrvatica</a:t>
            </a:r>
          </a:p>
          <a:p>
            <a:r>
              <a:rPr lang="en-US" sz="1800" dirty="0"/>
              <a:t>o</a:t>
            </a:r>
            <a:r>
              <a:rPr lang="hr-HR" sz="1800" dirty="0"/>
              <a:t>božavatelji joj nose hranu</a:t>
            </a:r>
          </a:p>
          <a:p>
            <a:r>
              <a:rPr lang="en-US" sz="1800" dirty="0"/>
              <a:t>n</a:t>
            </a:r>
            <a:r>
              <a:rPr lang="hr-HR" sz="1800" dirty="0" err="1"/>
              <a:t>akon</a:t>
            </a:r>
            <a:r>
              <a:rPr lang="hr-HR" sz="1800" dirty="0"/>
              <a:t> rata nije </a:t>
            </a:r>
            <a:r>
              <a:rPr lang="hr-HR" sz="1800" dirty="0" err="1"/>
              <a:t>dobla</a:t>
            </a:r>
            <a:r>
              <a:rPr lang="hr-HR" sz="1800" dirty="0"/>
              <a:t> posao, pa je prodavala vezice za cipele</a:t>
            </a:r>
          </a:p>
          <a:p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4999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477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Marija Jurić Zagorka</vt:lpstr>
      <vt:lpstr>Djetinjstvo</vt:lpstr>
      <vt:lpstr>Izdana djela</vt:lpstr>
      <vt:lpstr>„Prvi skandal”</vt:lpstr>
      <vt:lpstr>Seljenje u Mađarsku</vt:lpstr>
      <vt:lpstr>Povratak u zagreb</vt:lpstr>
      <vt:lpstr>Prva novinarka</vt:lpstr>
      <vt:lpstr>Kip joj je postavljen u Tkalčićevoj ulici</vt:lpstr>
      <vt:lpstr>„Zagorka na ulicu”</vt:lpstr>
      <vt:lpstr>Smrt</vt:lpstr>
      <vt:lpstr>Hvala na pažnji.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Marija Jurić Zagorka</dc:title>
  <dc:creator>robert mišan</dc:creator>
  <cp:lastModifiedBy>Ivana</cp:lastModifiedBy>
  <cp:revision>12</cp:revision>
  <dcterms:created xsi:type="dcterms:W3CDTF">2021-02-23T19:23:00Z</dcterms:created>
  <dcterms:modified xsi:type="dcterms:W3CDTF">2021-11-04T09:12:57Z</dcterms:modified>
</cp:coreProperties>
</file>