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56" r:id="rId2"/>
    <p:sldId id="263" r:id="rId3"/>
    <p:sldId id="264" r:id="rId4"/>
    <p:sldId id="265" r:id="rId5"/>
    <p:sldId id="257" r:id="rId6"/>
    <p:sldId id="258" r:id="rId7"/>
    <p:sldId id="261" r:id="rId8"/>
    <p:sldId id="266" r:id="rId9"/>
    <p:sldId id="259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60845-E968-4960-93C1-19B5DF73BA43}" type="datetimeFigureOut">
              <a:rPr lang="de-DE" smtClean="0"/>
              <a:pPr/>
              <a:t>05.01.2019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D3A43-0B74-4902-9574-793301319E6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2597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D3A43-0B74-4902-9574-793301319E62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D3A43-0B74-4902-9574-793301319E62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D3A43-0B74-4902-9574-793301319E62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D3A43-0B74-4902-9574-793301319E62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D3A43-0B74-4902-9574-793301319E62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D3A43-0B74-4902-9574-793301319E62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D3A43-0B74-4902-9574-793301319E62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D3A43-0B74-4902-9574-793301319E62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DDAE-949E-4296-BB08-F1116B369BDE}" type="datetimeFigureOut">
              <a:rPr lang="de-DE" smtClean="0"/>
              <a:pPr/>
              <a:t>05.01.2019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C805-E105-47BB-8392-2198EA95982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DDAE-949E-4296-BB08-F1116B369BDE}" type="datetimeFigureOut">
              <a:rPr lang="de-DE" smtClean="0"/>
              <a:pPr/>
              <a:t>05.01.2019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C805-E105-47BB-8392-2198EA95982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DDAE-949E-4296-BB08-F1116B369BDE}" type="datetimeFigureOut">
              <a:rPr lang="de-DE" smtClean="0"/>
              <a:pPr/>
              <a:t>05.01.2019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C805-E105-47BB-8392-2198EA95982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DDAE-949E-4296-BB08-F1116B369BDE}" type="datetimeFigureOut">
              <a:rPr lang="de-DE" smtClean="0"/>
              <a:pPr/>
              <a:t>05.01.2019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C805-E105-47BB-8392-2198EA95982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DDAE-949E-4296-BB08-F1116B369BDE}" type="datetimeFigureOut">
              <a:rPr lang="de-DE" smtClean="0"/>
              <a:pPr/>
              <a:t>05.01.2019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C805-E105-47BB-8392-2198EA95982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DDAE-949E-4296-BB08-F1116B369BDE}" type="datetimeFigureOut">
              <a:rPr lang="de-DE" smtClean="0"/>
              <a:pPr/>
              <a:t>05.01.2019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C805-E105-47BB-8392-2198EA95982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DDAE-949E-4296-BB08-F1116B369BDE}" type="datetimeFigureOut">
              <a:rPr lang="de-DE" smtClean="0"/>
              <a:pPr/>
              <a:t>05.01.2019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C805-E105-47BB-8392-2198EA95982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DDAE-949E-4296-BB08-F1116B369BDE}" type="datetimeFigureOut">
              <a:rPr lang="de-DE" smtClean="0"/>
              <a:pPr/>
              <a:t>05.01.2019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C805-E105-47BB-8392-2198EA95982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DDAE-949E-4296-BB08-F1116B369BDE}" type="datetimeFigureOut">
              <a:rPr lang="de-DE" smtClean="0"/>
              <a:pPr/>
              <a:t>05.01.2019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C805-E105-47BB-8392-2198EA95982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DDAE-949E-4296-BB08-F1116B369BDE}" type="datetimeFigureOut">
              <a:rPr lang="de-DE" smtClean="0"/>
              <a:pPr/>
              <a:t>05.01.2019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C805-E105-47BB-8392-2198EA95982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DDAE-949E-4296-BB08-F1116B369BDE}" type="datetimeFigureOut">
              <a:rPr lang="de-DE" smtClean="0"/>
              <a:pPr/>
              <a:t>05.01.2019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C805-E105-47BB-8392-2198EA95982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24EDDDAE-949E-4296-BB08-F1116B369BDE}" type="datetimeFigureOut">
              <a:rPr lang="de-DE" smtClean="0"/>
              <a:pPr/>
              <a:t>05.01.2019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D78C805-E105-47BB-8392-2198EA95982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de/imgres?imgurl=http://www.wetter-foto.de/images/upload/orig/jnAMIc.jpg&amp;imgrefurl=http://www.wetter-foto.de/foto-59113-winterlandschaft-am-gaberl.html&amp;h=676&amp;w=1200&amp;tbnid=_kMV146tjPXozM:&amp;zoom=1&amp;docid=ggwfmw9cEJGDW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2400" dirty="0" err="1" smtClean="0"/>
              <a:t>Presentation</a:t>
            </a:r>
            <a:r>
              <a:rPr lang="de-DE" sz="2400" dirty="0" smtClean="0"/>
              <a:t> </a:t>
            </a:r>
            <a:r>
              <a:rPr lang="de-DE" sz="2400" err="1" smtClean="0"/>
              <a:t>by</a:t>
            </a:r>
            <a:r>
              <a:rPr lang="de-DE" sz="2400" smtClean="0"/>
              <a:t> </a:t>
            </a:r>
            <a:r>
              <a:rPr lang="de-DE" sz="2400" smtClean="0"/>
              <a:t>Students of PGU Unna</a:t>
            </a:r>
          </a:p>
          <a:p>
            <a:endParaRPr lang="de-DE" sz="24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/>
          <a:lstStyle/>
          <a:p>
            <a:r>
              <a:rPr lang="de-DE" sz="6000" dirty="0" smtClean="0"/>
              <a:t>stars</a:t>
            </a:r>
            <a:endParaRPr lang="de-DE" sz="6000" dirty="0"/>
          </a:p>
        </p:txBody>
      </p:sp>
    </p:spTree>
    <p:extLst>
      <p:ext uri="{BB962C8B-B14F-4D97-AF65-F5344CB8AC3E}">
        <p14:creationId xmlns:p14="http://schemas.microsoft.com/office/powerpoint/2010/main" val="91314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609600" y="274638"/>
            <a:ext cx="7924800" cy="7060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de-DE" sz="3200" b="1" cap="all" spc="50" dirty="0" smtClean="0">
                <a:solidFill>
                  <a:schemeClr val="tx2"/>
                </a:solidFill>
                <a:latin typeface="Bradley Hand ITC" pitchFamily="66" charset="0"/>
              </a:rPr>
              <a:t>I. Stars: </a:t>
            </a:r>
            <a:r>
              <a:rPr lang="de-DE" sz="3200" b="1" spc="50" dirty="0" smtClean="0">
                <a:solidFill>
                  <a:schemeClr val="tx2"/>
                </a:solidFill>
                <a:latin typeface="Bradley Hand ITC" pitchFamily="66" charset="0"/>
              </a:rPr>
              <a:t>detective of angles</a:t>
            </a:r>
            <a:endParaRPr lang="de-DE" sz="3200" b="1" spc="50" dirty="0">
              <a:solidFill>
                <a:schemeClr val="tx2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004048" y="26369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-1188640" y="64533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196752"/>
            <a:ext cx="290640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feld 8"/>
          <p:cNvSpPr txBox="1"/>
          <p:nvPr/>
        </p:nvSpPr>
        <p:spPr>
          <a:xfrm>
            <a:off x="755576" y="155679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844824"/>
            <a:ext cx="3090335" cy="2704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feld 11"/>
          <p:cNvSpPr txBox="1"/>
          <p:nvPr/>
        </p:nvSpPr>
        <p:spPr>
          <a:xfrm>
            <a:off x="1115616" y="486916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What about  the size of </a:t>
            </a:r>
            <a:r>
              <a:rPr lang="de-DE" dirty="0" smtClean="0">
                <a:sym typeface="Symbol"/>
              </a:rPr>
              <a:t>?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5364088" y="436510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What about sum of the angles inside the star?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179512" y="274638"/>
            <a:ext cx="8784976" cy="7060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de-DE" sz="3200" b="1" cap="all" spc="50" dirty="0" smtClean="0">
                <a:solidFill>
                  <a:schemeClr val="tx2"/>
                </a:solidFill>
                <a:latin typeface="Bradley Hand ITC" pitchFamily="66" charset="0"/>
              </a:rPr>
              <a:t>I. Stars: </a:t>
            </a:r>
            <a:r>
              <a:rPr lang="de-DE" sz="3200" b="1" spc="50" dirty="0" smtClean="0">
                <a:solidFill>
                  <a:schemeClr val="tx2"/>
                </a:solidFill>
                <a:latin typeface="Bradley Hand ITC" pitchFamily="66" charset="0"/>
              </a:rPr>
              <a:t>detective of angles - solution 1</a:t>
            </a:r>
            <a:endParaRPr lang="de-DE" sz="3200" b="1" spc="50" dirty="0">
              <a:solidFill>
                <a:schemeClr val="tx2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004048" y="26369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-1188640" y="64533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84784"/>
            <a:ext cx="4075191" cy="397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feld 7"/>
          <p:cNvSpPr txBox="1"/>
          <p:nvPr/>
        </p:nvSpPr>
        <p:spPr>
          <a:xfrm>
            <a:off x="5508104" y="1700808"/>
            <a:ext cx="31683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smtClean="0">
              <a:sym typeface="Symbol"/>
            </a:endParaRPr>
          </a:p>
          <a:p>
            <a:r>
              <a:rPr lang="de-DE" dirty="0" smtClean="0">
                <a:solidFill>
                  <a:srgbClr val="00B050"/>
                </a:solidFill>
                <a:sym typeface="Symbol"/>
              </a:rPr>
              <a:t>green angles:</a:t>
            </a:r>
          </a:p>
          <a:p>
            <a:endParaRPr lang="de-DE" dirty="0" smtClean="0">
              <a:solidFill>
                <a:srgbClr val="00B050"/>
              </a:solidFill>
              <a:sym typeface="Symbol"/>
            </a:endParaRPr>
          </a:p>
          <a:p>
            <a:r>
              <a:rPr lang="de-DE" dirty="0" smtClean="0">
                <a:solidFill>
                  <a:srgbClr val="00B050"/>
                </a:solidFill>
                <a:sym typeface="Symbol"/>
              </a:rPr>
              <a:t>(180° - 40°):2= 70°</a:t>
            </a:r>
          </a:p>
          <a:p>
            <a:endParaRPr lang="de-DE" dirty="0" smtClean="0">
              <a:solidFill>
                <a:srgbClr val="00B050"/>
              </a:solidFill>
              <a:sym typeface="Symbol"/>
            </a:endParaRPr>
          </a:p>
          <a:p>
            <a:r>
              <a:rPr lang="de-DE" dirty="0" smtClean="0">
                <a:solidFill>
                  <a:srgbClr val="FF0000"/>
                </a:solidFill>
                <a:sym typeface="Symbol"/>
              </a:rPr>
              <a:t> =360 –(70°+70°+90°) = 130° </a:t>
            </a:r>
          </a:p>
          <a:p>
            <a:endParaRPr lang="de-DE" dirty="0" smtClean="0">
              <a:solidFill>
                <a:srgbClr val="FF0000"/>
              </a:solidFill>
              <a:sym typeface="Symbol"/>
            </a:endParaRPr>
          </a:p>
          <a:p>
            <a:r>
              <a:rPr lang="de-DE" b="1" dirty="0" smtClean="0">
                <a:sym typeface="Symbol"/>
              </a:rPr>
              <a:t>Sum of all angles inside the star:</a:t>
            </a:r>
          </a:p>
          <a:p>
            <a:r>
              <a:rPr lang="de-DE" dirty="0" smtClean="0">
                <a:sym typeface="Symbol"/>
              </a:rPr>
              <a:t> </a:t>
            </a:r>
          </a:p>
          <a:p>
            <a:r>
              <a:rPr lang="de-DE" dirty="0" smtClean="0">
                <a:sym typeface="Symbol"/>
              </a:rPr>
              <a:t>160° + 4*130°= </a:t>
            </a:r>
            <a:r>
              <a:rPr lang="de-DE" b="1" dirty="0" smtClean="0">
                <a:sym typeface="Symbol"/>
              </a:rPr>
              <a:t>680°</a:t>
            </a:r>
          </a:p>
          <a:p>
            <a:endParaRPr lang="de-DE" dirty="0" smtClean="0">
              <a:solidFill>
                <a:srgbClr val="00B050"/>
              </a:solidFill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609600" y="274638"/>
            <a:ext cx="7924800" cy="7060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de-DE" sz="3200" b="1" cap="all" spc="50" dirty="0" smtClean="0">
                <a:solidFill>
                  <a:schemeClr val="tx2"/>
                </a:solidFill>
                <a:latin typeface="Bradley Hand ITC" pitchFamily="66" charset="0"/>
              </a:rPr>
              <a:t>I.Stars: </a:t>
            </a:r>
            <a:r>
              <a:rPr lang="de-DE" sz="3200" b="1" spc="50" dirty="0" smtClean="0">
                <a:solidFill>
                  <a:schemeClr val="tx2"/>
                </a:solidFill>
                <a:latin typeface="Bradley Hand ITC" pitchFamily="66" charset="0"/>
              </a:rPr>
              <a:t>detective of angles -Solution 2</a:t>
            </a:r>
            <a:endParaRPr lang="de-DE" sz="3200" b="1" spc="50" dirty="0">
              <a:solidFill>
                <a:schemeClr val="tx2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004048" y="26369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-1188640" y="64533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980728"/>
            <a:ext cx="4907959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feld 8"/>
          <p:cNvSpPr txBox="1"/>
          <p:nvPr/>
        </p:nvSpPr>
        <p:spPr>
          <a:xfrm>
            <a:off x="6300192" y="1124744"/>
            <a:ext cx="2304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smtClean="0">
              <a:sym typeface="Symbol"/>
            </a:endParaRPr>
          </a:p>
          <a:p>
            <a:endParaRPr lang="de-DE" dirty="0" smtClean="0">
              <a:sym typeface="Symbol"/>
            </a:endParaRPr>
          </a:p>
          <a:p>
            <a:pPr>
              <a:buFont typeface="Symbol"/>
              <a:buChar char="g"/>
            </a:pPr>
            <a:r>
              <a:rPr lang="de-DE" dirty="0" smtClean="0">
                <a:solidFill>
                  <a:srgbClr val="FFC000"/>
                </a:solidFill>
                <a:sym typeface="Symbol"/>
              </a:rPr>
              <a:t> = 72 °</a:t>
            </a:r>
          </a:p>
          <a:p>
            <a:pPr>
              <a:buFont typeface="Symbol"/>
              <a:buChar char="d"/>
            </a:pPr>
            <a:r>
              <a:rPr lang="de-DE" dirty="0" smtClean="0">
                <a:solidFill>
                  <a:srgbClr val="FFC000"/>
                </a:solidFill>
                <a:sym typeface="Symbol"/>
              </a:rPr>
              <a:t> = (180° -72°):2 = 54 °</a:t>
            </a:r>
          </a:p>
          <a:p>
            <a:pPr>
              <a:buFont typeface="Symbol"/>
              <a:buChar char="e"/>
            </a:pPr>
            <a:r>
              <a:rPr lang="de-DE" dirty="0" smtClean="0">
                <a:solidFill>
                  <a:srgbClr val="FFC000"/>
                </a:solidFill>
                <a:sym typeface="Symbol"/>
              </a:rPr>
              <a:t> = 54°</a:t>
            </a:r>
          </a:p>
          <a:p>
            <a:pPr>
              <a:buFont typeface="Symbol"/>
              <a:buChar char="b"/>
            </a:pPr>
            <a:r>
              <a:rPr lang="de-DE" dirty="0" smtClean="0">
                <a:solidFill>
                  <a:srgbClr val="FFC000"/>
                </a:solidFill>
                <a:sym typeface="Symbol"/>
              </a:rPr>
              <a:t>= 2*  =108°</a:t>
            </a:r>
          </a:p>
          <a:p>
            <a:pPr>
              <a:buFont typeface="Symbol"/>
              <a:buChar char="b"/>
            </a:pPr>
            <a:endParaRPr lang="de-DE" dirty="0" smtClean="0">
              <a:sym typeface="Symbol"/>
            </a:endParaRPr>
          </a:p>
          <a:p>
            <a:r>
              <a:rPr lang="de-DE" b="1" dirty="0" smtClean="0">
                <a:solidFill>
                  <a:srgbClr val="00B050"/>
                </a:solidFill>
                <a:sym typeface="Symbol"/>
              </a:rPr>
              <a:t> =(180° - 72°):2 = 36°</a:t>
            </a:r>
            <a:endParaRPr lang="de-DE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09600" y="274638"/>
            <a:ext cx="7924800" cy="7060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all" spc="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radley Hand ITC" pitchFamily="66" charset="0"/>
                <a:ea typeface="+mj-ea"/>
                <a:cs typeface="+mj-cs"/>
              </a:rPr>
              <a:t>II) Stars</a:t>
            </a:r>
            <a:r>
              <a:rPr kumimoji="0" lang="de-DE" sz="3200" b="1" i="0" u="none" strike="noStrike" kern="1200" cap="all" spc="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3200" b="1" i="0" u="none" strike="noStrike" kern="1200" cap="all" spc="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radley Hand ITC" pitchFamily="66" charset="0"/>
                <a:ea typeface="+mj-ea"/>
                <a:cs typeface="+mj-cs"/>
              </a:rPr>
              <a:t>with GeoGebra</a:t>
            </a:r>
            <a:endParaRPr kumimoji="0" lang="de-DE" sz="3200" b="1" i="0" u="none" strike="noStrike" kern="1200" cap="none" spc="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radley Hand ITC" pitchFamily="66" charset="0"/>
              <a:ea typeface="+mj-ea"/>
              <a:cs typeface="+mj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8372193" cy="5463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395536" y="1268760"/>
            <a:ext cx="8280920" cy="4968552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de-DE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different ways to construct stars. </a:t>
            </a:r>
          </a:p>
          <a:p>
            <a:pPr indent="0">
              <a:buNone/>
            </a:pPr>
            <a:endParaRPr lang="de-DE" sz="2800" dirty="0" smtClean="0"/>
          </a:p>
          <a:p>
            <a:pPr indent="0">
              <a:buNone/>
            </a:pPr>
            <a:endParaRPr lang="de-DE" sz="2800" dirty="0" smtClean="0"/>
          </a:p>
          <a:p>
            <a:pPr indent="0" algn="r">
              <a:buNone/>
            </a:pPr>
            <a:r>
              <a:rPr lang="de-DE" sz="2800" dirty="0" smtClean="0">
                <a:solidFill>
                  <a:srgbClr val="00B0F0"/>
                </a:solidFill>
              </a:rPr>
              <a:t>We did it with GeoGebra</a:t>
            </a:r>
            <a:r>
              <a:rPr lang="de-DE" sz="2800" dirty="0" smtClean="0"/>
              <a:t>. </a:t>
            </a:r>
          </a:p>
          <a:p>
            <a:pPr indent="0">
              <a:buNone/>
            </a:pPr>
            <a:endParaRPr lang="de-DE" sz="2800" dirty="0" smtClean="0"/>
          </a:p>
          <a:p>
            <a:pPr indent="0">
              <a:buNone/>
            </a:pPr>
            <a:endParaRPr lang="de-DE" sz="2800" dirty="0" smtClean="0"/>
          </a:p>
          <a:p>
            <a:pPr indent="0">
              <a:buNone/>
            </a:pPr>
            <a:endParaRPr lang="de-DE" sz="2800" dirty="0" smtClean="0"/>
          </a:p>
          <a:p>
            <a:pPr indent="0">
              <a:buNone/>
            </a:pPr>
            <a:r>
              <a:rPr lang="de-DE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will show you now two simple ways how to do it</a:t>
            </a:r>
            <a:r>
              <a:rPr lang="de-DE" sz="2000" dirty="0" smtClean="0"/>
              <a:t>. 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467544" y="274638"/>
            <a:ext cx="8280920" cy="7060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all" spc="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radley Hand ITC" pitchFamily="66" charset="0"/>
                <a:ea typeface="+mj-ea"/>
                <a:cs typeface="+mj-cs"/>
              </a:rPr>
              <a:t>II. Stars with Geogebra</a:t>
            </a:r>
            <a:r>
              <a:rPr kumimoji="0" lang="de-DE" sz="3200" b="0" i="0" u="none" strike="noStrike" kern="1200" cap="all" spc="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de-DE" sz="3200" b="0" i="0" u="none" strike="noStrike" kern="1200" cap="all" spc="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radley Hand ITC" pitchFamily="66" charset="0"/>
                <a:ea typeface="+mj-ea"/>
                <a:cs typeface="+mj-cs"/>
              </a:rPr>
              <a:t> 1</a:t>
            </a:r>
            <a:r>
              <a:rPr kumimoji="0" lang="de-DE" sz="3200" b="0" i="0" u="none" strike="noStrike" kern="1200" cap="all" spc="5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radley Hand ITC" pitchFamily="66" charset="0"/>
                <a:ea typeface="+mj-ea"/>
                <a:cs typeface="+mj-cs"/>
              </a:rPr>
              <a:t>st</a:t>
            </a:r>
            <a:r>
              <a:rPr kumimoji="0" lang="de-DE" sz="3200" b="0" i="0" u="none" strike="noStrike" kern="1200" cap="all" spc="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radley Hand ITC" pitchFamily="66" charset="0"/>
                <a:ea typeface="+mj-ea"/>
                <a:cs typeface="+mj-cs"/>
              </a:rPr>
              <a:t> Way</a:t>
            </a:r>
            <a:endParaRPr kumimoji="0" lang="de-DE" sz="3200" b="1" i="0" u="none" strike="noStrike" kern="1200" cap="none" spc="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Grafik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628800"/>
            <a:ext cx="6515368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609600" y="274638"/>
            <a:ext cx="7924800" cy="7060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de-DE" sz="3200" b="1" cap="all" spc="50" dirty="0" smtClean="0">
                <a:solidFill>
                  <a:schemeClr val="tx2"/>
                </a:solidFill>
                <a:latin typeface="Bradley Hand ITC" pitchFamily="66" charset="0"/>
              </a:rPr>
              <a:t>II. Stars with Geogebra</a:t>
            </a:r>
            <a:r>
              <a:rPr lang="de-DE" sz="3200" cap="all" spc="50" dirty="0" smtClean="0">
                <a:solidFill>
                  <a:schemeClr val="tx2"/>
                </a:solidFill>
              </a:rPr>
              <a:t>:</a:t>
            </a:r>
            <a:r>
              <a:rPr lang="de-DE" sz="3200" cap="all" spc="50" dirty="0" smtClean="0">
                <a:solidFill>
                  <a:schemeClr val="tx2"/>
                </a:solidFill>
                <a:latin typeface="Bradley Hand ITC" pitchFamily="66" charset="0"/>
              </a:rPr>
              <a:t> 2</a:t>
            </a:r>
            <a:r>
              <a:rPr lang="de-DE" sz="3200" cap="all" spc="50" baseline="30000" dirty="0" smtClean="0">
                <a:solidFill>
                  <a:schemeClr val="tx2"/>
                </a:solidFill>
                <a:latin typeface="Bradley Hand ITC" pitchFamily="66" charset="0"/>
              </a:rPr>
              <a:t>nd</a:t>
            </a:r>
            <a:r>
              <a:rPr lang="de-DE" sz="3200" cap="all" spc="50" dirty="0" smtClean="0">
                <a:solidFill>
                  <a:schemeClr val="tx2"/>
                </a:solidFill>
                <a:latin typeface="Bradley Hand ITC" pitchFamily="66" charset="0"/>
              </a:rPr>
              <a:t> way</a:t>
            </a:r>
            <a:endParaRPr lang="de-DE" sz="3200" b="1" spc="50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28800"/>
            <a:ext cx="7433744" cy="310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09600" y="274638"/>
            <a:ext cx="7924800" cy="7060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de-DE" sz="3200" b="1" cap="all" spc="50" dirty="0" smtClean="0">
                <a:solidFill>
                  <a:schemeClr val="tx2"/>
                </a:solidFill>
                <a:latin typeface="Bradley Hand ITC" pitchFamily="66" charset="0"/>
              </a:rPr>
              <a:t>III. GEOGEBRA Tools: </a:t>
            </a:r>
            <a:r>
              <a:rPr lang="de-DE" sz="3200" b="1" spc="50" dirty="0" smtClean="0">
                <a:solidFill>
                  <a:schemeClr val="tx2"/>
                </a:solidFill>
                <a:latin typeface="Bradley Hand ITC" pitchFamily="66" charset="0"/>
              </a:rPr>
              <a:t>easy construction</a:t>
            </a:r>
            <a:endParaRPr lang="de-DE" sz="3200" b="1" spc="50" dirty="0">
              <a:solidFill>
                <a:schemeClr val="tx2"/>
              </a:solidFill>
            </a:endParaRPr>
          </a:p>
        </p:txBody>
      </p:sp>
      <p:pic>
        <p:nvPicPr>
          <p:cNvPr id="6" name="Grafik 5"/>
          <p:cNvPicPr/>
          <p:nvPr/>
        </p:nvPicPr>
        <p:blipFill>
          <a:blip r:embed="rId3" cstate="print">
            <a:lum bright="-19000"/>
          </a:blip>
          <a:srcRect/>
          <a:stretch>
            <a:fillRect/>
          </a:stretch>
        </p:blipFill>
        <p:spPr bwMode="auto">
          <a:xfrm>
            <a:off x="1475656" y="3861048"/>
            <a:ext cx="428048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7"/>
          <p:cNvPicPr/>
          <p:nvPr/>
        </p:nvPicPr>
        <p:blipFill>
          <a:blip r:embed="rId4" cstate="print">
            <a:lum contrast="-42000"/>
          </a:blip>
          <a:srcRect/>
          <a:stretch>
            <a:fillRect/>
          </a:stretch>
        </p:blipFill>
        <p:spPr bwMode="auto">
          <a:xfrm>
            <a:off x="6084168" y="1628800"/>
            <a:ext cx="208692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196752"/>
            <a:ext cx="29622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Gerade Verbindung mit Pfeil 10"/>
          <p:cNvCxnSpPr/>
          <p:nvPr/>
        </p:nvCxnSpPr>
        <p:spPr>
          <a:xfrm flipH="1">
            <a:off x="2915816" y="2132856"/>
            <a:ext cx="144016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H="1">
            <a:off x="1691680" y="1052736"/>
            <a:ext cx="936104" cy="57606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iebeneck 14"/>
          <p:cNvSpPr/>
          <p:nvPr/>
        </p:nvSpPr>
        <p:spPr>
          <a:xfrm>
            <a:off x="179512" y="908720"/>
            <a:ext cx="504056" cy="504056"/>
          </a:xfrm>
          <a:prstGeom prst="hep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16" name="Siebeneck 15"/>
          <p:cNvSpPr/>
          <p:nvPr/>
        </p:nvSpPr>
        <p:spPr>
          <a:xfrm>
            <a:off x="755576" y="3861048"/>
            <a:ext cx="504056" cy="504056"/>
          </a:xfrm>
          <a:prstGeom prst="hep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17" name="Siebeneck 16"/>
          <p:cNvSpPr/>
          <p:nvPr/>
        </p:nvSpPr>
        <p:spPr>
          <a:xfrm>
            <a:off x="5364088" y="1196752"/>
            <a:ext cx="504056" cy="504056"/>
          </a:xfrm>
          <a:prstGeom prst="hep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3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268760"/>
            <a:ext cx="6085427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feld 3"/>
          <p:cNvSpPr txBox="1"/>
          <p:nvPr/>
        </p:nvSpPr>
        <p:spPr>
          <a:xfrm>
            <a:off x="7020272" y="5517232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Arial" pitchFamily="34" charset="0"/>
                <a:cs typeface="Arial" pitchFamily="34" charset="0"/>
                <a:hlinkClick r:id="rId4"/>
              </a:rPr>
              <a:t>picture</a:t>
            </a:r>
            <a:endParaRPr lang="de-D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051720" y="3068960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Have</a:t>
            </a:r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 a </a:t>
            </a:r>
            <a:r>
              <a:rPr lang="de-DE" sz="2800" b="1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nice</a:t>
            </a:r>
            <a:r>
              <a:rPr lang="de-DE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 </a:t>
            </a:r>
            <a:r>
              <a:rPr lang="de-DE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winter </a:t>
            </a:r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time!</a:t>
            </a:r>
            <a:endParaRPr lang="de-D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0</TotalTime>
  <Words>202</Words>
  <Application>Microsoft Office PowerPoint</Application>
  <PresentationFormat>Bildschirmpräsentation (4:3)</PresentationFormat>
  <Paragraphs>50</Paragraphs>
  <Slides>9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Horizont</vt:lpstr>
      <vt:lpstr>stars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Sterne</dc:title>
  <dc:creator>Finn-Niklas</dc:creator>
  <cp:lastModifiedBy>Monika Schwarze</cp:lastModifiedBy>
  <cp:revision>154</cp:revision>
  <dcterms:created xsi:type="dcterms:W3CDTF">2014-11-06T15:48:43Z</dcterms:created>
  <dcterms:modified xsi:type="dcterms:W3CDTF">2019-01-05T12:29:40Z</dcterms:modified>
</cp:coreProperties>
</file>