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6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6.jpeg" ContentType="image/jpeg"/>
  <Override PartName="/ppt/media/image4.png" ContentType="image/png"/>
  <Override PartName="/ppt/media/image5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0077450" cy="75628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0120" y="176940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6240" y="176940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3640" y="406044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0120" y="406044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636240" y="406044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503640" y="301680"/>
            <a:ext cx="9069120" cy="5853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570120" y="176940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636240" y="176940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03640" y="406044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570120" y="406044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636240" y="406044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503640" y="301680"/>
            <a:ext cx="9069120" cy="5853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570120" y="176940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636240" y="176940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503640" y="406044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7" name="PlaceHolder 6"/>
          <p:cNvSpPr>
            <a:spLocks noGrp="1"/>
          </p:cNvSpPr>
          <p:nvPr>
            <p:ph type="body"/>
          </p:nvPr>
        </p:nvSpPr>
        <p:spPr>
          <a:xfrm>
            <a:off x="3570120" y="406044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8" name="PlaceHolder 7"/>
          <p:cNvSpPr>
            <a:spLocks noGrp="1"/>
          </p:cNvSpPr>
          <p:nvPr>
            <p:ph type="body"/>
          </p:nvPr>
        </p:nvSpPr>
        <p:spPr>
          <a:xfrm>
            <a:off x="6636240" y="406044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503640" y="301680"/>
            <a:ext cx="9069120" cy="5853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3570120" y="176940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636240" y="176940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503640" y="406044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3570120" y="406044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6636240" y="406044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subTitle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subTitle"/>
          </p:nvPr>
        </p:nvSpPr>
        <p:spPr>
          <a:xfrm>
            <a:off x="503640" y="301680"/>
            <a:ext cx="9069120" cy="5853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91" name="PlaceHolder 5"/>
          <p:cNvSpPr>
            <a:spLocks noGrp="1"/>
          </p:cNvSpPr>
          <p:nvPr>
            <p:ph type="body"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3640" y="301680"/>
            <a:ext cx="9069120" cy="5853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3570120" y="176940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6636240" y="176940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96" name="PlaceHolder 5"/>
          <p:cNvSpPr>
            <a:spLocks noGrp="1"/>
          </p:cNvSpPr>
          <p:nvPr>
            <p:ph type="body"/>
          </p:nvPr>
        </p:nvSpPr>
        <p:spPr>
          <a:xfrm>
            <a:off x="503640" y="406044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97" name="PlaceHolder 6"/>
          <p:cNvSpPr>
            <a:spLocks noGrp="1"/>
          </p:cNvSpPr>
          <p:nvPr>
            <p:ph type="body"/>
          </p:nvPr>
        </p:nvSpPr>
        <p:spPr>
          <a:xfrm>
            <a:off x="3570120" y="406044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98" name="PlaceHolder 7"/>
          <p:cNvSpPr>
            <a:spLocks noGrp="1"/>
          </p:cNvSpPr>
          <p:nvPr>
            <p:ph type="body"/>
          </p:nvPr>
        </p:nvSpPr>
        <p:spPr>
          <a:xfrm>
            <a:off x="6636240" y="406044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subTitle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subTitle"/>
          </p:nvPr>
        </p:nvSpPr>
        <p:spPr>
          <a:xfrm>
            <a:off x="503640" y="301680"/>
            <a:ext cx="9069120" cy="5853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30" name="PlaceHolder 5"/>
          <p:cNvSpPr>
            <a:spLocks noGrp="1"/>
          </p:cNvSpPr>
          <p:nvPr>
            <p:ph type="body"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3570120" y="176940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6636240" y="176940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35" name="PlaceHolder 5"/>
          <p:cNvSpPr>
            <a:spLocks noGrp="1"/>
          </p:cNvSpPr>
          <p:nvPr>
            <p:ph type="body"/>
          </p:nvPr>
        </p:nvSpPr>
        <p:spPr>
          <a:xfrm>
            <a:off x="503640" y="406044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36" name="PlaceHolder 6"/>
          <p:cNvSpPr>
            <a:spLocks noGrp="1"/>
          </p:cNvSpPr>
          <p:nvPr>
            <p:ph type="body"/>
          </p:nvPr>
        </p:nvSpPr>
        <p:spPr>
          <a:xfrm>
            <a:off x="3570120" y="406044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37" name="PlaceHolder 7"/>
          <p:cNvSpPr>
            <a:spLocks noGrp="1"/>
          </p:cNvSpPr>
          <p:nvPr>
            <p:ph type="body"/>
          </p:nvPr>
        </p:nvSpPr>
        <p:spPr>
          <a:xfrm>
            <a:off x="6636240" y="406044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10075320" cy="5669280"/>
          </a:xfrm>
          <a:custGeom>
            <a:avLst/>
            <a:gdLst/>
            <a:ahLst/>
            <a:rect l="l" t="t" r="r" b="b"/>
            <a:pathLst>
              <a:path w="27992" h="15753">
                <a:moveTo>
                  <a:pt x="0" y="15752"/>
                </a:moveTo>
                <a:lnTo>
                  <a:pt x="0" y="0"/>
                </a:lnTo>
                <a:lnTo>
                  <a:pt x="27991" y="0"/>
                </a:lnTo>
                <a:lnTo>
                  <a:pt x="27991" y="10417"/>
                </a:lnTo>
                <a:lnTo>
                  <a:pt x="0" y="15752"/>
                </a:lnTo>
              </a:path>
            </a:pathLst>
          </a:custGeom>
          <a:solidFill>
            <a:srgbClr val="e0e0e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r-HR" sz="4400" spc="-1" strike="noStrike">
                <a:latin typeface="Arial"/>
              </a:rPr>
              <a:t>Kliknite za uređivanje oblika naslova teksta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oblika teksta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konture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konture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kontura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kontura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kontura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konture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096920" y="5853600"/>
            <a:ext cx="8978400" cy="1706760"/>
          </a:xfrm>
          <a:custGeom>
            <a:avLst/>
            <a:gdLst/>
            <a:ahLst/>
            <a:rect l="l" t="t" r="r" b="b"/>
            <a:pathLst>
              <a:path w="24945" h="4746">
                <a:moveTo>
                  <a:pt x="0" y="4745"/>
                </a:moveTo>
                <a:lnTo>
                  <a:pt x="24943" y="4744"/>
                </a:lnTo>
                <a:lnTo>
                  <a:pt x="24944" y="0"/>
                </a:lnTo>
                <a:lnTo>
                  <a:pt x="0" y="4745"/>
                </a:lnTo>
              </a:path>
            </a:pathLst>
          </a:custGeom>
          <a:solidFill>
            <a:srgbClr val="e0e0e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CustomShape 2"/>
          <p:cNvSpPr/>
          <p:nvPr/>
        </p:nvSpPr>
        <p:spPr>
          <a:xfrm>
            <a:off x="0" y="0"/>
            <a:ext cx="10075320" cy="2011320"/>
          </a:xfrm>
          <a:custGeom>
            <a:avLst/>
            <a:gdLst/>
            <a:ahLst/>
            <a:rect l="l" t="t" r="r" b="b"/>
            <a:pathLst>
              <a:path w="27992" h="5592">
                <a:moveTo>
                  <a:pt x="0" y="5591"/>
                </a:moveTo>
                <a:lnTo>
                  <a:pt x="0" y="0"/>
                </a:lnTo>
                <a:lnTo>
                  <a:pt x="27991" y="0"/>
                </a:lnTo>
                <a:lnTo>
                  <a:pt x="27991" y="255"/>
                </a:lnTo>
                <a:lnTo>
                  <a:pt x="0" y="5591"/>
                </a:lnTo>
              </a:path>
            </a:pathLst>
          </a:custGeom>
          <a:solidFill>
            <a:srgbClr val="e0e0e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PlaceHolder 3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r-HR" sz="4400" spc="-1" strike="noStrike">
                <a:latin typeface="Arial"/>
              </a:rPr>
              <a:t>Kliknite za uređivanje oblika naslova teksta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oblika teksta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konture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konture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kontura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kontura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kontura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konture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1096920" y="5853600"/>
            <a:ext cx="8978400" cy="1706760"/>
          </a:xfrm>
          <a:custGeom>
            <a:avLst/>
            <a:gdLst/>
            <a:ahLst/>
            <a:rect l="l" t="t" r="r" b="b"/>
            <a:pathLst>
              <a:path w="24945" h="4746">
                <a:moveTo>
                  <a:pt x="0" y="4745"/>
                </a:moveTo>
                <a:lnTo>
                  <a:pt x="24943" y="4744"/>
                </a:lnTo>
                <a:lnTo>
                  <a:pt x="24944" y="0"/>
                </a:lnTo>
                <a:lnTo>
                  <a:pt x="0" y="4745"/>
                </a:lnTo>
              </a:path>
            </a:pathLst>
          </a:custGeom>
          <a:solidFill>
            <a:srgbClr val="e0e0e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CustomShape 2"/>
          <p:cNvSpPr/>
          <p:nvPr/>
        </p:nvSpPr>
        <p:spPr>
          <a:xfrm>
            <a:off x="0" y="0"/>
            <a:ext cx="10075320" cy="2011320"/>
          </a:xfrm>
          <a:custGeom>
            <a:avLst/>
            <a:gdLst/>
            <a:ahLst/>
            <a:rect l="l" t="t" r="r" b="b"/>
            <a:pathLst>
              <a:path w="27992" h="5592">
                <a:moveTo>
                  <a:pt x="0" y="5591"/>
                </a:moveTo>
                <a:lnTo>
                  <a:pt x="0" y="0"/>
                </a:lnTo>
                <a:lnTo>
                  <a:pt x="27991" y="0"/>
                </a:lnTo>
                <a:lnTo>
                  <a:pt x="27991" y="255"/>
                </a:lnTo>
                <a:lnTo>
                  <a:pt x="0" y="5591"/>
                </a:lnTo>
              </a:path>
            </a:pathLst>
          </a:custGeom>
          <a:solidFill>
            <a:srgbClr val="e0e0e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PlaceHolder 3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r-HR" sz="4400" spc="-1" strike="noStrike">
                <a:latin typeface="Arial"/>
              </a:rPr>
              <a:t>Kliknite za uređivanje oblika naslova teksta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oblika teksta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konture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konture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kontura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kontura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kontura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konture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1096920" y="5853600"/>
            <a:ext cx="8978400" cy="1706760"/>
          </a:xfrm>
          <a:custGeom>
            <a:avLst/>
            <a:gdLst/>
            <a:ahLst/>
            <a:rect l="l" t="t" r="r" b="b"/>
            <a:pathLst>
              <a:path w="24945" h="4746">
                <a:moveTo>
                  <a:pt x="0" y="4745"/>
                </a:moveTo>
                <a:lnTo>
                  <a:pt x="24943" y="4744"/>
                </a:lnTo>
                <a:lnTo>
                  <a:pt x="24944" y="0"/>
                </a:lnTo>
                <a:lnTo>
                  <a:pt x="0" y="4745"/>
                </a:lnTo>
              </a:path>
            </a:pathLst>
          </a:custGeom>
          <a:solidFill>
            <a:srgbClr val="e0e0e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CustomShape 2"/>
          <p:cNvSpPr/>
          <p:nvPr/>
        </p:nvSpPr>
        <p:spPr>
          <a:xfrm>
            <a:off x="0" y="0"/>
            <a:ext cx="10075320" cy="2011320"/>
          </a:xfrm>
          <a:custGeom>
            <a:avLst/>
            <a:gdLst/>
            <a:ahLst/>
            <a:rect l="l" t="t" r="r" b="b"/>
            <a:pathLst>
              <a:path w="27992" h="5592">
                <a:moveTo>
                  <a:pt x="0" y="5591"/>
                </a:moveTo>
                <a:lnTo>
                  <a:pt x="0" y="0"/>
                </a:lnTo>
                <a:lnTo>
                  <a:pt x="27991" y="0"/>
                </a:lnTo>
                <a:lnTo>
                  <a:pt x="27991" y="255"/>
                </a:lnTo>
                <a:lnTo>
                  <a:pt x="0" y="5591"/>
                </a:lnTo>
              </a:path>
            </a:pathLst>
          </a:custGeom>
          <a:solidFill>
            <a:srgbClr val="e0e0e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PlaceHolder 3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r-HR" sz="4400" spc="-1" strike="noStrike">
                <a:latin typeface="Arial"/>
              </a:rPr>
              <a:t>Kliknite za uređivanje oblika naslova teksta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oblika teksta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konture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konture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kontura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kontura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kontura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konture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1096920" y="5853600"/>
            <a:ext cx="8978400" cy="1706760"/>
          </a:xfrm>
          <a:custGeom>
            <a:avLst/>
            <a:gdLst/>
            <a:ahLst/>
            <a:rect l="l" t="t" r="r" b="b"/>
            <a:pathLst>
              <a:path w="24945" h="4746">
                <a:moveTo>
                  <a:pt x="0" y="4745"/>
                </a:moveTo>
                <a:lnTo>
                  <a:pt x="24943" y="4744"/>
                </a:lnTo>
                <a:lnTo>
                  <a:pt x="24944" y="0"/>
                </a:lnTo>
                <a:lnTo>
                  <a:pt x="0" y="4745"/>
                </a:lnTo>
              </a:path>
            </a:pathLst>
          </a:custGeom>
          <a:solidFill>
            <a:srgbClr val="e0e0e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2"/>
          <p:cNvSpPr/>
          <p:nvPr/>
        </p:nvSpPr>
        <p:spPr>
          <a:xfrm>
            <a:off x="0" y="0"/>
            <a:ext cx="10075320" cy="2011320"/>
          </a:xfrm>
          <a:custGeom>
            <a:avLst/>
            <a:gdLst/>
            <a:ahLst/>
            <a:rect l="l" t="t" r="r" b="b"/>
            <a:pathLst>
              <a:path w="27992" h="5592">
                <a:moveTo>
                  <a:pt x="0" y="5591"/>
                </a:moveTo>
                <a:lnTo>
                  <a:pt x="0" y="0"/>
                </a:lnTo>
                <a:lnTo>
                  <a:pt x="27991" y="0"/>
                </a:lnTo>
                <a:lnTo>
                  <a:pt x="27991" y="255"/>
                </a:lnTo>
                <a:lnTo>
                  <a:pt x="0" y="5591"/>
                </a:lnTo>
              </a:path>
            </a:pathLst>
          </a:custGeom>
          <a:solidFill>
            <a:srgbClr val="e0e0e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PlaceHolder 3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r-HR" sz="4400" spc="-1" strike="noStrike">
                <a:latin typeface="Arial"/>
              </a:rPr>
              <a:t>Kliknite za uređivanje oblika naslova teksta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oblika teksta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konture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konture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kontura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kontura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kontura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konture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0" y="0"/>
            <a:ext cx="10075320" cy="5669280"/>
          </a:xfrm>
          <a:custGeom>
            <a:avLst/>
            <a:gdLst/>
            <a:ahLst/>
            <a:rect l="l" t="t" r="r" b="b"/>
            <a:pathLst>
              <a:path w="27992" h="15753">
                <a:moveTo>
                  <a:pt x="0" y="15752"/>
                </a:moveTo>
                <a:lnTo>
                  <a:pt x="0" y="0"/>
                </a:lnTo>
                <a:lnTo>
                  <a:pt x="27991" y="0"/>
                </a:lnTo>
                <a:lnTo>
                  <a:pt x="27991" y="10417"/>
                </a:lnTo>
                <a:lnTo>
                  <a:pt x="0" y="15752"/>
                </a:lnTo>
              </a:path>
            </a:pathLst>
          </a:custGeom>
          <a:solidFill>
            <a:srgbClr val="e0e0e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PlaceHolder 2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r-HR" sz="4400" spc="-1" strike="noStrike">
                <a:latin typeface="Arial"/>
              </a:rPr>
              <a:t>Kliknite za uređivanje oblika naslova teksta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oblika teksta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konture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konture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kontura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kontura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kontura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konture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_r0VX-aU_T8" TargetMode="External"/><Relationship Id="rId2" Type="http://schemas.openxmlformats.org/officeDocument/2006/relationships/hyperlink" Target="https://www.youtube.com/watch?v=0V5BwTrQOCs" TargetMode="External"/><Relationship Id="rId3" Type="http://schemas.openxmlformats.org/officeDocument/2006/relationships/hyperlink" Target="https://www.youtube.com/watch?v=Z4gAugRGpeY" TargetMode="External"/><Relationship Id="rId4" Type="http://schemas.openxmlformats.org/officeDocument/2006/relationships/hyperlink" Target="https://www.youtube.com/watch?v=nyt4YvXRRGA" TargetMode="External"/><Relationship Id="rId5" Type="http://schemas.openxmlformats.org/officeDocument/2006/relationships/slideLayout" Target="../slideLayouts/slideLayout3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hyperlink" Target="http://ignitetech.org/design-thinking-2/" TargetMode="External"/><Relationship Id="rId2" Type="http://schemas.openxmlformats.org/officeDocument/2006/relationships/hyperlink" Target="https://www.slideshare.net/zaana/a-speed-date-with-design-thinking-11491017/20-diverge_converge_are_focus_Hassno" TargetMode="External"/><Relationship Id="rId3" Type="http://schemas.openxmlformats.org/officeDocument/2006/relationships/hyperlink" Target="https://uxdesign.cc/the-dreaded-democratization-of-design-thinking-79111b624cb3" TargetMode="External"/><Relationship Id="rId4" Type="http://schemas.openxmlformats.org/officeDocument/2006/relationships/hyperlink" Target="https://dissolve.com/stock-photo/Boy-reaching-book-library-royalty-free-image/101-D145-209-770" TargetMode="External"/><Relationship Id="rId5" Type="http://schemas.openxmlformats.org/officeDocument/2006/relationships/hyperlink" Target="https://medium.com/@demianborba/design-thinking-a-manual-for-innovation-e0576b34eff6" TargetMode="External"/><Relationship Id="rId6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 rot="20955000">
            <a:off x="650160" y="3410280"/>
            <a:ext cx="9067320" cy="228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hr-HR" sz="7500" spc="-1" strike="noStrike">
                <a:solidFill>
                  <a:srgbClr val="000000"/>
                </a:solidFill>
                <a:latin typeface="Arial"/>
                <a:ea typeface="DejaVu Sans"/>
              </a:rPr>
              <a:t>Design thinking radionice</a:t>
            </a:r>
            <a:endParaRPr b="0" lang="hr-HR" sz="7500" spc="-1" strike="noStrike"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 rot="20959200">
            <a:off x="636120" y="4939560"/>
            <a:ext cx="8865720" cy="48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marL="216000" indent="-21456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fld id="{603041C0-BC1F-4175-A6C5-7C69FAE3E077}" type="author">
              <a:rPr b="0" lang="hr-HR" sz="3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fld>
            <a:endParaRPr b="0" lang="hr-HR" sz="3200" spc="-1" strike="noStrike">
              <a:latin typeface="Arial"/>
            </a:endParaRPr>
          </a:p>
        </p:txBody>
      </p:sp>
      <p:sp>
        <p:nvSpPr>
          <p:cNvPr id="240" name="CustomShape 3"/>
          <p:cNvSpPr/>
          <p:nvPr/>
        </p:nvSpPr>
        <p:spPr>
          <a:xfrm>
            <a:off x="5542920" y="6552000"/>
            <a:ext cx="4247280" cy="57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hr-HR" sz="1600" spc="-1" strike="noStrike">
                <a:solidFill>
                  <a:srgbClr val="999999"/>
                </a:solidFill>
                <a:latin typeface="Arial"/>
                <a:ea typeface="DejaVu Sans"/>
              </a:rPr>
              <a:t>Tea Radić, OŠ „Srinjine”/OŠ „Slatine”</a:t>
            </a:r>
            <a:endParaRPr b="0" lang="hr-H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hr-HR" sz="1600" spc="-1" strike="noStrike">
                <a:solidFill>
                  <a:srgbClr val="999999"/>
                </a:solidFill>
                <a:latin typeface="Arial"/>
                <a:ea typeface="DejaVu Sans"/>
              </a:rPr>
              <a:t>Daniela Kuić, OŠ “Žnjan-Pazdigrad”</a:t>
            </a:r>
            <a:endParaRPr b="0" lang="hr-HR" sz="1600" spc="-1" strike="noStrike">
              <a:latin typeface="Arial"/>
            </a:endParaRPr>
          </a:p>
        </p:txBody>
      </p:sp>
      <p:sp>
        <p:nvSpPr>
          <p:cNvPr id="241" name="CustomShape 4"/>
          <p:cNvSpPr/>
          <p:nvPr/>
        </p:nvSpPr>
        <p:spPr>
          <a:xfrm>
            <a:off x="-144000" y="576000"/>
            <a:ext cx="10294200" cy="1726200"/>
          </a:xfrm>
          <a:prstGeom prst="rect">
            <a:avLst/>
          </a:prstGeom>
          <a:solidFill>
            <a:srgbClr val="ffff0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CustomShape 5"/>
          <p:cNvSpPr/>
          <p:nvPr/>
        </p:nvSpPr>
        <p:spPr>
          <a:xfrm>
            <a:off x="1150200" y="829080"/>
            <a:ext cx="7702200" cy="11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2400" spc="-1" strike="noStrike">
                <a:solidFill>
                  <a:srgbClr val="1c1c1c"/>
                </a:solidFill>
                <a:latin typeface="Arial"/>
                <a:ea typeface="DejaVu Sans"/>
              </a:rPr>
              <a:t>Međunarodni etwinning projekt </a:t>
            </a:r>
            <a:endParaRPr b="0" lang="hr-H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2400" spc="-1" strike="noStrike">
                <a:solidFill>
                  <a:srgbClr val="1c1c1c"/>
                </a:solidFill>
                <a:latin typeface="Arial"/>
                <a:ea typeface="DejaVu Sans"/>
              </a:rPr>
              <a:t>Amusing Design Thinking</a:t>
            </a:r>
            <a:endParaRPr b="0" lang="hr-H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hr-HR" sz="2400" spc="-1" strike="noStrike">
                <a:solidFill>
                  <a:srgbClr val="1c1c1c"/>
                </a:solidFill>
                <a:latin typeface="Arial"/>
                <a:ea typeface="DejaVu Sans"/>
              </a:rPr>
              <a:t>šk.god. 2020./2021.</a:t>
            </a:r>
            <a:endParaRPr b="0" lang="hr-H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459360" y="1782000"/>
            <a:ext cx="886536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200" algn="ctr">
              <a:lnSpc>
                <a:spcPct val="100000"/>
              </a:lnSpc>
              <a:spcBef>
                <a:spcPts val="2835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hr-HR" sz="4800" spc="-1" strike="noStrike">
                <a:solidFill>
                  <a:srgbClr val="ffbf00"/>
                </a:solidFill>
                <a:latin typeface="Arial"/>
                <a:ea typeface="DejaVu Sans"/>
              </a:rPr>
              <a:t>B E B U</a:t>
            </a:r>
            <a:endParaRPr b="0" lang="hr-HR" sz="4800" spc="-1" strike="noStrike">
              <a:latin typeface="Arial"/>
            </a:endParaRPr>
          </a:p>
          <a:p>
            <a:pPr marL="432000" indent="-322200" algn="ctr">
              <a:lnSpc>
                <a:spcPct val="100000"/>
              </a:lnSpc>
              <a:spcBef>
                <a:spcPts val="2835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hr-HR" sz="4800" spc="-1" strike="noStrike">
                <a:solidFill>
                  <a:srgbClr val="ff4000"/>
                </a:solidFill>
                <a:latin typeface="Arial"/>
                <a:ea typeface="DejaVu Sans"/>
              </a:rPr>
              <a:t>V R A T A</a:t>
            </a:r>
            <a:endParaRPr b="0" lang="hr-HR" sz="4800" spc="-1" strike="noStrike">
              <a:latin typeface="Arial"/>
            </a:endParaRPr>
          </a:p>
          <a:p>
            <a:pPr marL="432000" indent="-322200" algn="ctr">
              <a:lnSpc>
                <a:spcPct val="100000"/>
              </a:lnSpc>
              <a:spcBef>
                <a:spcPts val="2835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hr-HR" sz="4800" spc="-1" strike="noStrike">
                <a:solidFill>
                  <a:srgbClr val="5983b0"/>
                </a:solidFill>
                <a:latin typeface="Arial"/>
                <a:ea typeface="DejaVu Sans"/>
              </a:rPr>
              <a:t>K U Ć U</a:t>
            </a:r>
            <a:endParaRPr b="0" lang="hr-HR" sz="4800" spc="-1" strike="noStrike">
              <a:latin typeface="Arial"/>
            </a:endParaRPr>
          </a:p>
          <a:p>
            <a:pPr marL="432000" indent="-322200" algn="ctr">
              <a:lnSpc>
                <a:spcPct val="100000"/>
              </a:lnSpc>
              <a:spcBef>
                <a:spcPts val="2835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hr-HR" sz="4800" spc="-1" strike="noStrike">
                <a:solidFill>
                  <a:srgbClr val="3faf46"/>
                </a:solidFill>
                <a:latin typeface="Arial"/>
                <a:ea typeface="DejaVu Sans"/>
              </a:rPr>
              <a:t>I N O V A C I J U</a:t>
            </a:r>
            <a:endParaRPr b="0" lang="hr-HR" sz="4800" spc="-1" strike="noStrike">
              <a:latin typeface="Arial"/>
            </a:endParaRPr>
          </a:p>
        </p:txBody>
      </p:sp>
      <p:sp>
        <p:nvSpPr>
          <p:cNvPr id="268" name="CustomShape 2"/>
          <p:cNvSpPr/>
          <p:nvPr/>
        </p:nvSpPr>
        <p:spPr>
          <a:xfrm rot="20951400">
            <a:off x="498600" y="47520"/>
            <a:ext cx="8705160" cy="73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1" lang="hr-HR" sz="4800" spc="-1" strike="noStrike">
                <a:solidFill>
                  <a:srgbClr val="000000"/>
                </a:solidFill>
                <a:latin typeface="Arial"/>
                <a:ea typeface="DejaVu Sans"/>
              </a:rPr>
              <a:t>Skicirajte</a:t>
            </a:r>
            <a:endParaRPr b="0" lang="hr-HR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  <p:timing>
    <p:tnLst>
      <p:par>
        <p:cTn id="66" dur="indefinite" restart="never" nodeType="tmRoot">
          <p:childTnLst>
            <p:seq>
              <p:cTn id="67" dur="indefinite" nodeType="mainSeq">
                <p:childTnLst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72" dur="2000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77" dur="2000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82" dur="2000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87" dur="2000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Slika 239" descr=""/>
          <p:cNvPicPr/>
          <p:nvPr/>
        </p:nvPicPr>
        <p:blipFill>
          <a:blip r:embed="rId1"/>
          <a:stretch/>
        </p:blipFill>
        <p:spPr>
          <a:xfrm>
            <a:off x="2232000" y="3269880"/>
            <a:ext cx="5854680" cy="3496320"/>
          </a:xfrm>
          <a:prstGeom prst="rect">
            <a:avLst/>
          </a:prstGeom>
          <a:ln>
            <a:noFill/>
          </a:ln>
        </p:spPr>
      </p:pic>
      <p:sp>
        <p:nvSpPr>
          <p:cNvPr id="270" name="CustomShape 1"/>
          <p:cNvSpPr/>
          <p:nvPr/>
        </p:nvSpPr>
        <p:spPr>
          <a:xfrm>
            <a:off x="1222200" y="2232000"/>
            <a:ext cx="7920000" cy="280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200" algn="ctr">
              <a:lnSpc>
                <a:spcPct val="100000"/>
              </a:lnSpc>
              <a:spcAft>
                <a:spcPts val="11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hr-HR" sz="2800" spc="-1" strike="noStrike">
                <a:solidFill>
                  <a:srgbClr val="000000"/>
                </a:solidFill>
                <a:latin typeface="Arial"/>
                <a:ea typeface="DejaVu Sans"/>
              </a:rPr>
              <a:t>Na listu papira, samostalno, dizajnirajte bolju pernicu!</a:t>
            </a:r>
            <a:endParaRPr b="0" lang="hr-HR" sz="2800" spc="-1" strike="noStrike">
              <a:latin typeface="Arial"/>
            </a:endParaRPr>
          </a:p>
          <a:p>
            <a:pPr marL="432000" indent="-322200" algn="ctr">
              <a:lnSpc>
                <a:spcPct val="100000"/>
              </a:lnSpc>
              <a:spcAft>
                <a:spcPts val="11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800" spc="-1" strike="noStrike">
                <a:solidFill>
                  <a:srgbClr val="000000"/>
                </a:solidFill>
                <a:latin typeface="Arial"/>
                <a:ea typeface="DejaVu Sans"/>
              </a:rPr>
              <a:t>(4 min)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271" name="CustomShape 2"/>
          <p:cNvSpPr/>
          <p:nvPr/>
        </p:nvSpPr>
        <p:spPr>
          <a:xfrm rot="20951400">
            <a:off x="498960" y="47520"/>
            <a:ext cx="8705160" cy="73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1" lang="hr-HR" sz="4800" spc="-1" strike="noStrike">
                <a:solidFill>
                  <a:srgbClr val="000000"/>
                </a:solidFill>
                <a:latin typeface="Arial"/>
                <a:ea typeface="DejaVu Sans"/>
              </a:rPr>
              <a:t>Zadatak</a:t>
            </a:r>
            <a:endParaRPr b="0" lang="hr-HR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  <p:timing>
    <p:tnLst>
      <p:par>
        <p:cTn id="88" dur="indefinite" restart="never" nodeType="tmRoot">
          <p:childTnLst>
            <p:seq>
              <p:cTn id="89" dur="indefinite" nodeType="mainSeq">
                <p:childTnLst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94"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503280" y="2021040"/>
            <a:ext cx="8865360" cy="460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200" algn="just">
              <a:lnSpc>
                <a:spcPct val="100000"/>
              </a:lnSpc>
              <a:spcAft>
                <a:spcPts val="1145"/>
              </a:spcAft>
            </a:pPr>
            <a:r>
              <a:rPr b="1" lang="hr-HR" sz="2600" spc="-1" strike="noStrike">
                <a:solidFill>
                  <a:srgbClr val="069a2e"/>
                </a:solidFill>
                <a:latin typeface="Arial"/>
                <a:ea typeface="DejaVu Sans"/>
              </a:rPr>
              <a:t>1. FAZA EMPATIJE</a:t>
            </a:r>
            <a:endParaRPr b="0" lang="hr-HR" sz="26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Aft>
                <a:spcPts val="11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Suosjećanje s drugim.</a:t>
            </a:r>
            <a:r>
              <a:rPr b="0" i="1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 - Obući tuđe cipele.</a:t>
            </a:r>
            <a:endParaRPr b="0" lang="hr-HR" sz="26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145"/>
              </a:spcAft>
            </a:pPr>
            <a:endParaRPr b="0" lang="hr-HR" sz="26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Aft>
                <a:spcPts val="1145"/>
              </a:spcAft>
            </a:pPr>
            <a:r>
              <a:rPr b="0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Kako dizajneri pristupaju fazi empatije:</a:t>
            </a:r>
            <a:endParaRPr b="0" lang="hr-HR" sz="26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Aft>
                <a:spcPts val="11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200" spc="-1" strike="noStrike">
                <a:solidFill>
                  <a:srgbClr val="000000"/>
                </a:solidFill>
                <a:latin typeface="Arial"/>
                <a:ea typeface="DejaVu Sans"/>
              </a:rPr>
              <a:t>bez osude</a:t>
            </a:r>
            <a:endParaRPr b="0" lang="hr-HR" sz="22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Aft>
                <a:spcPts val="11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200" spc="-1" strike="noStrike">
                <a:solidFill>
                  <a:srgbClr val="000000"/>
                </a:solidFill>
                <a:latin typeface="Arial"/>
                <a:ea typeface="DejaVu Sans"/>
              </a:rPr>
              <a:t>okom početnika</a:t>
            </a:r>
            <a:endParaRPr b="0" lang="hr-HR" sz="22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Aft>
                <a:spcPts val="11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200" spc="-1" strike="noStrike">
                <a:solidFill>
                  <a:srgbClr val="000000"/>
                </a:solidFill>
                <a:latin typeface="Arial"/>
                <a:ea typeface="DejaVu Sans"/>
              </a:rPr>
              <a:t>znatiželjom</a:t>
            </a:r>
            <a:endParaRPr b="0" lang="hr-HR" sz="22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Aft>
                <a:spcPts val="11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200" spc="-1" strike="noStrike">
                <a:solidFill>
                  <a:srgbClr val="000000"/>
                </a:solidFill>
                <a:latin typeface="Arial"/>
                <a:ea typeface="DejaVu Sans"/>
              </a:rPr>
              <a:t>optimistično</a:t>
            </a:r>
            <a:endParaRPr b="0" lang="hr-HR" sz="22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Aft>
                <a:spcPts val="11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200" spc="-1" strike="noStrike">
                <a:solidFill>
                  <a:srgbClr val="000000"/>
                </a:solidFill>
                <a:latin typeface="Arial"/>
                <a:ea typeface="DejaVu Sans"/>
              </a:rPr>
              <a:t>s poštovanjem</a:t>
            </a:r>
            <a:endParaRPr b="0" lang="hr-HR" sz="2200" spc="-1" strike="noStrike">
              <a:latin typeface="Arial"/>
            </a:endParaRPr>
          </a:p>
        </p:txBody>
      </p:sp>
      <p:sp>
        <p:nvSpPr>
          <p:cNvPr id="273" name="CustomShape 2"/>
          <p:cNvSpPr/>
          <p:nvPr/>
        </p:nvSpPr>
        <p:spPr>
          <a:xfrm rot="20951400">
            <a:off x="499320" y="47520"/>
            <a:ext cx="8705160" cy="73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1" lang="hr-HR" sz="4800" spc="-1" strike="noStrike">
                <a:solidFill>
                  <a:srgbClr val="000000"/>
                </a:solidFill>
                <a:latin typeface="Arial"/>
                <a:ea typeface="DejaVu Sans"/>
              </a:rPr>
              <a:t>DT proces</a:t>
            </a:r>
            <a:endParaRPr b="0" lang="hr-HR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503280" y="2021040"/>
            <a:ext cx="886536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200" algn="just">
              <a:lnSpc>
                <a:spcPct val="100000"/>
              </a:lnSpc>
              <a:spcAft>
                <a:spcPts val="11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Dizajnirati pernicu za člana svog para!</a:t>
            </a:r>
            <a:endParaRPr b="0" lang="hr-HR" sz="26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145"/>
              </a:spcAft>
            </a:pPr>
            <a:endParaRPr b="0" lang="hr-HR" sz="26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Aft>
                <a:spcPts val="1145"/>
              </a:spcAft>
            </a:pPr>
            <a:r>
              <a:rPr b="1" lang="hr-HR" sz="2600" spc="-1" strike="noStrike">
                <a:solidFill>
                  <a:srgbClr val="3faf46"/>
                </a:solidFill>
                <a:latin typeface="Arial"/>
                <a:ea typeface="DejaVu Sans"/>
              </a:rPr>
              <a:t>FAZA EMPATIJE:</a:t>
            </a:r>
            <a:endParaRPr b="0" lang="hr-HR" sz="26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Aft>
                <a:spcPts val="1145"/>
              </a:spcAft>
            </a:pPr>
            <a:r>
              <a:rPr b="0" lang="hr-HR" sz="2600" spc="-1" strike="noStrike">
                <a:solidFill>
                  <a:srgbClr val="3faf46"/>
                </a:solidFill>
                <a:latin typeface="Arial"/>
                <a:ea typeface="DejaVu Sans"/>
              </a:rPr>
              <a:t>1. korak:</a:t>
            </a:r>
            <a:endParaRPr b="0" lang="hr-HR" sz="26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Aft>
                <a:spcPts val="11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Intervjuirat člana svog para o njegovoj pernici.</a:t>
            </a:r>
            <a:endParaRPr b="0" lang="hr-HR" sz="2600" spc="-1" strike="noStrike">
              <a:latin typeface="Arial"/>
            </a:endParaRPr>
          </a:p>
          <a:p>
            <a:pPr marL="432000" indent="-322200">
              <a:lnSpc>
                <a:spcPct val="100000"/>
              </a:lnSpc>
              <a:spcAft>
                <a:spcPts val="11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Izvaditi pernicu. Objasnite ispitivaču prednosti i nedostatke svoje pernice.</a:t>
            </a:r>
            <a:endParaRPr b="0" lang="hr-HR" sz="26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Aft>
                <a:spcPts val="11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Ispitivač: sluša pažljivo, zapisuje</a:t>
            </a:r>
            <a:endParaRPr b="0" lang="hr-HR" sz="26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145"/>
              </a:spcAft>
            </a:pPr>
            <a:endParaRPr b="0" lang="hr-HR" sz="2600" spc="-1" strike="noStrike">
              <a:latin typeface="Arial"/>
            </a:endParaRPr>
          </a:p>
        </p:txBody>
      </p:sp>
      <p:sp>
        <p:nvSpPr>
          <p:cNvPr id="275" name="CustomShape 2"/>
          <p:cNvSpPr/>
          <p:nvPr/>
        </p:nvSpPr>
        <p:spPr>
          <a:xfrm rot="20951400">
            <a:off x="499320" y="47520"/>
            <a:ext cx="8705160" cy="73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1" lang="hr-HR" sz="4800" spc="-1" strike="noStrike">
                <a:solidFill>
                  <a:srgbClr val="000000"/>
                </a:solidFill>
                <a:latin typeface="Arial"/>
                <a:ea typeface="DejaVu Sans"/>
              </a:rPr>
              <a:t>Zadatak</a:t>
            </a:r>
            <a:endParaRPr b="0" lang="hr-HR" sz="4800" spc="-1" strike="noStrike">
              <a:latin typeface="Arial"/>
            </a:endParaRPr>
          </a:p>
        </p:txBody>
      </p:sp>
      <p:sp>
        <p:nvSpPr>
          <p:cNvPr id="276" name="CustomShape 3"/>
          <p:cNvSpPr/>
          <p:nvPr/>
        </p:nvSpPr>
        <p:spPr>
          <a:xfrm>
            <a:off x="7200000" y="5472000"/>
            <a:ext cx="1366920" cy="136692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r-HR" sz="2600" spc="-1" strike="noStrike">
                <a:solidFill>
                  <a:srgbClr val="ffffff"/>
                </a:solidFill>
                <a:latin typeface="Arial"/>
                <a:ea typeface="DejaVu Sans"/>
              </a:rPr>
              <a:t>3 min</a:t>
            </a:r>
            <a:endParaRPr b="0" lang="hr-HR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  <p:timing>
    <p:tnLst>
      <p:par>
        <p:cTn id="95" dur="indefinite" restart="never" nodeType="tmRoot">
          <p:childTnLst>
            <p:seq>
              <p:cTn id="96" dur="indefinite" nodeType="mainSeq">
                <p:childTnLst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01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503280" y="1950840"/>
            <a:ext cx="886536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200" algn="just">
              <a:lnSpc>
                <a:spcPct val="100000"/>
              </a:lnSpc>
              <a:spcBef>
                <a:spcPts val="2835"/>
              </a:spcBef>
              <a:spcAft>
                <a:spcPts val="1134"/>
              </a:spcAft>
            </a:pPr>
            <a:r>
              <a:rPr b="1" lang="hr-HR" sz="2600" spc="-1" strike="noStrike">
                <a:solidFill>
                  <a:srgbClr val="3faf46"/>
                </a:solidFill>
                <a:latin typeface="Arial"/>
                <a:ea typeface="DejaVu Sans"/>
              </a:rPr>
              <a:t>FAZA EMPATIJE:</a:t>
            </a:r>
            <a:endParaRPr b="0" lang="hr-HR" sz="26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Bef>
                <a:spcPts val="2835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Zamjena uloga!</a:t>
            </a:r>
            <a:endParaRPr b="0" lang="hr-HR" sz="26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Bef>
                <a:spcPts val="2835"/>
              </a:spcBef>
              <a:spcAft>
                <a:spcPts val="1134"/>
              </a:spcAft>
            </a:pPr>
            <a:r>
              <a:rPr b="0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2. korak:</a:t>
            </a:r>
            <a:endParaRPr b="0" lang="hr-HR" sz="26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Aft>
                <a:spcPts val="11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Ponovno intervjuiraj svog partnera.</a:t>
            </a:r>
            <a:endParaRPr b="0" lang="hr-HR" sz="2600" spc="-1" strike="noStrike">
              <a:latin typeface="Arial"/>
            </a:endParaRPr>
          </a:p>
          <a:p>
            <a:pPr marL="432000" indent="-322200">
              <a:lnSpc>
                <a:spcPct val="100000"/>
              </a:lnSpc>
              <a:spcAft>
                <a:spcPts val="11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Saznaj detalje o njemu. Zašto nosi to što nosi u pernici? Saznaj emotivne, duboke implicitne razloge!</a:t>
            </a:r>
            <a:endParaRPr b="0" lang="hr-HR" sz="26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Aft>
                <a:spcPts val="11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Stalno postavljaj pitanje</a:t>
            </a:r>
            <a:r>
              <a:rPr b="0" lang="hr-HR" sz="2600" spc="-1" strike="noStrike">
                <a:solidFill>
                  <a:srgbClr val="3faf46"/>
                </a:solidFill>
                <a:latin typeface="Arial"/>
                <a:ea typeface="DejaVu Sans"/>
              </a:rPr>
              <a:t> </a:t>
            </a:r>
            <a:r>
              <a:rPr b="1" lang="hr-HR" sz="2600" spc="-1" strike="noStrike">
                <a:solidFill>
                  <a:srgbClr val="3faf46"/>
                </a:solidFill>
                <a:latin typeface="Arial"/>
                <a:ea typeface="DejaVu Sans"/>
              </a:rPr>
              <a:t>ZAŠTO</a:t>
            </a:r>
            <a:r>
              <a:rPr b="1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!</a:t>
            </a:r>
            <a:endParaRPr b="0" lang="hr-HR" sz="26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145"/>
              </a:spcAft>
            </a:pPr>
            <a:endParaRPr b="0" lang="hr-HR" sz="26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145"/>
              </a:spcAft>
            </a:pPr>
            <a:endParaRPr b="0" lang="hr-HR" sz="26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145"/>
              </a:spcAft>
            </a:pPr>
            <a:endParaRPr b="0" lang="hr-HR" sz="2600" spc="-1" strike="noStrike">
              <a:latin typeface="Arial"/>
            </a:endParaRPr>
          </a:p>
        </p:txBody>
      </p:sp>
      <p:sp>
        <p:nvSpPr>
          <p:cNvPr id="278" name="CustomShape 2"/>
          <p:cNvSpPr/>
          <p:nvPr/>
        </p:nvSpPr>
        <p:spPr>
          <a:xfrm rot="20951400">
            <a:off x="499320" y="47520"/>
            <a:ext cx="8705160" cy="73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1" lang="hr-HR" sz="4800" spc="-1" strike="noStrike">
                <a:solidFill>
                  <a:srgbClr val="000000"/>
                </a:solidFill>
                <a:latin typeface="Arial"/>
                <a:ea typeface="DejaVu Sans"/>
              </a:rPr>
              <a:t>Zadatak</a:t>
            </a:r>
            <a:endParaRPr b="0" lang="hr-HR" sz="4800" spc="-1" strike="noStrike">
              <a:latin typeface="Arial"/>
            </a:endParaRPr>
          </a:p>
        </p:txBody>
      </p:sp>
      <p:sp>
        <p:nvSpPr>
          <p:cNvPr id="279" name="CustomShape 3"/>
          <p:cNvSpPr/>
          <p:nvPr/>
        </p:nvSpPr>
        <p:spPr>
          <a:xfrm>
            <a:off x="6264000" y="5760000"/>
            <a:ext cx="1366920" cy="136692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r-HR" sz="2600" spc="-1" strike="noStrike">
                <a:solidFill>
                  <a:srgbClr val="ffffff"/>
                </a:solidFill>
                <a:latin typeface="Arial"/>
                <a:ea typeface="DejaVu Sans"/>
              </a:rPr>
              <a:t>3 min</a:t>
            </a:r>
            <a:endParaRPr b="0" lang="hr-HR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  <p:timing>
    <p:tnLst>
      <p:par>
        <p:cTn id="102" dur="indefinite" restart="never" nodeType="tmRoot">
          <p:childTnLst>
            <p:seq>
              <p:cTn id="103" dur="indefinite" nodeType="mainSeq">
                <p:childTnLst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8" dur="1000" fill="hold"/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9" dur="1000" fill="hold"/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2" dur="1000" fill="hold"/>
                                        <p:tgtEl>
                                          <p:spTgt spid="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3" dur="1000" fill="hold"/>
                                        <p:tgtEl>
                                          <p:spTgt spid="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6" dur="1000" fill="hold"/>
                                        <p:tgtEl>
                                          <p:spTgt spid="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7" dur="1000" fill="hold"/>
                                        <p:tgtEl>
                                          <p:spTgt spid="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0" dur="1000" fill="hold"/>
                                        <p:tgtEl>
                                          <p:spTgt spid="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1" dur="1000" fill="hold"/>
                                        <p:tgtEl>
                                          <p:spTgt spid="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26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360000" y="2160000"/>
            <a:ext cx="4822920" cy="424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200" algn="just">
              <a:lnSpc>
                <a:spcPct val="100000"/>
              </a:lnSpc>
              <a:spcAft>
                <a:spcPts val="1145"/>
              </a:spcAft>
            </a:pPr>
            <a:r>
              <a:rPr b="1" lang="hr-HR" sz="2600" spc="-1" strike="noStrike">
                <a:solidFill>
                  <a:srgbClr val="5983b0"/>
                </a:solidFill>
                <a:latin typeface="Arial"/>
                <a:ea typeface="DejaVu Sans"/>
              </a:rPr>
              <a:t>2. FAZA DEFINIRANJA</a:t>
            </a:r>
            <a:endParaRPr b="0" lang="hr-HR" sz="26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Aft>
                <a:spcPts val="11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Što dječaku treba?</a:t>
            </a:r>
            <a:endParaRPr b="0" lang="hr-HR" sz="26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Aft>
                <a:spcPts val="11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Koja je njegova potreba?</a:t>
            </a:r>
            <a:endParaRPr b="0" lang="hr-HR" sz="26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145"/>
              </a:spcAft>
            </a:pPr>
            <a:endParaRPr b="0" lang="hr-HR" sz="26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Aft>
                <a:spcPts val="1145"/>
              </a:spcAft>
            </a:pPr>
            <a:r>
              <a:rPr b="0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Definirajte njegovu potrebu:</a:t>
            </a:r>
            <a:endParaRPr b="0" lang="hr-HR" sz="26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Aft>
                <a:spcPts val="11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IMENICAMA</a:t>
            </a:r>
            <a:endParaRPr b="0" lang="hr-HR" sz="26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Aft>
                <a:spcPts val="11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2a6099"/>
                </a:solidFill>
                <a:latin typeface="Arial"/>
                <a:ea typeface="DejaVu Sans"/>
              </a:rPr>
              <a:t>GLAGOLIMA</a:t>
            </a:r>
            <a:endParaRPr b="0" lang="hr-HR" sz="26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Aft>
                <a:spcPts val="11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2 min</a:t>
            </a:r>
            <a:endParaRPr b="0" lang="hr-HR" sz="2600" spc="-1" strike="noStrike">
              <a:latin typeface="Arial"/>
            </a:endParaRPr>
          </a:p>
        </p:txBody>
      </p:sp>
      <p:sp>
        <p:nvSpPr>
          <p:cNvPr id="281" name="CustomShape 2"/>
          <p:cNvSpPr/>
          <p:nvPr/>
        </p:nvSpPr>
        <p:spPr>
          <a:xfrm rot="20951400">
            <a:off x="499680" y="47520"/>
            <a:ext cx="8705160" cy="73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1" lang="hr-HR" sz="4800" spc="-1" strike="noStrike">
                <a:solidFill>
                  <a:srgbClr val="000000"/>
                </a:solidFill>
                <a:latin typeface="Arial"/>
                <a:ea typeface="DejaVu Sans"/>
              </a:rPr>
              <a:t>DT proces</a:t>
            </a:r>
            <a:endParaRPr b="0" lang="hr-HR" sz="4800" spc="-1" strike="noStrike">
              <a:latin typeface="Arial"/>
            </a:endParaRPr>
          </a:p>
        </p:txBody>
      </p:sp>
      <p:pic>
        <p:nvPicPr>
          <p:cNvPr id="282" name="Slika 252" descr=""/>
          <p:cNvPicPr/>
          <p:nvPr/>
        </p:nvPicPr>
        <p:blipFill>
          <a:blip r:embed="rId1"/>
          <a:stretch/>
        </p:blipFill>
        <p:spPr>
          <a:xfrm>
            <a:off x="5036040" y="0"/>
            <a:ext cx="5038920" cy="756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1"/>
          <p:cNvSpPr/>
          <p:nvPr/>
        </p:nvSpPr>
        <p:spPr>
          <a:xfrm>
            <a:off x="936000" y="2016000"/>
            <a:ext cx="8432640" cy="438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200" algn="just">
              <a:lnSpc>
                <a:spcPct val="100000"/>
              </a:lnSpc>
              <a:spcAft>
                <a:spcPts val="1145"/>
              </a:spcAft>
            </a:pPr>
            <a:r>
              <a:rPr b="1" lang="hr-HR" sz="2600" spc="-1" strike="noStrike">
                <a:solidFill>
                  <a:srgbClr val="2a6099"/>
                </a:solidFill>
                <a:latin typeface="Arial"/>
                <a:ea typeface="DejaVu Sans"/>
              </a:rPr>
              <a:t>POTREBE</a:t>
            </a:r>
            <a:r>
              <a:rPr b="0" lang="hr-HR" sz="2600" spc="-1" strike="noStrike">
                <a:solidFill>
                  <a:srgbClr val="2a6099"/>
                </a:solidFill>
                <a:latin typeface="Arial"/>
                <a:ea typeface="DejaVu Sans"/>
              </a:rPr>
              <a:t> su:</a:t>
            </a:r>
            <a:endParaRPr b="0" lang="hr-HR" sz="26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Aft>
                <a:spcPts val="11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ljudske fizičke i psihičke nužnosti</a:t>
            </a:r>
            <a:endParaRPr b="0" lang="hr-HR" sz="26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Aft>
                <a:spcPts val="11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obuhvaćaju ciljeve i motivaciju onih </a:t>
            </a:r>
            <a:endParaRPr b="0" lang="hr-HR" sz="26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Aft>
                <a:spcPts val="1145"/>
              </a:spcAft>
            </a:pPr>
            <a:r>
              <a:rPr b="0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kojima dizajnirate</a:t>
            </a:r>
            <a:endParaRPr b="0" lang="hr-HR" sz="26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Aft>
                <a:spcPts val="11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one su glagoli ne imenice</a:t>
            </a:r>
            <a:endParaRPr b="0" lang="hr-HR" sz="26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Aft>
                <a:spcPts val="11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one su mogućnosti, a ne rješenja</a:t>
            </a:r>
            <a:endParaRPr b="0" lang="hr-HR" sz="26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145"/>
              </a:spcAft>
            </a:pPr>
            <a:endParaRPr b="0" lang="hr-HR" sz="26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Aft>
                <a:spcPts val="1145"/>
              </a:spcAft>
            </a:pPr>
            <a:r>
              <a:rPr b="1" lang="hr-HR" sz="2600" spc="-1" strike="noStrike">
                <a:solidFill>
                  <a:srgbClr val="2a6099"/>
                </a:solidFill>
                <a:latin typeface="Arial"/>
                <a:ea typeface="DejaVu Sans"/>
              </a:rPr>
              <a:t>UNUTARNJI RAZLOZI</a:t>
            </a:r>
            <a:endParaRPr b="0" lang="hr-HR" sz="2600" spc="-1" strike="noStrike">
              <a:latin typeface="Arial"/>
            </a:endParaRPr>
          </a:p>
        </p:txBody>
      </p:sp>
      <p:sp>
        <p:nvSpPr>
          <p:cNvPr id="284" name="CustomShape 2"/>
          <p:cNvSpPr/>
          <p:nvPr/>
        </p:nvSpPr>
        <p:spPr>
          <a:xfrm rot="20951400">
            <a:off x="500040" y="47520"/>
            <a:ext cx="8705160" cy="73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1" lang="hr-HR" sz="4800" spc="-1" strike="noStrike">
                <a:solidFill>
                  <a:srgbClr val="000000"/>
                </a:solidFill>
                <a:latin typeface="Arial"/>
                <a:ea typeface="DejaVu Sans"/>
              </a:rPr>
              <a:t>DT proces</a:t>
            </a:r>
            <a:endParaRPr b="0" lang="hr-HR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Slika 255" descr=""/>
          <p:cNvPicPr/>
          <p:nvPr/>
        </p:nvPicPr>
        <p:blipFill>
          <a:blip r:embed="rId1"/>
          <a:stretch/>
        </p:blipFill>
        <p:spPr>
          <a:xfrm>
            <a:off x="3600000" y="2088000"/>
            <a:ext cx="2734200" cy="3137760"/>
          </a:xfrm>
          <a:prstGeom prst="rect">
            <a:avLst/>
          </a:prstGeom>
          <a:ln>
            <a:noFill/>
          </a:ln>
        </p:spPr>
      </p:pic>
      <p:sp>
        <p:nvSpPr>
          <p:cNvPr id="286" name="Line 1"/>
          <p:cNvSpPr/>
          <p:nvPr/>
        </p:nvSpPr>
        <p:spPr>
          <a:xfrm>
            <a:off x="6408000" y="3888000"/>
            <a:ext cx="3168000" cy="0"/>
          </a:xfrm>
          <a:prstGeom prst="line">
            <a:avLst/>
          </a:prstGeom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Line 2"/>
          <p:cNvSpPr/>
          <p:nvPr/>
        </p:nvSpPr>
        <p:spPr>
          <a:xfrm flipH="1">
            <a:off x="556920" y="3854160"/>
            <a:ext cx="2952000" cy="0"/>
          </a:xfrm>
          <a:prstGeom prst="line">
            <a:avLst/>
          </a:prstGeom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Line 3"/>
          <p:cNvSpPr/>
          <p:nvPr/>
        </p:nvSpPr>
        <p:spPr>
          <a:xfrm flipV="1">
            <a:off x="4968000" y="144000"/>
            <a:ext cx="0" cy="1872000"/>
          </a:xfrm>
          <a:prstGeom prst="line">
            <a:avLst/>
          </a:prstGeom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Line 4"/>
          <p:cNvSpPr/>
          <p:nvPr/>
        </p:nvSpPr>
        <p:spPr>
          <a:xfrm>
            <a:off x="5040000" y="5328000"/>
            <a:ext cx="0" cy="2088000"/>
          </a:xfrm>
          <a:prstGeom prst="line">
            <a:avLst/>
          </a:prstGeom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CustomShape 5"/>
          <p:cNvSpPr/>
          <p:nvPr/>
        </p:nvSpPr>
        <p:spPr>
          <a:xfrm>
            <a:off x="1080000" y="3340800"/>
            <a:ext cx="208620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Arial"/>
                <a:ea typeface="DejaVu Sans"/>
              </a:rPr>
              <a:t>KAŽE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291" name="CustomShape 6"/>
          <p:cNvSpPr/>
          <p:nvPr/>
        </p:nvSpPr>
        <p:spPr>
          <a:xfrm>
            <a:off x="6840000" y="3384000"/>
            <a:ext cx="208620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Arial"/>
                <a:ea typeface="DejaVu Sans"/>
              </a:rPr>
              <a:t>MISLI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292" name="CustomShape 7"/>
          <p:cNvSpPr/>
          <p:nvPr/>
        </p:nvSpPr>
        <p:spPr>
          <a:xfrm>
            <a:off x="1080000" y="4045680"/>
            <a:ext cx="208620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Arial"/>
                <a:ea typeface="DejaVu Sans"/>
              </a:rPr>
              <a:t>RADI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293" name="CustomShape 8"/>
          <p:cNvSpPr/>
          <p:nvPr/>
        </p:nvSpPr>
        <p:spPr>
          <a:xfrm>
            <a:off x="6840000" y="4117680"/>
            <a:ext cx="208620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Arial"/>
                <a:ea typeface="DejaVu Sans"/>
              </a:rPr>
              <a:t>OSJEĆA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294" name="CustomShape 9"/>
          <p:cNvSpPr/>
          <p:nvPr/>
        </p:nvSpPr>
        <p:spPr>
          <a:xfrm>
            <a:off x="3960000" y="3093840"/>
            <a:ext cx="2086200" cy="30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1400" spc="-1" strike="noStrike">
                <a:solidFill>
                  <a:srgbClr val="000000"/>
                </a:solidFill>
                <a:latin typeface="Arial"/>
                <a:ea typeface="DejaVu Sans"/>
              </a:rPr>
              <a:t>OPIS:</a:t>
            </a:r>
            <a:endParaRPr b="0" lang="hr-HR" sz="1400" spc="-1" strike="noStrike">
              <a:latin typeface="Arial"/>
            </a:endParaRPr>
          </a:p>
        </p:txBody>
      </p:sp>
      <p:sp>
        <p:nvSpPr>
          <p:cNvPr id="295" name="CustomShape 10"/>
          <p:cNvSpPr/>
          <p:nvPr/>
        </p:nvSpPr>
        <p:spPr>
          <a:xfrm>
            <a:off x="792000" y="576000"/>
            <a:ext cx="2734560" cy="194256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r-HR" sz="2600" spc="-1" strike="noStrike">
                <a:solidFill>
                  <a:srgbClr val="ffffff"/>
                </a:solidFill>
                <a:latin typeface="Arial"/>
                <a:ea typeface="DejaVu Sans"/>
              </a:rPr>
              <a:t>KORISTI </a:t>
            </a:r>
            <a:endParaRPr b="0" lang="hr-H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2600" spc="-1" strike="noStrike">
                <a:solidFill>
                  <a:srgbClr val="ffffff"/>
                </a:solidFill>
                <a:latin typeface="Arial"/>
                <a:ea typeface="DejaVu Sans"/>
              </a:rPr>
              <a:t>GLAGOLE</a:t>
            </a:r>
            <a:endParaRPr b="0" lang="hr-HR" sz="2600" spc="-1" strike="noStrike">
              <a:latin typeface="Arial"/>
            </a:endParaRPr>
          </a:p>
        </p:txBody>
      </p:sp>
      <p:sp>
        <p:nvSpPr>
          <p:cNvPr id="296" name="CustomShape 11"/>
          <p:cNvSpPr/>
          <p:nvPr/>
        </p:nvSpPr>
        <p:spPr>
          <a:xfrm>
            <a:off x="6696000" y="648000"/>
            <a:ext cx="2590560" cy="187056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r-HR" sz="2600" spc="-1" strike="noStrike">
                <a:solidFill>
                  <a:srgbClr val="ffffff"/>
                </a:solidFill>
                <a:latin typeface="Arial"/>
                <a:ea typeface="DejaVu Sans"/>
              </a:rPr>
              <a:t>OPIŠI </a:t>
            </a:r>
            <a:endParaRPr b="0" lang="hr-H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2600" spc="-1" strike="noStrike">
                <a:solidFill>
                  <a:srgbClr val="ffffff"/>
                </a:solidFill>
                <a:latin typeface="Arial"/>
                <a:ea typeface="DejaVu Sans"/>
              </a:rPr>
              <a:t>POTREBE</a:t>
            </a:r>
            <a:endParaRPr b="0" lang="hr-HR" sz="2600" spc="-1" strike="noStrike">
              <a:latin typeface="Arial"/>
            </a:endParaRPr>
          </a:p>
        </p:txBody>
      </p:sp>
      <p:sp>
        <p:nvSpPr>
          <p:cNvPr id="297" name="CustomShape 12"/>
          <p:cNvSpPr/>
          <p:nvPr/>
        </p:nvSpPr>
        <p:spPr>
          <a:xfrm>
            <a:off x="5904000" y="5256000"/>
            <a:ext cx="1798560" cy="1582560"/>
          </a:xfrm>
          <a:prstGeom prst="ellipse">
            <a:avLst/>
          </a:prstGeom>
          <a:solidFill>
            <a:srgbClr val="ff8000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r-HR" sz="2600" spc="-1" strike="noStrike">
                <a:solidFill>
                  <a:srgbClr val="ffffff"/>
                </a:solidFill>
                <a:latin typeface="Arial"/>
                <a:ea typeface="DejaVu Sans"/>
              </a:rPr>
              <a:t>4 MIN</a:t>
            </a:r>
            <a:endParaRPr b="0" lang="hr-HR" sz="2600" spc="-1" strike="noStrike">
              <a:latin typeface="Arial"/>
            </a:endParaRPr>
          </a:p>
        </p:txBody>
      </p:sp>
      <p:sp>
        <p:nvSpPr>
          <p:cNvPr id="298" name="CustomShape 13"/>
          <p:cNvSpPr/>
          <p:nvPr/>
        </p:nvSpPr>
        <p:spPr>
          <a:xfrm>
            <a:off x="792000" y="4968000"/>
            <a:ext cx="2950920" cy="194256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r-HR" sz="2600" spc="-1" strike="noStrike">
                <a:solidFill>
                  <a:srgbClr val="ffffff"/>
                </a:solidFill>
                <a:latin typeface="Arial"/>
                <a:ea typeface="DejaVu Sans"/>
              </a:rPr>
              <a:t>RAZMIŠLJAJ </a:t>
            </a:r>
            <a:endParaRPr b="0" lang="hr-H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2600" spc="-1" strike="noStrike">
                <a:solidFill>
                  <a:srgbClr val="ffffff"/>
                </a:solidFill>
                <a:latin typeface="Arial"/>
                <a:ea typeface="DejaVu Sans"/>
              </a:rPr>
              <a:t>IZVAN KUTIJE</a:t>
            </a:r>
            <a:endParaRPr b="0" lang="hr-HR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  <p:timing>
    <p:tnLst>
      <p:par>
        <p:cTn id="127" dur="indefinite" restart="never" nodeType="tmRoot">
          <p:childTnLst>
            <p:seq>
              <p:cTn id="128" dur="indefinite" nodeType="mainSeq">
                <p:childTnLst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33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38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43" dur="2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48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1"/>
          <p:cNvSpPr/>
          <p:nvPr/>
        </p:nvSpPr>
        <p:spPr>
          <a:xfrm>
            <a:off x="503280" y="2021040"/>
            <a:ext cx="886536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0" name="CustomShape 2"/>
          <p:cNvSpPr/>
          <p:nvPr/>
        </p:nvSpPr>
        <p:spPr>
          <a:xfrm rot="20951400">
            <a:off x="500400" y="47520"/>
            <a:ext cx="8705160" cy="73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1" lang="hr-HR" sz="4800" spc="-1" strike="noStrike">
                <a:solidFill>
                  <a:srgbClr val="000000"/>
                </a:solidFill>
                <a:latin typeface="Arial"/>
                <a:ea typeface="DejaVu Sans"/>
              </a:rPr>
              <a:t>DT proces</a:t>
            </a:r>
            <a:endParaRPr b="0" lang="hr-HR" sz="4800" spc="-1" strike="noStrike">
              <a:latin typeface="Arial"/>
            </a:endParaRPr>
          </a:p>
        </p:txBody>
      </p:sp>
      <p:pic>
        <p:nvPicPr>
          <p:cNvPr id="301" name="Slika 271" descr=""/>
          <p:cNvPicPr/>
          <p:nvPr/>
        </p:nvPicPr>
        <p:blipFill>
          <a:blip r:embed="rId1"/>
          <a:stretch/>
        </p:blipFill>
        <p:spPr>
          <a:xfrm>
            <a:off x="-2520" y="9360"/>
            <a:ext cx="7561080" cy="7561080"/>
          </a:xfrm>
          <a:prstGeom prst="rect">
            <a:avLst/>
          </a:prstGeom>
          <a:ln>
            <a:noFill/>
          </a:ln>
        </p:spPr>
      </p:pic>
      <p:pic>
        <p:nvPicPr>
          <p:cNvPr id="302" name="Slika 272" descr=""/>
          <p:cNvPicPr/>
          <p:nvPr/>
        </p:nvPicPr>
        <p:blipFill>
          <a:blip r:embed="rId2"/>
          <a:stretch/>
        </p:blipFill>
        <p:spPr>
          <a:xfrm>
            <a:off x="2568240" y="0"/>
            <a:ext cx="7570440" cy="7570440"/>
          </a:xfrm>
          <a:prstGeom prst="rect">
            <a:avLst/>
          </a:prstGeom>
          <a:ln>
            <a:noFill/>
          </a:ln>
        </p:spPr>
      </p:pic>
      <p:sp>
        <p:nvSpPr>
          <p:cNvPr id="303" name="CustomShape 3"/>
          <p:cNvSpPr/>
          <p:nvPr/>
        </p:nvSpPr>
        <p:spPr>
          <a:xfrm>
            <a:off x="7344000" y="936000"/>
            <a:ext cx="230256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Arial"/>
                <a:ea typeface="DejaVu Sans"/>
              </a:rPr>
              <a:t>OXO Good Grips </a:t>
            </a:r>
            <a:endParaRPr b="0" lang="hr-H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Arial"/>
                <a:ea typeface="DejaVu Sans"/>
              </a:rPr>
              <a:t>naprava za guljenje krumpira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  <p:timing>
    <p:tnLst>
      <p:par>
        <p:cTn id="149" dur="indefinite" restart="never" nodeType="tmRoot">
          <p:childTnLst>
            <p:seq>
              <p:cTn id="150" dur="indefinite" nodeType="mainSeq">
                <p:childTnLst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5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6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63" dur="2000"/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 rot="20951400">
            <a:off x="500040" y="47520"/>
            <a:ext cx="8705160" cy="73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1" lang="hr-HR" sz="4800" spc="-1" strike="noStrike">
                <a:solidFill>
                  <a:srgbClr val="000000"/>
                </a:solidFill>
                <a:latin typeface="Arial"/>
                <a:ea typeface="DejaVu Sans"/>
              </a:rPr>
              <a:t>DT proces</a:t>
            </a:r>
            <a:endParaRPr b="0" lang="hr-HR" sz="4800" spc="-1" strike="noStrike">
              <a:latin typeface="Arial"/>
            </a:endParaRPr>
          </a:p>
        </p:txBody>
      </p:sp>
      <p:sp>
        <p:nvSpPr>
          <p:cNvPr id="305" name="CustomShape 2"/>
          <p:cNvSpPr/>
          <p:nvPr/>
        </p:nvSpPr>
        <p:spPr>
          <a:xfrm>
            <a:off x="648000" y="2016000"/>
            <a:ext cx="886536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06" name="Slika 276" descr=""/>
          <p:cNvPicPr/>
          <p:nvPr/>
        </p:nvPicPr>
        <p:blipFill>
          <a:blip r:embed="rId1"/>
          <a:stretch/>
        </p:blipFill>
        <p:spPr>
          <a:xfrm>
            <a:off x="28800" y="458280"/>
            <a:ext cx="10075680" cy="6663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 rot="20951400">
            <a:off x="359280" y="60480"/>
            <a:ext cx="8845920" cy="73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1" lang="hr-HR" sz="4800" spc="-1" strike="noStrike">
                <a:solidFill>
                  <a:srgbClr val="000000"/>
                </a:solidFill>
                <a:latin typeface="Arial"/>
                <a:ea typeface="DejaVu Sans"/>
              </a:rPr>
              <a:t>Početne upute</a:t>
            </a:r>
            <a:endParaRPr b="0" lang="hr-HR" sz="4800" spc="-1" strike="noStrike">
              <a:latin typeface="Arial"/>
            </a:endParaRPr>
          </a:p>
        </p:txBody>
      </p:sp>
      <p:sp>
        <p:nvSpPr>
          <p:cNvPr id="244" name="CustomShape 2"/>
          <p:cNvSpPr/>
          <p:nvPr/>
        </p:nvSpPr>
        <p:spPr>
          <a:xfrm>
            <a:off x="503280" y="2377800"/>
            <a:ext cx="8865360" cy="395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200" algn="just">
              <a:lnSpc>
                <a:spcPct val="100000"/>
              </a:lnSpc>
              <a:spcAft>
                <a:spcPts val="11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Za jednim stolom sijedi 1 par</a:t>
            </a:r>
            <a:endParaRPr b="0" lang="hr-HR" sz="26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Aft>
                <a:spcPts val="11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Radionica ------ rad u paru</a:t>
            </a:r>
            <a:endParaRPr b="0" lang="hr-HR" sz="26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Aft>
                <a:spcPts val="11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Za radionicu će vam biti potrebno:</a:t>
            </a:r>
            <a:endParaRPr b="0" lang="hr-HR" sz="26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Aft>
                <a:spcPts val="1145"/>
              </a:spcAft>
            </a:pPr>
            <a:r>
              <a:rPr b="0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više listova papira</a:t>
            </a:r>
            <a:endParaRPr b="0" lang="hr-HR" sz="26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Aft>
                <a:spcPts val="1145"/>
              </a:spcAft>
            </a:pPr>
            <a:r>
              <a:rPr b="0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markeri</a:t>
            </a:r>
            <a:endParaRPr b="0" lang="hr-HR" sz="26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Aft>
                <a:spcPts val="1145"/>
              </a:spcAft>
            </a:pPr>
            <a:r>
              <a:rPr b="0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materijal za izradu prototipa</a:t>
            </a:r>
            <a:endParaRPr b="0" lang="hr-HR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720000" y="2016000"/>
            <a:ext cx="8851680" cy="453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</a:pPr>
            <a:r>
              <a:rPr b="1" lang="hr-HR" sz="2600" spc="-1" strike="noStrike">
                <a:solidFill>
                  <a:srgbClr val="ffbf00"/>
                </a:solidFill>
                <a:latin typeface="Arial"/>
                <a:ea typeface="DejaVu Sans"/>
              </a:rPr>
              <a:t>PROBLEMSKA IZJAVA/PROBLEM STATMENT</a:t>
            </a:r>
            <a:endParaRPr b="0" lang="hr-HR" sz="26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</a:pPr>
            <a:r>
              <a:rPr b="0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Komponente izjave:</a:t>
            </a:r>
            <a:endParaRPr b="0" lang="hr-HR" sz="26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 u="sng">
                <a:solidFill>
                  <a:srgbClr val="ffbf00"/>
                </a:solidFill>
                <a:uFillTx/>
                <a:latin typeface="Arial"/>
                <a:ea typeface="DejaVu Sans"/>
              </a:rPr>
              <a:t>korisnik/osoba</a:t>
            </a:r>
            <a:endParaRPr b="0" lang="hr-HR" sz="26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200" spc="-1" strike="noStrike">
                <a:solidFill>
                  <a:srgbClr val="000000"/>
                </a:solidFill>
                <a:latin typeface="Arial"/>
                <a:ea typeface="DejaVu Sans"/>
              </a:rPr>
              <a:t>tinejđer</a:t>
            </a:r>
            <a:endParaRPr b="0" lang="hr-HR" sz="2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 u="sng">
                <a:solidFill>
                  <a:srgbClr val="ffbf00"/>
                </a:solidFill>
                <a:uFillTx/>
                <a:latin typeface="Arial"/>
                <a:ea typeface="DejaVu Sans"/>
              </a:rPr>
              <a:t>potreba</a:t>
            </a:r>
            <a:endParaRPr b="0" lang="hr-HR" sz="26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200" spc="-1" strike="noStrike">
                <a:solidFill>
                  <a:srgbClr val="000000"/>
                </a:solidFill>
                <a:latin typeface="Arial"/>
                <a:ea typeface="DejaVu Sans"/>
              </a:rPr>
              <a:t>jesti zdravu hranu</a:t>
            </a:r>
            <a:endParaRPr b="0" lang="hr-HR" sz="2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 u="sng">
                <a:solidFill>
                  <a:srgbClr val="ffbf00"/>
                </a:solidFill>
                <a:uFillTx/>
                <a:latin typeface="Arial"/>
                <a:ea typeface="DejaVu Sans"/>
              </a:rPr>
              <a:t>dubinski pogled</a:t>
            </a:r>
            <a:endParaRPr b="0" lang="hr-HR" sz="26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200" spc="-1" strike="noStrike">
                <a:solidFill>
                  <a:srgbClr val="000000"/>
                </a:solidFill>
                <a:latin typeface="Arial"/>
                <a:ea typeface="DejaVu Sans"/>
              </a:rPr>
              <a:t>određeni nutrijenti su neophodni za fizičko i </a:t>
            </a:r>
            <a:endParaRPr b="0" lang="hr-HR" sz="2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200" spc="-1" strike="noStrike">
                <a:solidFill>
                  <a:srgbClr val="000000"/>
                </a:solidFill>
                <a:latin typeface="Arial"/>
                <a:ea typeface="DejaVu Sans"/>
              </a:rPr>
              <a:t>kongitivno zdravlje i razvoj </a:t>
            </a:r>
            <a:endParaRPr b="0" lang="hr-HR" sz="2200" spc="-1" strike="noStrike">
              <a:latin typeface="Arial"/>
            </a:endParaRPr>
          </a:p>
        </p:txBody>
      </p:sp>
      <p:sp>
        <p:nvSpPr>
          <p:cNvPr id="308" name="CustomShape 2"/>
          <p:cNvSpPr/>
          <p:nvPr/>
        </p:nvSpPr>
        <p:spPr>
          <a:xfrm rot="20951400">
            <a:off x="499680" y="47520"/>
            <a:ext cx="8705160" cy="73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1" lang="hr-HR" sz="4800" spc="-1" strike="noStrike">
                <a:solidFill>
                  <a:srgbClr val="000000"/>
                </a:solidFill>
                <a:latin typeface="Arial"/>
                <a:ea typeface="DejaVu Sans"/>
              </a:rPr>
              <a:t>DT proces</a:t>
            </a:r>
            <a:endParaRPr b="0" lang="hr-HR" sz="4800" spc="-1" strike="noStrike">
              <a:latin typeface="Arial"/>
            </a:endParaRPr>
          </a:p>
        </p:txBody>
      </p:sp>
      <p:sp>
        <p:nvSpPr>
          <p:cNvPr id="309" name="CustomShape 3"/>
          <p:cNvSpPr/>
          <p:nvPr/>
        </p:nvSpPr>
        <p:spPr>
          <a:xfrm rot="20951400">
            <a:off x="499680" y="47520"/>
            <a:ext cx="8705160" cy="73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1" lang="hr-HR" sz="4800" spc="-1" strike="noStrike">
                <a:solidFill>
                  <a:srgbClr val="000000"/>
                </a:solidFill>
                <a:latin typeface="Arial"/>
                <a:ea typeface="DejaVu Sans"/>
              </a:rPr>
              <a:t>DT proces</a:t>
            </a:r>
            <a:endParaRPr b="0" lang="hr-HR" sz="4800" spc="-1" strike="noStrike">
              <a:latin typeface="Arial"/>
            </a:endParaRPr>
          </a:p>
        </p:txBody>
      </p:sp>
      <p:pic>
        <p:nvPicPr>
          <p:cNvPr id="310" name="Slika 280" descr=""/>
          <p:cNvPicPr/>
          <p:nvPr/>
        </p:nvPicPr>
        <p:blipFill>
          <a:blip r:embed="rId1"/>
          <a:stretch/>
        </p:blipFill>
        <p:spPr>
          <a:xfrm>
            <a:off x="5232240" y="2880000"/>
            <a:ext cx="4126680" cy="2464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  <p:timing>
    <p:tnLst>
      <p:par>
        <p:cTn id="164" dur="indefinite" restart="never" nodeType="tmRoot">
          <p:childTnLst>
            <p:seq>
              <p:cTn id="165" dur="indefinite" nodeType="mainSeq">
                <p:childTnLst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0" dur="1000" fill="hold"/>
                                        <p:tgtEl>
                                          <p:spTgt spid="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1" dur="1000" fill="hold"/>
                                        <p:tgtEl>
                                          <p:spTgt spid="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4" dur="1000" fill="hold"/>
                                        <p:tgtEl>
                                          <p:spTgt spid="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5" dur="1000" fill="hold"/>
                                        <p:tgtEl>
                                          <p:spTgt spid="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8" dur="1000" fill="hold"/>
                                        <p:tgtEl>
                                          <p:spTgt spid="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9" dur="1000" fill="hold"/>
                                        <p:tgtEl>
                                          <p:spTgt spid="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2" dur="1000" fill="hold"/>
                                        <p:tgtEl>
                                          <p:spTgt spid="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3" dur="1000" fill="hold"/>
                                        <p:tgtEl>
                                          <p:spTgt spid="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88" dur="2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720000" y="2016000"/>
            <a:ext cx="8851680" cy="453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</a:pPr>
            <a:r>
              <a:rPr b="1" lang="hr-HR" sz="2600" spc="-1" strike="noStrike">
                <a:solidFill>
                  <a:srgbClr val="ffbf00"/>
                </a:solidFill>
                <a:latin typeface="Arial"/>
                <a:ea typeface="DejaVu Sans"/>
              </a:rPr>
              <a:t>PROBLEMSKA IZJAVA/PROBLEM STATMENT</a:t>
            </a:r>
            <a:endParaRPr b="0" lang="hr-HR" sz="26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</a:pPr>
            <a:r>
              <a:rPr b="0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Komponente izjave:</a:t>
            </a:r>
            <a:endParaRPr b="0" lang="hr-HR" sz="26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 u="sng">
                <a:solidFill>
                  <a:srgbClr val="ffbf00"/>
                </a:solidFill>
                <a:uFillTx/>
                <a:latin typeface="Arial"/>
                <a:ea typeface="DejaVu Sans"/>
              </a:rPr>
              <a:t>korisnik/osoba</a:t>
            </a:r>
            <a:endParaRPr b="0" lang="hr-HR" sz="26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200" spc="-1" strike="noStrike">
                <a:solidFill>
                  <a:srgbClr val="000000"/>
                </a:solidFill>
                <a:latin typeface="Arial"/>
                <a:ea typeface="DejaVu Sans"/>
              </a:rPr>
              <a:t>tineijđerica 2. razreda srednje škole u novoj školi</a:t>
            </a:r>
            <a:endParaRPr b="0" lang="hr-HR" sz="2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 u="sng">
                <a:solidFill>
                  <a:srgbClr val="ffbf00"/>
                </a:solidFill>
                <a:uFillTx/>
                <a:latin typeface="Arial"/>
                <a:ea typeface="DejaVu Sans"/>
              </a:rPr>
              <a:t>potreba</a:t>
            </a:r>
            <a:endParaRPr b="0" lang="hr-HR" sz="26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200" spc="-1" strike="noStrike">
                <a:solidFill>
                  <a:srgbClr val="000000"/>
                </a:solidFill>
                <a:latin typeface="Arial"/>
                <a:ea typeface="DejaVu Sans"/>
              </a:rPr>
              <a:t>biti prihvaćena u društvu dok jede zdravu hranu</a:t>
            </a:r>
            <a:endParaRPr b="0" lang="hr-HR" sz="2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 u="sng">
                <a:solidFill>
                  <a:srgbClr val="ffbf00"/>
                </a:solidFill>
                <a:uFillTx/>
                <a:latin typeface="Arial"/>
                <a:ea typeface="DejaVu Sans"/>
              </a:rPr>
              <a:t>dubinski pogled</a:t>
            </a:r>
            <a:endParaRPr b="0" lang="hr-HR" sz="26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200" spc="-1" strike="noStrike">
                <a:solidFill>
                  <a:srgbClr val="000000"/>
                </a:solidFill>
                <a:latin typeface="Arial"/>
                <a:ea typeface="DejaVu Sans"/>
              </a:rPr>
              <a:t>u njenom okruženju strah od društvenog prihvaćanja je mnogo veći od straha da ne jede zdravo</a:t>
            </a:r>
            <a:endParaRPr b="0" lang="hr-HR" sz="2200" spc="-1" strike="noStrike">
              <a:latin typeface="Arial"/>
            </a:endParaRPr>
          </a:p>
        </p:txBody>
      </p:sp>
      <p:sp>
        <p:nvSpPr>
          <p:cNvPr id="312" name="CustomShape 2"/>
          <p:cNvSpPr/>
          <p:nvPr/>
        </p:nvSpPr>
        <p:spPr>
          <a:xfrm rot="20951400">
            <a:off x="499680" y="47520"/>
            <a:ext cx="8705160" cy="73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1" lang="hr-HR" sz="4800" spc="-1" strike="noStrike">
                <a:solidFill>
                  <a:srgbClr val="000000"/>
                </a:solidFill>
                <a:latin typeface="Arial"/>
                <a:ea typeface="DejaVu Sans"/>
              </a:rPr>
              <a:t>DT proces</a:t>
            </a:r>
            <a:endParaRPr b="0" lang="hr-HR" sz="4800" spc="-1" strike="noStrike">
              <a:latin typeface="Arial"/>
            </a:endParaRPr>
          </a:p>
        </p:txBody>
      </p:sp>
      <p:sp>
        <p:nvSpPr>
          <p:cNvPr id="313" name="CustomShape 3"/>
          <p:cNvSpPr/>
          <p:nvPr/>
        </p:nvSpPr>
        <p:spPr>
          <a:xfrm rot="20951400">
            <a:off x="499680" y="47520"/>
            <a:ext cx="8705160" cy="73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1" lang="hr-HR" sz="4800" spc="-1" strike="noStrike">
                <a:solidFill>
                  <a:srgbClr val="000000"/>
                </a:solidFill>
                <a:latin typeface="Arial"/>
                <a:ea typeface="DejaVu Sans"/>
              </a:rPr>
              <a:t>DT proces</a:t>
            </a:r>
            <a:endParaRPr b="0" lang="hr-HR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  <p:timing>
    <p:tnLst>
      <p:par>
        <p:cTn id="189" dur="indefinite" restart="never" nodeType="tmRoot">
          <p:childTnLst>
            <p:seq>
              <p:cTn id="190" dur="indefinite" nodeType="mainSeq">
                <p:childTnLst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5" dur="1000" fill="hold"/>
                                        <p:tgtEl>
                                          <p:spTgt spid="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6" dur="1000" fill="hold"/>
                                        <p:tgtEl>
                                          <p:spTgt spid="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1" dur="1000" fill="hold"/>
                                        <p:tgtEl>
                                          <p:spTgt spid="3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2" dur="1000" fill="hold"/>
                                        <p:tgtEl>
                                          <p:spTgt spid="3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7" dur="1000" fill="hold"/>
                                        <p:tgtEl>
                                          <p:spTgt spid="3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8" dur="1000" fill="hold"/>
                                        <p:tgtEl>
                                          <p:spTgt spid="3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503640" y="2232000"/>
            <a:ext cx="9068040" cy="439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Zadatak:</a:t>
            </a:r>
            <a:endParaRPr b="0" lang="hr-HR" sz="26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Izradi </a:t>
            </a:r>
            <a:r>
              <a:rPr b="0" lang="hr-HR" sz="2600" spc="-1" strike="noStrike">
                <a:solidFill>
                  <a:srgbClr val="ffbf00"/>
                </a:solidFill>
                <a:latin typeface="Arial"/>
                <a:ea typeface="DejaVu Sans"/>
              </a:rPr>
              <a:t>PROBLEMSKU IZJAVU za svog korisnika!</a:t>
            </a:r>
            <a:endParaRPr b="0" lang="hr-HR" sz="26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</a:pPr>
            <a:r>
              <a:rPr b="0" lang="hr-HR" sz="2600" spc="-1" strike="noStrike" u="sng">
                <a:solidFill>
                  <a:srgbClr val="ffbf00"/>
                </a:solidFill>
                <a:uFillTx/>
                <a:latin typeface="Arial"/>
                <a:ea typeface="DejaVu Sans"/>
              </a:rPr>
              <a:t>Napomena:</a:t>
            </a:r>
            <a:endParaRPr b="0" lang="hr-HR" sz="26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ffbf00"/>
                </a:solidFill>
                <a:latin typeface="Arial"/>
                <a:ea typeface="DejaVu Sans"/>
              </a:rPr>
              <a:t>korisnik treba biti specifično opisan</a:t>
            </a:r>
            <a:endParaRPr b="0" lang="hr-HR" sz="26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ffbf00"/>
                </a:solidFill>
                <a:latin typeface="Arial"/>
                <a:ea typeface="DejaVu Sans"/>
              </a:rPr>
              <a:t>odaberi duboku potrebu      izbjegavaj projicirane potrebe</a:t>
            </a:r>
            <a:endParaRPr b="0" lang="hr-HR" sz="26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ffbf00"/>
                </a:solidFill>
                <a:latin typeface="Arial"/>
                <a:ea typeface="DejaVu Sans"/>
              </a:rPr>
              <a:t>najzanimljivije iznenađujuće otkriće </a:t>
            </a:r>
            <a:endParaRPr b="0" lang="hr-HR" sz="2600" spc="-1" strike="noStrike">
              <a:latin typeface="Arial"/>
            </a:endParaRPr>
          </a:p>
        </p:txBody>
      </p:sp>
      <p:sp>
        <p:nvSpPr>
          <p:cNvPr id="315" name="CustomShape 2"/>
          <p:cNvSpPr/>
          <p:nvPr/>
        </p:nvSpPr>
        <p:spPr>
          <a:xfrm rot="20951400">
            <a:off x="499680" y="47520"/>
            <a:ext cx="8705160" cy="73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1" lang="hr-HR" sz="4800" spc="-1" strike="noStrike">
                <a:solidFill>
                  <a:srgbClr val="000000"/>
                </a:solidFill>
                <a:latin typeface="Arial"/>
                <a:ea typeface="DejaVu Sans"/>
              </a:rPr>
              <a:t>DT proces</a:t>
            </a:r>
            <a:endParaRPr b="0" lang="hr-HR" sz="4800" spc="-1" strike="noStrike">
              <a:latin typeface="Arial"/>
            </a:endParaRPr>
          </a:p>
        </p:txBody>
      </p:sp>
      <p:sp>
        <p:nvSpPr>
          <p:cNvPr id="316" name="Line 3"/>
          <p:cNvSpPr/>
          <p:nvPr/>
        </p:nvSpPr>
        <p:spPr>
          <a:xfrm>
            <a:off x="4464000" y="4752000"/>
            <a:ext cx="432000" cy="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7" name="CustomShape 4"/>
          <p:cNvSpPr/>
          <p:nvPr/>
        </p:nvSpPr>
        <p:spPr>
          <a:xfrm>
            <a:off x="7920000" y="5472000"/>
            <a:ext cx="1582920" cy="151092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r-HR" sz="2600" spc="-1" strike="noStrike">
                <a:solidFill>
                  <a:srgbClr val="ffffff"/>
                </a:solidFill>
                <a:latin typeface="Arial"/>
                <a:ea typeface="DejaVu Sans"/>
              </a:rPr>
              <a:t>3 min</a:t>
            </a:r>
            <a:endParaRPr b="0" lang="hr-HR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576000" y="1944000"/>
            <a:ext cx="9068040" cy="416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hr-HR" sz="2600" spc="-1" strike="noStrike">
                <a:solidFill>
                  <a:srgbClr val="ff0000"/>
                </a:solidFill>
                <a:latin typeface="Arial"/>
                <a:ea typeface="DejaVu Sans"/>
              </a:rPr>
              <a:t>3. FAZA IDEACIJE</a:t>
            </a:r>
            <a:endParaRPr b="0" lang="hr-HR" sz="26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ff0000"/>
                </a:solidFill>
                <a:latin typeface="Arial"/>
                <a:ea typeface="DejaVu Sans"/>
              </a:rPr>
              <a:t>Zadatak:</a:t>
            </a:r>
            <a:endParaRPr b="0" lang="hr-HR" sz="26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ff0000"/>
                </a:solidFill>
                <a:latin typeface="Arial"/>
                <a:ea typeface="DejaVu Sans"/>
              </a:rPr>
              <a:t>Upotrijebiti tehniku brainstorming – oluju misli na zadanu problemsku izjavu!</a:t>
            </a:r>
            <a:endParaRPr b="0" lang="hr-HR" sz="26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ff0000"/>
                </a:solidFill>
                <a:latin typeface="Arial"/>
                <a:ea typeface="DejaVu Sans"/>
              </a:rPr>
              <a:t>Napomene za brainstorming:</a:t>
            </a:r>
            <a:endParaRPr b="0" lang="hr-HR" sz="26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ff0000"/>
                </a:solidFill>
                <a:latin typeface="Arial"/>
                <a:ea typeface="DejaVu Sans"/>
              </a:rPr>
              <a:t>ne procjenjuj ideje, smisli što više ideja, vizualiziraj, lude ideje</a:t>
            </a:r>
            <a:endParaRPr b="0" lang="hr-HR" sz="26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ff0000"/>
                </a:solidFill>
                <a:latin typeface="Arial"/>
                <a:ea typeface="DejaVu Sans"/>
              </a:rPr>
              <a:t>2 min</a:t>
            </a:r>
            <a:endParaRPr b="0" lang="hr-HR" sz="2600" spc="-1" strike="noStrike">
              <a:latin typeface="Arial"/>
            </a:endParaRPr>
          </a:p>
        </p:txBody>
      </p:sp>
      <p:sp>
        <p:nvSpPr>
          <p:cNvPr id="319" name="CustomShape 2"/>
          <p:cNvSpPr/>
          <p:nvPr/>
        </p:nvSpPr>
        <p:spPr>
          <a:xfrm rot="20951400">
            <a:off x="499680" y="47520"/>
            <a:ext cx="8705160" cy="73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1" lang="hr-HR" sz="4800" spc="-1" strike="noStrike">
                <a:solidFill>
                  <a:srgbClr val="000000"/>
                </a:solidFill>
                <a:latin typeface="Arial"/>
                <a:ea typeface="DejaVu Sans"/>
              </a:rPr>
              <a:t>DT proces</a:t>
            </a:r>
            <a:endParaRPr b="0" lang="hr-HR" sz="4800" spc="-1" strike="noStrike">
              <a:latin typeface="Arial"/>
            </a:endParaRPr>
          </a:p>
        </p:txBody>
      </p:sp>
      <p:pic>
        <p:nvPicPr>
          <p:cNvPr id="320" name="Slika 290" descr=""/>
          <p:cNvPicPr/>
          <p:nvPr/>
        </p:nvPicPr>
        <p:blipFill>
          <a:blip r:embed="rId1"/>
          <a:stretch/>
        </p:blipFill>
        <p:spPr>
          <a:xfrm>
            <a:off x="-6480" y="0"/>
            <a:ext cx="10083240" cy="7561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  <p:timing>
    <p:tnLst>
      <p:par>
        <p:cTn id="209" dur="indefinite" restart="never" nodeType="tmRoot">
          <p:childTnLst>
            <p:seq>
              <p:cTn id="210" dur="indefinite" nodeType="mainSeq">
                <p:childTnLst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5" dur="1000" fill="hold"/>
                                        <p:tgtEl>
                                          <p:spTgt spid="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6" dur="1000" fill="hold"/>
                                        <p:tgtEl>
                                          <p:spTgt spid="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9" dur="1000" fill="hold"/>
                                        <p:tgtEl>
                                          <p:spTgt spid="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0" dur="1000" fill="hold"/>
                                        <p:tgtEl>
                                          <p:spTgt spid="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225" dur="3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503640" y="2166120"/>
            <a:ext cx="9068040" cy="438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podijelite svoje ideje u paru</a:t>
            </a:r>
            <a:endParaRPr b="0" lang="hr-HR" sz="26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slušajte POVRATE INFORMACIJE</a:t>
            </a:r>
            <a:endParaRPr b="0" lang="hr-HR" sz="26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IZABERITE IDEJU koja je izazvala najjače reakcije ili koja vam se najviše sviđa</a:t>
            </a:r>
            <a:endParaRPr b="0" lang="hr-HR" sz="26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razmislite o toj ideji kao da se radi o PROIZVODU ili USLUZI</a:t>
            </a:r>
            <a:endParaRPr b="0" lang="hr-HR" sz="26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kako bi proizvod izgledao ili kako bi usluga izgledala</a:t>
            </a:r>
            <a:endParaRPr b="0" lang="hr-HR" sz="26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2 min</a:t>
            </a:r>
            <a:endParaRPr b="0" lang="hr-HR" sz="2600" spc="-1" strike="noStrike">
              <a:latin typeface="Arial"/>
            </a:endParaRPr>
          </a:p>
        </p:txBody>
      </p:sp>
      <p:sp>
        <p:nvSpPr>
          <p:cNvPr id="322" name="CustomShape 2"/>
          <p:cNvSpPr/>
          <p:nvPr/>
        </p:nvSpPr>
        <p:spPr>
          <a:xfrm rot="20951400">
            <a:off x="499680" y="47520"/>
            <a:ext cx="8705160" cy="73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1" lang="hr-HR" sz="4800" spc="-1" strike="noStrike">
                <a:solidFill>
                  <a:srgbClr val="000000"/>
                </a:solidFill>
                <a:latin typeface="Arial"/>
                <a:ea typeface="DejaVu Sans"/>
              </a:rPr>
              <a:t>DT proces</a:t>
            </a:r>
            <a:endParaRPr b="0" lang="hr-HR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  <p:timing>
    <p:tnLst>
      <p:par>
        <p:cTn id="226" dur="indefinite" restart="never" nodeType="tmRoot">
          <p:childTnLst>
            <p:seq>
              <p:cTn id="227" dur="indefinite" nodeType="mainSeq">
                <p:childTnLst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2" dur="1000" fill="hold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3" dur="1000" fill="hold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6" dur="1000" fill="hold"/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7" dur="1000" fill="hold"/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2" dur="1000" fill="hold"/>
                                        <p:tgtEl>
                                          <p:spTgt spid="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3" dur="1000" fill="hold"/>
                                        <p:tgtEl>
                                          <p:spTgt spid="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8" dur="1000" fill="hold"/>
                                        <p:tgtEl>
                                          <p:spTgt spid="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9" dur="1000" fill="hold"/>
                                        <p:tgtEl>
                                          <p:spTgt spid="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2" dur="1000" fill="hold"/>
                                        <p:tgtEl>
                                          <p:spTgt spid="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3" dur="1000" fill="hold"/>
                                        <p:tgtEl>
                                          <p:spTgt spid="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8" dur="1000" fill="hold"/>
                                        <p:tgtEl>
                                          <p:spTgt spid="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9" dur="1000" fill="hold"/>
                                        <p:tgtEl>
                                          <p:spTgt spid="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503640" y="2016000"/>
            <a:ext cx="906804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</a:pPr>
            <a:r>
              <a:rPr b="1" lang="hr-HR" sz="2600" spc="-1" strike="noStrike">
                <a:solidFill>
                  <a:srgbClr val="ffc000"/>
                </a:solidFill>
                <a:latin typeface="Arial"/>
                <a:ea typeface="DejaVu Sans"/>
              </a:rPr>
              <a:t>4. FAZA PROTOTIPA i 5. FAZA TESTIRANJA</a:t>
            </a:r>
            <a:endParaRPr b="0" lang="hr-HR" sz="26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ffc000"/>
                </a:solidFill>
                <a:latin typeface="Arial"/>
                <a:ea typeface="DejaVu Sans"/>
              </a:rPr>
              <a:t>Koristi se jednostavnim, jeftinim materijalima za izradu prototipa svoje ideje!</a:t>
            </a:r>
            <a:endParaRPr b="0" lang="hr-HR" sz="26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</a:pPr>
            <a:r>
              <a:rPr b="0" lang="hr-HR" sz="2600" spc="-1" strike="noStrike" u="sng">
                <a:solidFill>
                  <a:srgbClr val="ffc000"/>
                </a:solidFill>
                <a:uFillTx/>
                <a:latin typeface="Arial"/>
                <a:ea typeface="DejaVu Sans"/>
              </a:rPr>
              <a:t>Napomena:</a:t>
            </a:r>
            <a:endParaRPr b="0" lang="hr-HR" sz="26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ffc000"/>
                </a:solidFill>
                <a:latin typeface="Arial"/>
                <a:ea typeface="DejaVu Sans"/>
              </a:rPr>
              <a:t>Testiraj prototip u ranoj fazi – ušteda novca i ušteda vremena!</a:t>
            </a:r>
            <a:endParaRPr b="0" lang="hr-HR" sz="26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ffc000"/>
                </a:solidFill>
                <a:latin typeface="Arial"/>
                <a:ea typeface="DejaVu Sans"/>
              </a:rPr>
              <a:t>Testiraj često!</a:t>
            </a:r>
            <a:endParaRPr b="0" lang="hr-HR" sz="26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ffc000"/>
                </a:solidFill>
                <a:latin typeface="Arial"/>
                <a:ea typeface="DejaVu Sans"/>
              </a:rPr>
              <a:t>Slušaj i upotrijebi povratne informacije!</a:t>
            </a:r>
            <a:endParaRPr b="0" lang="hr-HR" sz="26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ffc000"/>
                </a:solidFill>
                <a:latin typeface="Arial"/>
                <a:ea typeface="DejaVu Sans"/>
              </a:rPr>
              <a:t>8 min</a:t>
            </a:r>
            <a:endParaRPr b="0" lang="hr-HR" sz="2600" spc="-1" strike="noStrike">
              <a:latin typeface="Arial"/>
            </a:endParaRPr>
          </a:p>
        </p:txBody>
      </p:sp>
      <p:sp>
        <p:nvSpPr>
          <p:cNvPr id="324" name="CustomShape 2"/>
          <p:cNvSpPr/>
          <p:nvPr/>
        </p:nvSpPr>
        <p:spPr>
          <a:xfrm rot="20951400">
            <a:off x="499680" y="47520"/>
            <a:ext cx="8705160" cy="73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1" lang="hr-HR" sz="4800" spc="-1" strike="noStrike">
                <a:solidFill>
                  <a:srgbClr val="000000"/>
                </a:solidFill>
                <a:latin typeface="Arial"/>
                <a:ea typeface="DejaVu Sans"/>
              </a:rPr>
              <a:t>DT proces</a:t>
            </a:r>
            <a:endParaRPr b="0" lang="hr-HR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  <p:timing>
    <p:tnLst>
      <p:par>
        <p:cTn id="260" dur="indefinite" restart="never" nodeType="tmRoot">
          <p:childTnLst>
            <p:seq>
              <p:cTn id="261" dur="indefinite" nodeType="mainSeq">
                <p:childTnLst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6" dur="1000" fill="hold"/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7" dur="1000" fill="hold"/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0" dur="1000" fill="hold"/>
                                        <p:tgtEl>
                                          <p:spTgt spid="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1" dur="1000" fill="hold"/>
                                        <p:tgtEl>
                                          <p:spTgt spid="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4" dur="1000" fill="hold"/>
                                        <p:tgtEl>
                                          <p:spTgt spid="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5" dur="1000" fill="hold"/>
                                        <p:tgtEl>
                                          <p:spTgt spid="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8" dur="1000" fill="hold"/>
                                        <p:tgtEl>
                                          <p:spTgt spid="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9" dur="1000" fill="hold"/>
                                        <p:tgtEl>
                                          <p:spTgt spid="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2" dur="1000" fill="hold"/>
                                        <p:tgtEl>
                                          <p:spTgt spid="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3" dur="1000" fill="hold"/>
                                        <p:tgtEl>
                                          <p:spTgt spid="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Slika 295" descr=""/>
          <p:cNvPicPr/>
          <p:nvPr/>
        </p:nvPicPr>
        <p:blipFill>
          <a:blip r:embed="rId1"/>
          <a:stretch/>
        </p:blipFill>
        <p:spPr>
          <a:xfrm>
            <a:off x="360" y="1945440"/>
            <a:ext cx="10076040" cy="4029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503640" y="3024000"/>
            <a:ext cx="9068040" cy="313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2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1"/>
              </a:rPr>
              <a:t>https://www.youtube.com/watch?v=_r0VX-aU_T8</a:t>
            </a:r>
            <a:endParaRPr b="0" lang="hr-HR" sz="2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2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https://www.youtube.com/watch?v=0V5BwTrQOCs</a:t>
            </a:r>
            <a:endParaRPr b="0" lang="hr-HR" sz="2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2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https://www.youtube.com/watch?v=Z4gAugRGpeY</a:t>
            </a:r>
            <a:endParaRPr b="0" lang="hr-HR" sz="2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2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4"/>
              </a:rPr>
              <a:t>https://www.youtube.com/watch?v=nyt4YvXRRGA</a:t>
            </a:r>
            <a:endParaRPr b="0" lang="hr-HR" sz="2200" spc="-1" strike="noStrike">
              <a:latin typeface="Arial"/>
            </a:endParaRPr>
          </a:p>
        </p:txBody>
      </p:sp>
      <p:sp>
        <p:nvSpPr>
          <p:cNvPr id="327" name="CustomShape 2"/>
          <p:cNvSpPr/>
          <p:nvPr/>
        </p:nvSpPr>
        <p:spPr>
          <a:xfrm rot="20951400">
            <a:off x="500040" y="47160"/>
            <a:ext cx="8705160" cy="73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1" lang="hr-HR" sz="4800" spc="-1" strike="noStrike">
                <a:solidFill>
                  <a:srgbClr val="000000"/>
                </a:solidFill>
                <a:latin typeface="Arial"/>
                <a:ea typeface="DejaVu Sans"/>
              </a:rPr>
              <a:t>DT videa:</a:t>
            </a:r>
            <a:endParaRPr b="0" lang="hr-HR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68040" y="644760"/>
            <a:ext cx="906732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9" name="CustomShape 2"/>
          <p:cNvSpPr/>
          <p:nvPr/>
        </p:nvSpPr>
        <p:spPr>
          <a:xfrm>
            <a:off x="503280" y="2021040"/>
            <a:ext cx="886536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200" algn="just">
              <a:lnSpc>
                <a:spcPct val="100000"/>
              </a:lnSpc>
              <a:spcAft>
                <a:spcPts val="11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hr-HR" sz="1800" spc="-1" strike="noStrike">
                <a:solidFill>
                  <a:srgbClr val="000000"/>
                </a:solidFill>
                <a:latin typeface="Arial"/>
                <a:ea typeface="DejaVu Sans"/>
              </a:rPr>
              <a:t>Izvori:</a:t>
            </a:r>
            <a:endParaRPr b="0" lang="hr-HR" sz="18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Aft>
                <a:spcPts val="11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1"/>
              </a:rPr>
              <a:t>http://ignitetech.org/design-thinking-2/</a:t>
            </a:r>
            <a:endParaRPr b="0" lang="hr-HR" sz="18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Aft>
                <a:spcPts val="11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https://www.slideshare.net/zaana/a-speed-date-with-design-thinking-11491017/20-diverge_converge_are_focus_Hassno</a:t>
            </a:r>
            <a:endParaRPr b="0" lang="hr-HR" sz="18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Aft>
                <a:spcPts val="11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https://uxdesign.cc/the-dreaded-democratization-of-design-thinking-79111b624cb3</a:t>
            </a:r>
            <a:endParaRPr b="0" lang="hr-HR" sz="18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Aft>
                <a:spcPts val="11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4"/>
              </a:rPr>
              <a:t>https://dissolve.com/stock-photo/Boy-reaching-book-library-royalty-free-image/101-D145-209-770</a:t>
            </a:r>
            <a:endParaRPr b="0" lang="hr-HR" sz="18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Aft>
                <a:spcPts val="1145"/>
              </a:spcAft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hr-HR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5"/>
              </a:rPr>
              <a:t>https://medium.com/@demianborba/design-thinking-a-manual-for-innovation-e0576b34eff6</a:t>
            </a:r>
            <a:endParaRPr b="0" lang="hr-HR" sz="18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Aft>
                <a:spcPts val="1145"/>
              </a:spcAft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hr-HR" sz="1800" spc="-1" strike="noStrike">
                <a:solidFill>
                  <a:srgbClr val="0000ff"/>
                </a:solidFill>
                <a:latin typeface="Arial"/>
                <a:ea typeface="DejaVu Sans"/>
              </a:rPr>
              <a:t>https://slideplayer.org/slide/10222403/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 rot="20951400">
            <a:off x="415080" y="55800"/>
            <a:ext cx="8789040" cy="73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1" lang="hr-HR" sz="4800" spc="-1" strike="noStrike">
                <a:solidFill>
                  <a:srgbClr val="000000"/>
                </a:solidFill>
                <a:latin typeface="Arial"/>
                <a:ea typeface="DejaVu Sans"/>
              </a:rPr>
              <a:t>Krenimo</a:t>
            </a:r>
            <a:endParaRPr b="0" lang="hr-HR" sz="4800" spc="-1" strike="noStrike">
              <a:latin typeface="Arial"/>
            </a:endParaRPr>
          </a:p>
        </p:txBody>
      </p:sp>
      <p:sp>
        <p:nvSpPr>
          <p:cNvPr id="246" name="CustomShape 2"/>
          <p:cNvSpPr/>
          <p:nvPr/>
        </p:nvSpPr>
        <p:spPr>
          <a:xfrm>
            <a:off x="1152000" y="1440000"/>
            <a:ext cx="7486200" cy="4534200"/>
          </a:xfrm>
          <a:custGeom>
            <a:avLst/>
            <a:gdLst/>
            <a:ahLst/>
            <a:rect l="l" t="t" r="r" b="b"/>
            <a:pathLst>
              <a:path w="20802" h="12602">
                <a:moveTo>
                  <a:pt x="10400" y="0"/>
                </a:moveTo>
                <a:lnTo>
                  <a:pt x="20801" y="12601"/>
                </a:lnTo>
                <a:lnTo>
                  <a:pt x="0" y="12601"/>
                </a:lnTo>
                <a:lnTo>
                  <a:pt x="10400" y="0"/>
                </a:lnTo>
              </a:path>
            </a:pathLst>
          </a:custGeom>
          <a:solidFill>
            <a:srgbClr val="ffbf0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r-HR" sz="2600" spc="-1" strike="noStrike">
                <a:solidFill>
                  <a:srgbClr val="ffffff"/>
                </a:solidFill>
                <a:latin typeface="Arial"/>
                <a:ea typeface="DejaVu Sans"/>
              </a:rPr>
              <a:t>Pitanje:</a:t>
            </a:r>
            <a:endParaRPr b="0" lang="hr-H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r-H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3200" spc="-1" strike="noStrike">
                <a:solidFill>
                  <a:srgbClr val="ffffff"/>
                </a:solidFill>
                <a:latin typeface="Arial"/>
                <a:ea typeface="DejaVu Sans"/>
              </a:rPr>
              <a:t>Tko od </a:t>
            </a:r>
            <a:endParaRPr b="0" lang="hr-HR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3200" spc="-1" strike="noStrike">
                <a:solidFill>
                  <a:srgbClr val="ffffff"/>
                </a:solidFill>
                <a:latin typeface="Arial"/>
                <a:ea typeface="DejaVu Sans"/>
              </a:rPr>
              <a:t>vas misli da je </a:t>
            </a:r>
            <a:endParaRPr b="0" lang="hr-HR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3200" spc="-1" strike="noStrike">
                <a:solidFill>
                  <a:srgbClr val="ffffff"/>
                </a:solidFill>
                <a:latin typeface="Arial"/>
                <a:ea typeface="DejaVu Sans"/>
              </a:rPr>
              <a:t>kreativan?</a:t>
            </a:r>
            <a:endParaRPr b="0" lang="hr-HR" sz="3200" spc="-1" strike="noStrike">
              <a:latin typeface="Arial"/>
            </a:endParaRPr>
          </a:p>
        </p:txBody>
      </p:sp>
      <p:sp>
        <p:nvSpPr>
          <p:cNvPr id="247" name="CustomShape 3"/>
          <p:cNvSpPr/>
          <p:nvPr/>
        </p:nvSpPr>
        <p:spPr>
          <a:xfrm>
            <a:off x="360000" y="1584000"/>
            <a:ext cx="5470200" cy="3886200"/>
          </a:xfrm>
          <a:custGeom>
            <a:avLst/>
            <a:gdLst/>
            <a:ahLst/>
            <a:rect l="l" t="t" r="r" b="b"/>
            <a:pathLst>
              <a:path w="15202" h="10802">
                <a:moveTo>
                  <a:pt x="1800" y="0"/>
                </a:moveTo>
                <a:cubicBezTo>
                  <a:pt x="900" y="0"/>
                  <a:pt x="0" y="900"/>
                  <a:pt x="0" y="1800"/>
                </a:cubicBezTo>
                <a:lnTo>
                  <a:pt x="0" y="9000"/>
                </a:lnTo>
                <a:cubicBezTo>
                  <a:pt x="0" y="9900"/>
                  <a:pt x="900" y="10801"/>
                  <a:pt x="1800" y="10801"/>
                </a:cubicBezTo>
                <a:lnTo>
                  <a:pt x="13400" y="10801"/>
                </a:lnTo>
                <a:cubicBezTo>
                  <a:pt x="14300" y="10801"/>
                  <a:pt x="15201" y="9900"/>
                  <a:pt x="15201" y="9000"/>
                </a:cubicBezTo>
                <a:lnTo>
                  <a:pt x="15201" y="1800"/>
                </a:lnTo>
                <a:cubicBezTo>
                  <a:pt x="15201" y="900"/>
                  <a:pt x="14300" y="0"/>
                  <a:pt x="13400" y="0"/>
                </a:cubicBezTo>
                <a:lnTo>
                  <a:pt x="1800" y="0"/>
                </a:lnTo>
              </a:path>
            </a:pathLst>
          </a:custGeom>
          <a:solidFill>
            <a:srgbClr val="ff3838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r-HR" sz="2600" spc="-1" strike="noStrike">
                <a:solidFill>
                  <a:srgbClr val="ffffff"/>
                </a:solidFill>
                <a:latin typeface="Arial"/>
                <a:ea typeface="DejaVu Sans"/>
              </a:rPr>
              <a:t>Zadatak:</a:t>
            </a:r>
            <a:endParaRPr b="0" lang="hr-H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3200" spc="-1" strike="noStrike">
                <a:solidFill>
                  <a:srgbClr val="ffffff"/>
                </a:solidFill>
                <a:latin typeface="Arial"/>
                <a:ea typeface="DejaVu Sans"/>
              </a:rPr>
              <a:t>Imate 1 minutu za nacrtati </a:t>
            </a:r>
            <a:endParaRPr b="0" lang="hr-HR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portret vašeg kolege </a:t>
            </a:r>
            <a:endParaRPr b="0" lang="hr-HR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3200" spc="-1" strike="noStrike">
                <a:solidFill>
                  <a:srgbClr val="ffffff"/>
                </a:solidFill>
                <a:latin typeface="Arial"/>
                <a:ea typeface="DejaVu Sans"/>
              </a:rPr>
              <a:t>iz para!</a:t>
            </a:r>
            <a:endParaRPr b="0" lang="hr-HR" sz="3200" spc="-1" strike="noStrike">
              <a:latin typeface="Arial"/>
            </a:endParaRPr>
          </a:p>
        </p:txBody>
      </p:sp>
      <p:sp>
        <p:nvSpPr>
          <p:cNvPr id="248" name="CustomShape 4"/>
          <p:cNvSpPr/>
          <p:nvPr/>
        </p:nvSpPr>
        <p:spPr>
          <a:xfrm>
            <a:off x="3600000" y="936000"/>
            <a:ext cx="5974200" cy="4318200"/>
          </a:xfrm>
          <a:prstGeom prst="ellipse">
            <a:avLst/>
          </a:prstGeom>
          <a:solidFill>
            <a:srgbClr val="3465a4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r-HR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Pokažite portret osobi </a:t>
            </a:r>
            <a:endParaRPr b="0" lang="hr-HR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3200" spc="-1" strike="noStrike">
                <a:solidFill>
                  <a:srgbClr val="ffffff"/>
                </a:solidFill>
                <a:latin typeface="Arial"/>
                <a:ea typeface="DejaVu Sans"/>
              </a:rPr>
              <a:t>koju ste crtali.</a:t>
            </a:r>
            <a:endParaRPr b="0" lang="hr-HR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3200" spc="-1" strike="noStrike">
                <a:solidFill>
                  <a:srgbClr val="ffffff"/>
                </a:solidFill>
                <a:latin typeface="Arial"/>
                <a:ea typeface="DejaVu Sans"/>
              </a:rPr>
              <a:t>Kako ste se osjećali?</a:t>
            </a:r>
            <a:endParaRPr b="0" lang="hr-H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  <p:timing>
    <p:tnLst>
      <p:par>
        <p:cTn id="31" dur="indefinite" restart="never" nodeType="tmRoot">
          <p:childTnLst>
            <p:seq>
              <p:cTn id="32" dur="indefinite" nodeType="mainSeq"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3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42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47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68040" y="644760"/>
            <a:ext cx="906732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CustomShape 2"/>
          <p:cNvSpPr/>
          <p:nvPr/>
        </p:nvSpPr>
        <p:spPr>
          <a:xfrm>
            <a:off x="360000" y="1944000"/>
            <a:ext cx="935820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algn="just">
              <a:lnSpc>
                <a:spcPct val="100000"/>
              </a:lnSpc>
              <a:spcAft>
                <a:spcPts val="1145"/>
              </a:spcAft>
            </a:pPr>
            <a:endParaRPr b="0" lang="hr-HR" sz="18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Aft>
                <a:spcPts val="11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Kreativnost nije samo umijeće crtanja ili slikanja.</a:t>
            </a:r>
            <a:endParaRPr b="0" lang="hr-HR" sz="26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Aft>
                <a:spcPts val="11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Kreativnost je mnogo više od toga.</a:t>
            </a:r>
            <a:endParaRPr b="0" lang="hr-HR" sz="26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Aft>
                <a:spcPts val="11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Design thinking metoda razvija</a:t>
            </a:r>
            <a:endParaRPr b="0" lang="hr-HR" sz="26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145"/>
              </a:spcAft>
            </a:pPr>
            <a:endParaRPr b="0" lang="hr-HR" sz="26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145"/>
              </a:spcAft>
            </a:pPr>
            <a:endParaRPr b="0" lang="hr-HR" sz="26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Aft>
                <a:spcPts val="1145"/>
              </a:spcAft>
            </a:pPr>
            <a:r>
              <a:rPr b="1" lang="hr-HR" sz="2600" spc="-1" strike="noStrike">
                <a:solidFill>
                  <a:srgbClr val="ffbf00"/>
                </a:solidFill>
                <a:latin typeface="Arial"/>
                <a:ea typeface="DejaVu Sans"/>
              </a:rPr>
              <a:t>KREATIVNO SAMOPOUZDANJE</a:t>
            </a:r>
            <a:endParaRPr b="0" lang="hr-HR" sz="2600" spc="-1" strike="noStrike">
              <a:latin typeface="Arial"/>
            </a:endParaRPr>
          </a:p>
        </p:txBody>
      </p:sp>
      <p:sp>
        <p:nvSpPr>
          <p:cNvPr id="251" name="CustomShape 3"/>
          <p:cNvSpPr/>
          <p:nvPr/>
        </p:nvSpPr>
        <p:spPr>
          <a:xfrm rot="20951400">
            <a:off x="359640" y="60480"/>
            <a:ext cx="8845920" cy="73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1" lang="hr-HR" sz="4800" spc="-1" strike="noStrike">
                <a:solidFill>
                  <a:srgbClr val="000000"/>
                </a:solidFill>
                <a:latin typeface="Arial"/>
                <a:ea typeface="DejaVu Sans"/>
              </a:rPr>
              <a:t>Design thinking</a:t>
            </a:r>
            <a:endParaRPr b="0" lang="hr-HR" sz="4800" spc="-1" strike="noStrike">
              <a:latin typeface="Arial"/>
            </a:endParaRPr>
          </a:p>
        </p:txBody>
      </p:sp>
      <p:sp>
        <p:nvSpPr>
          <p:cNvPr id="252" name="CustomShape 4"/>
          <p:cNvSpPr/>
          <p:nvPr/>
        </p:nvSpPr>
        <p:spPr>
          <a:xfrm>
            <a:off x="3166560" y="3925440"/>
            <a:ext cx="360" cy="1079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68040" y="644760"/>
            <a:ext cx="906732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CustomShape 2"/>
          <p:cNvSpPr/>
          <p:nvPr/>
        </p:nvSpPr>
        <p:spPr>
          <a:xfrm>
            <a:off x="492840" y="2160000"/>
            <a:ext cx="8865360" cy="417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200" algn="just">
              <a:lnSpc>
                <a:spcPct val="100000"/>
              </a:lnSpc>
              <a:spcAft>
                <a:spcPts val="1145"/>
              </a:spcAft>
            </a:pPr>
            <a:r>
              <a:rPr b="1" lang="hr-HR" sz="2600" spc="-1" strike="noStrike">
                <a:solidFill>
                  <a:srgbClr val="ff8000"/>
                </a:solidFill>
                <a:latin typeface="Arial"/>
                <a:ea typeface="DejaVu Sans"/>
              </a:rPr>
              <a:t>KREATIVNO SAMOPOUZDANJE</a:t>
            </a:r>
            <a:endParaRPr b="0" lang="hr-HR" sz="26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Aft>
                <a:spcPts val="1145"/>
              </a:spcAft>
            </a:pPr>
            <a:endParaRPr b="0" lang="hr-HR" sz="26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Aft>
                <a:spcPts val="11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je sposobnost da pokažemo nezavršeni rad </a:t>
            </a:r>
            <a:endParaRPr b="0" lang="hr-HR" sz="26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Aft>
                <a:spcPts val="11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sposobnost da sudjelujemo u nečemu u čemu možda nismo dobri</a:t>
            </a:r>
            <a:endParaRPr b="0" lang="hr-HR" sz="26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Aft>
                <a:spcPts val="11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sposobnost suočavanja s problemima koji nemaju jasan odgovor (rješenje)</a:t>
            </a:r>
            <a:endParaRPr b="0" lang="hr-HR" sz="2600" spc="-1" strike="noStrike">
              <a:latin typeface="Arial"/>
            </a:endParaRPr>
          </a:p>
          <a:p>
            <a:pPr marL="432000" indent="-322200" algn="just">
              <a:lnSpc>
                <a:spcPct val="100000"/>
              </a:lnSpc>
              <a:spcAft>
                <a:spcPts val="11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600" spc="-1" strike="noStrike">
                <a:solidFill>
                  <a:srgbClr val="000000"/>
                </a:solidFill>
                <a:latin typeface="Arial"/>
                <a:ea typeface="DejaVu Sans"/>
              </a:rPr>
              <a:t>sposobnost stvaranja inovativnih ideja</a:t>
            </a:r>
            <a:endParaRPr b="0" lang="hr-HR" sz="26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145"/>
              </a:spcAft>
            </a:pPr>
            <a:endParaRPr b="0" lang="hr-HR" sz="2600" spc="-1" strike="noStrike">
              <a:latin typeface="Arial"/>
            </a:endParaRPr>
          </a:p>
        </p:txBody>
      </p:sp>
      <p:sp>
        <p:nvSpPr>
          <p:cNvPr id="255" name="CustomShape 3"/>
          <p:cNvSpPr/>
          <p:nvPr/>
        </p:nvSpPr>
        <p:spPr>
          <a:xfrm rot="20951400">
            <a:off x="360000" y="60480"/>
            <a:ext cx="8845920" cy="73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1" lang="hr-HR" sz="4800" spc="-1" strike="noStrike">
                <a:solidFill>
                  <a:srgbClr val="000000"/>
                </a:solidFill>
                <a:latin typeface="Arial"/>
                <a:ea typeface="DejaVu Sans"/>
              </a:rPr>
              <a:t>Design thinking</a:t>
            </a:r>
            <a:endParaRPr b="0" lang="hr-HR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68040" y="644760"/>
            <a:ext cx="906732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CustomShape 2"/>
          <p:cNvSpPr/>
          <p:nvPr/>
        </p:nvSpPr>
        <p:spPr>
          <a:xfrm>
            <a:off x="1368000" y="2016000"/>
            <a:ext cx="7054200" cy="3958200"/>
          </a:xfrm>
          <a:custGeom>
            <a:avLst/>
            <a:gdLst/>
            <a:ahLst/>
            <a:rect l="l" t="t" r="r" b="b"/>
            <a:pathLst>
              <a:path w="19602" h="11002">
                <a:moveTo>
                  <a:pt x="4900" y="0"/>
                </a:moveTo>
                <a:lnTo>
                  <a:pt x="14700" y="0"/>
                </a:lnTo>
                <a:lnTo>
                  <a:pt x="19601" y="5500"/>
                </a:lnTo>
                <a:lnTo>
                  <a:pt x="14700" y="11001"/>
                </a:lnTo>
                <a:lnTo>
                  <a:pt x="4900" y="11001"/>
                </a:lnTo>
                <a:lnTo>
                  <a:pt x="0" y="5500"/>
                </a:lnTo>
                <a:lnTo>
                  <a:pt x="4900" y="0"/>
                </a:lnTo>
              </a:path>
            </a:pathLst>
          </a:custGeom>
          <a:solidFill>
            <a:srgbClr val="3faf46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r-HR" sz="2600" spc="-1" strike="noStrike">
                <a:solidFill>
                  <a:srgbClr val="ffffff"/>
                </a:solidFill>
                <a:latin typeface="Arial"/>
                <a:ea typeface="DejaVu Sans"/>
              </a:rPr>
              <a:t>Zadatak 2.:</a:t>
            </a:r>
            <a:endParaRPr b="0" lang="hr-H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3200" spc="-1" strike="noStrike">
                <a:solidFill>
                  <a:srgbClr val="ffffff"/>
                </a:solidFill>
                <a:latin typeface="Arial"/>
                <a:ea typeface="DejaVu Sans"/>
              </a:rPr>
              <a:t>Imate dvije minute za nacrtati </a:t>
            </a:r>
            <a:endParaRPr b="0" lang="hr-HR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3200" spc="-1" strike="noStrike">
                <a:solidFill>
                  <a:srgbClr val="ffffff"/>
                </a:solidFill>
                <a:latin typeface="Arial"/>
                <a:ea typeface="DejaVu Sans"/>
              </a:rPr>
              <a:t>što više predmeta </a:t>
            </a:r>
            <a:endParaRPr b="0" lang="hr-HR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3200" spc="-1" strike="noStrike">
                <a:solidFill>
                  <a:srgbClr val="ffffff"/>
                </a:solidFill>
                <a:latin typeface="Arial"/>
                <a:ea typeface="DejaVu Sans"/>
              </a:rPr>
              <a:t>zadanog oblika!</a:t>
            </a:r>
            <a:endParaRPr b="0" lang="hr-HR" sz="3200" spc="-1" strike="noStrike">
              <a:latin typeface="Arial"/>
            </a:endParaRPr>
          </a:p>
        </p:txBody>
      </p:sp>
      <p:sp>
        <p:nvSpPr>
          <p:cNvPr id="258" name="CustomShape 3"/>
          <p:cNvSpPr/>
          <p:nvPr/>
        </p:nvSpPr>
        <p:spPr>
          <a:xfrm rot="20951400">
            <a:off x="360000" y="60480"/>
            <a:ext cx="8845920" cy="73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1" lang="hr-HR" sz="4800" spc="-1" strike="noStrike">
                <a:solidFill>
                  <a:srgbClr val="000000"/>
                </a:solidFill>
                <a:latin typeface="Arial"/>
                <a:ea typeface="DejaVu Sans"/>
              </a:rPr>
              <a:t>Design thinking</a:t>
            </a:r>
            <a:endParaRPr b="0" lang="hr-HR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68040" y="644760"/>
            <a:ext cx="906732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60" name="Slika 225" descr=""/>
          <p:cNvPicPr/>
          <p:nvPr/>
        </p:nvPicPr>
        <p:blipFill>
          <a:blip r:embed="rId1"/>
          <a:stretch/>
        </p:blipFill>
        <p:spPr>
          <a:xfrm>
            <a:off x="648000" y="555840"/>
            <a:ext cx="8857080" cy="6642360"/>
          </a:xfrm>
          <a:prstGeom prst="rect">
            <a:avLst/>
          </a:prstGeom>
          <a:ln>
            <a:noFill/>
          </a:ln>
        </p:spPr>
      </p:pic>
      <p:sp>
        <p:nvSpPr>
          <p:cNvPr id="261" name="CustomShape 2"/>
          <p:cNvSpPr/>
          <p:nvPr/>
        </p:nvSpPr>
        <p:spPr>
          <a:xfrm>
            <a:off x="432000" y="4686120"/>
            <a:ext cx="886536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200" algn="ctr">
              <a:lnSpc>
                <a:spcPct val="100000"/>
              </a:lnSpc>
              <a:spcAft>
                <a:spcPts val="11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hr-HR" sz="3600" spc="-1" strike="noStrike">
                <a:solidFill>
                  <a:srgbClr val="ffff00"/>
                </a:solidFill>
                <a:latin typeface="Arial"/>
                <a:ea typeface="DejaVu Sans"/>
              </a:rPr>
              <a:t>Svaki čovjek je kreativan!</a:t>
            </a:r>
            <a:endParaRPr b="0" lang="hr-HR" sz="3600" spc="-1" strike="noStrike">
              <a:latin typeface="Arial"/>
            </a:endParaRPr>
          </a:p>
          <a:p>
            <a:pPr marL="432000" indent="-322200" algn="ctr">
              <a:lnSpc>
                <a:spcPct val="100000"/>
              </a:lnSpc>
              <a:spcAft>
                <a:spcPts val="11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hr-HR" sz="3600" spc="-1" strike="noStrike">
                <a:solidFill>
                  <a:srgbClr val="ffff00"/>
                </a:solidFill>
                <a:latin typeface="Arial"/>
                <a:ea typeface="DejaVu Sans"/>
              </a:rPr>
              <a:t>Potrebno je samo otključati svoj </a:t>
            </a:r>
            <a:endParaRPr b="0" lang="hr-HR" sz="3600" spc="-1" strike="noStrike">
              <a:latin typeface="Arial"/>
            </a:endParaRPr>
          </a:p>
          <a:p>
            <a:pPr marL="432000" indent="-322200" algn="ctr">
              <a:lnSpc>
                <a:spcPct val="100000"/>
              </a:lnSpc>
              <a:spcAft>
                <a:spcPts val="11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hr-HR" sz="3600" spc="-1" strike="noStrike">
                <a:solidFill>
                  <a:srgbClr val="ffff00"/>
                </a:solidFill>
                <a:latin typeface="Arial"/>
                <a:ea typeface="DejaVu Sans"/>
              </a:rPr>
              <a:t>kreativni potencijal!</a:t>
            </a:r>
            <a:endParaRPr b="0" lang="hr-HR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  <p:timing>
    <p:tnLst>
      <p:par>
        <p:cTn id="48" dur="indefinite" restart="never" nodeType="tmRoot">
          <p:childTnLst>
            <p:seq>
              <p:cTn id="49" dur="indefinite" nodeType="mainSeq">
                <p:childTnLst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54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59" dur="20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62" dur="2000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65" dur="2000"/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 rot="20951400">
            <a:off x="498240" y="47520"/>
            <a:ext cx="8705160" cy="73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1" lang="hr-HR" sz="4800" spc="-1" strike="noStrike">
                <a:solidFill>
                  <a:srgbClr val="000000"/>
                </a:solidFill>
                <a:latin typeface="Arial"/>
                <a:ea typeface="DejaVu Sans"/>
              </a:rPr>
              <a:t>DT proces</a:t>
            </a:r>
            <a:endParaRPr b="0" lang="hr-HR" sz="4800" spc="-1" strike="noStrike">
              <a:latin typeface="Arial"/>
            </a:endParaRPr>
          </a:p>
        </p:txBody>
      </p:sp>
      <p:pic>
        <p:nvPicPr>
          <p:cNvPr id="263" name="Slika 231" descr=""/>
          <p:cNvPicPr/>
          <p:nvPr/>
        </p:nvPicPr>
        <p:blipFill>
          <a:blip r:embed="rId1"/>
          <a:stretch/>
        </p:blipFill>
        <p:spPr>
          <a:xfrm>
            <a:off x="29160" y="1748880"/>
            <a:ext cx="10074600" cy="4441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68040" y="644760"/>
            <a:ext cx="906732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65" name="Slika 235" descr=""/>
          <p:cNvPicPr/>
          <p:nvPr/>
        </p:nvPicPr>
        <p:blipFill>
          <a:blip r:embed="rId1"/>
          <a:stretch/>
        </p:blipFill>
        <p:spPr>
          <a:xfrm>
            <a:off x="-432000" y="2016000"/>
            <a:ext cx="10946160" cy="4894200"/>
          </a:xfrm>
          <a:prstGeom prst="rect">
            <a:avLst/>
          </a:prstGeom>
          <a:ln>
            <a:noFill/>
          </a:ln>
        </p:spPr>
      </p:pic>
      <p:sp>
        <p:nvSpPr>
          <p:cNvPr id="266" name="CustomShape 2"/>
          <p:cNvSpPr/>
          <p:nvPr/>
        </p:nvSpPr>
        <p:spPr>
          <a:xfrm rot="20951400">
            <a:off x="360000" y="60480"/>
            <a:ext cx="8845920" cy="73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1" lang="hr-HR" sz="4800" spc="-1" strike="noStrike">
                <a:solidFill>
                  <a:srgbClr val="000000"/>
                </a:solidFill>
                <a:latin typeface="Arial"/>
                <a:ea typeface="DejaVu Sans"/>
              </a:rPr>
              <a:t>Design thinking</a:t>
            </a:r>
            <a:endParaRPr b="0" lang="hr-HR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Application>LibreOffice/6.2.8.2$Windows_X86_64 LibreOffice_project/f82ddfca21ebc1e222a662a32b25c0c9d20169ee</Application>
  <Words>691</Words>
  <Paragraphs>180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2020-07-05T10:25:51Z</dcterms:created>
  <dc:creator>Korisnik</dc:creator>
  <dc:description/>
  <dc:language>hr-HR</dc:language>
  <cp:lastModifiedBy/>
  <dcterms:modified xsi:type="dcterms:W3CDTF">2020-09-22T12:14:54Z</dcterms:modified>
  <cp:revision>13</cp:revision>
  <dc:subject/>
  <dc:title>Progress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Custom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28</vt:i4>
  </property>
</Properties>
</file>