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60" r:id="rId5"/>
    <p:sldId id="258" r:id="rId6"/>
    <p:sldId id="261"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C5CA55D-F156-4365-B220-A730DFDFA92C}" type="datetimeFigureOut">
              <a:rPr lang="it-IT" smtClean="0"/>
              <a:t>31/03/2015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C5CA55D-F156-4365-B220-A730DFDFA92C}" type="datetimeFigureOut">
              <a:rPr lang="it-IT" smtClean="0"/>
              <a:t>31/03/2015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C5CA55D-F156-4365-B220-A730DFDFA92C}" type="datetimeFigureOut">
              <a:rPr lang="it-IT" smtClean="0"/>
              <a:t>31/03/2015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C5CA55D-F156-4365-B220-A730DFDFA92C}" type="datetimeFigureOut">
              <a:rPr lang="it-IT" smtClean="0"/>
              <a:t>31/03/2015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C5CA55D-F156-4365-B220-A730DFDFA92C}" type="datetimeFigureOut">
              <a:rPr lang="it-IT" smtClean="0"/>
              <a:t>31/03/2015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C5CA55D-F156-4365-B220-A730DFDFA92C}" type="datetimeFigureOut">
              <a:rPr lang="it-IT" smtClean="0"/>
              <a:t>31/03/2015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FC5CA55D-F156-4365-B220-A730DFDFA92C}" type="datetimeFigureOut">
              <a:rPr lang="it-IT" smtClean="0"/>
              <a:t>31/03/2015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FC5CA55D-F156-4365-B220-A730DFDFA92C}" type="datetimeFigureOut">
              <a:rPr lang="it-IT" smtClean="0"/>
              <a:t>31/03/2015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CA55D-F156-4365-B220-A730DFDFA92C}" type="datetimeFigureOut">
              <a:rPr lang="it-IT" smtClean="0"/>
              <a:t>31/03/2015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C8698BA-D481-49D3-B07E-CEC06C68BC5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C5CA55D-F156-4365-B220-A730DFDFA92C}" type="datetimeFigureOut">
              <a:rPr lang="it-IT" smtClean="0"/>
              <a:t>31/03/2015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C8698BA-D481-49D3-B07E-CEC06C68BC50}"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FC5CA55D-F156-4365-B220-A730DFDFA92C}" type="datetimeFigureOut">
              <a:rPr lang="it-IT" smtClean="0"/>
              <a:t>31/03/2015</a:t>
            </a:fld>
            <a:endParaRPr lang="it-IT"/>
          </a:p>
        </p:txBody>
      </p:sp>
      <p:sp>
        <p:nvSpPr>
          <p:cNvPr id="9" name="Slide Number Placeholder 8"/>
          <p:cNvSpPr>
            <a:spLocks noGrp="1"/>
          </p:cNvSpPr>
          <p:nvPr>
            <p:ph type="sldNum" sz="quarter" idx="11"/>
          </p:nvPr>
        </p:nvSpPr>
        <p:spPr/>
        <p:txBody>
          <a:bodyPr/>
          <a:lstStyle/>
          <a:p>
            <a:fld id="{5C8698BA-D481-49D3-B07E-CEC06C68BC50}"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C8698BA-D481-49D3-B07E-CEC06C68BC50}"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C5CA55D-F156-4365-B220-A730DFDFA92C}" type="datetimeFigureOut">
              <a:rPr lang="it-IT" smtClean="0"/>
              <a:t>31/03/2015</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US" dirty="0"/>
              <a:t>M</a:t>
            </a:r>
            <a:r>
              <a:rPr lang="en-US" dirty="0" smtClean="0"/>
              <a:t>easurement of energy produced from photovoltaic modules</a:t>
            </a:r>
            <a:endParaRPr lang="it-IT" dirty="0"/>
          </a:p>
        </p:txBody>
      </p:sp>
      <p:sp>
        <p:nvSpPr>
          <p:cNvPr id="3" name="Sottotitolo 2"/>
          <p:cNvSpPr>
            <a:spLocks noGrp="1"/>
          </p:cNvSpPr>
          <p:nvPr>
            <p:ph type="subTitle" idx="1"/>
          </p:nvPr>
        </p:nvSpPr>
        <p:spPr/>
        <p:txBody>
          <a:bodyPr/>
          <a:lstStyle/>
          <a:p>
            <a:r>
              <a:rPr lang="it-IT" dirty="0" err="1" smtClean="0"/>
              <a:t>Physics</a:t>
            </a:r>
            <a:r>
              <a:rPr lang="it-IT" dirty="0" smtClean="0"/>
              <a:t> </a:t>
            </a:r>
            <a:r>
              <a:rPr lang="it-IT" dirty="0" err="1" smtClean="0"/>
              <a:t>laboratory</a:t>
            </a:r>
            <a:r>
              <a:rPr lang="it-IT" dirty="0" smtClean="0"/>
              <a:t> </a:t>
            </a:r>
            <a:endParaRPr lang="it-IT" dirty="0"/>
          </a:p>
        </p:txBody>
      </p:sp>
    </p:spTree>
    <p:extLst>
      <p:ext uri="{BB962C8B-B14F-4D97-AF65-F5344CB8AC3E}">
        <p14:creationId xmlns:p14="http://schemas.microsoft.com/office/powerpoint/2010/main" val="354173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the </a:t>
            </a:r>
            <a:r>
              <a:rPr lang="it-IT" dirty="0" err="1" smtClean="0"/>
              <a:t>physics</a:t>
            </a:r>
            <a:r>
              <a:rPr lang="it-IT" dirty="0" smtClean="0"/>
              <a:t> lab</a:t>
            </a:r>
            <a:endParaRPr lang="it-IT" dirty="0"/>
          </a:p>
        </p:txBody>
      </p:sp>
      <p:sp>
        <p:nvSpPr>
          <p:cNvPr id="3" name="Segnaposto contenuto 2"/>
          <p:cNvSpPr>
            <a:spLocks noGrp="1"/>
          </p:cNvSpPr>
          <p:nvPr>
            <p:ph idx="1"/>
          </p:nvPr>
        </p:nvSpPr>
        <p:spPr/>
        <p:txBody>
          <a:bodyPr/>
          <a:lstStyle/>
          <a:p>
            <a:pPr marL="114300" indent="0">
              <a:buNone/>
            </a:pPr>
            <a:r>
              <a:rPr lang="it-IT" dirty="0" err="1" smtClean="0"/>
              <a:t>We</a:t>
            </a:r>
            <a:r>
              <a:rPr lang="it-IT" dirty="0" smtClean="0"/>
              <a:t> </a:t>
            </a:r>
            <a:r>
              <a:rPr lang="it-IT" dirty="0" err="1" smtClean="0"/>
              <a:t>have</a:t>
            </a:r>
            <a:r>
              <a:rPr lang="it-IT" dirty="0" smtClean="0"/>
              <a:t> </a:t>
            </a:r>
            <a:r>
              <a:rPr lang="it-IT" dirty="0" err="1" smtClean="0"/>
              <a:t>used</a:t>
            </a:r>
            <a:r>
              <a:rPr lang="it-IT" dirty="0" smtClean="0"/>
              <a:t> a </a:t>
            </a:r>
            <a:r>
              <a:rPr lang="it-IT" dirty="0" err="1" smtClean="0"/>
              <a:t>module</a:t>
            </a:r>
            <a:r>
              <a:rPr lang="it-IT" dirty="0" smtClean="0"/>
              <a:t> of 11 Watt and </a:t>
            </a:r>
            <a:r>
              <a:rPr lang="it-IT" dirty="0" err="1" smtClean="0"/>
              <a:t>we</a:t>
            </a:r>
            <a:r>
              <a:rPr lang="it-IT" dirty="0" smtClean="0"/>
              <a:t> </a:t>
            </a:r>
            <a:r>
              <a:rPr lang="it-IT" dirty="0" err="1" smtClean="0"/>
              <a:t>have</a:t>
            </a:r>
            <a:r>
              <a:rPr lang="it-IT" dirty="0" smtClean="0"/>
              <a:t> </a:t>
            </a:r>
            <a:r>
              <a:rPr lang="it-IT" dirty="0" err="1" smtClean="0"/>
              <a:t>misured</a:t>
            </a:r>
            <a:r>
              <a:rPr lang="it-IT" dirty="0" smtClean="0"/>
              <a:t> the </a:t>
            </a:r>
            <a:r>
              <a:rPr lang="it-IT" dirty="0" err="1" smtClean="0"/>
              <a:t>product</a:t>
            </a:r>
            <a:r>
              <a:rPr lang="it-IT" dirty="0" smtClean="0"/>
              <a:t> </a:t>
            </a:r>
            <a:r>
              <a:rPr lang="it-IT" dirty="0" err="1" smtClean="0"/>
              <a:t>power</a:t>
            </a:r>
            <a:r>
              <a:rPr lang="it-IT" dirty="0" smtClean="0"/>
              <a:t> </a:t>
            </a:r>
            <a:r>
              <a:rPr lang="it-IT" dirty="0" err="1" smtClean="0"/>
              <a:t>changing</a:t>
            </a:r>
            <a:r>
              <a:rPr lang="it-IT" dirty="0" smtClean="0"/>
              <a:t> the tilt angle and azimut angle.</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492896"/>
            <a:ext cx="7092280" cy="3989408"/>
          </a:xfrm>
          <a:prstGeom prst="rect">
            <a:avLst/>
          </a:prstGeom>
        </p:spPr>
      </p:pic>
    </p:spTree>
    <p:extLst>
      <p:ext uri="{BB962C8B-B14F-4D97-AF65-F5344CB8AC3E}">
        <p14:creationId xmlns:p14="http://schemas.microsoft.com/office/powerpoint/2010/main" val="131134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TILT ANGLE</a:t>
            </a:r>
            <a:endParaRPr lang="it-IT" sz="3600" dirty="0"/>
          </a:p>
        </p:txBody>
      </p:sp>
      <p:sp>
        <p:nvSpPr>
          <p:cNvPr id="3" name="Segnaposto contenuto 2"/>
          <p:cNvSpPr>
            <a:spLocks noGrp="1"/>
          </p:cNvSpPr>
          <p:nvPr>
            <p:ph idx="1"/>
          </p:nvPr>
        </p:nvSpPr>
        <p:spPr>
          <a:xfrm>
            <a:off x="457200" y="1600200"/>
            <a:ext cx="7620000" cy="604664"/>
          </a:xfrm>
        </p:spPr>
        <p:txBody>
          <a:bodyPr/>
          <a:lstStyle/>
          <a:p>
            <a:pPr marL="114300" indent="0">
              <a:buNone/>
            </a:pPr>
            <a:r>
              <a:rPr lang="en-US" dirty="0" smtClean="0"/>
              <a:t>The tilt </a:t>
            </a:r>
            <a:r>
              <a:rPr lang="en-US" dirty="0"/>
              <a:t>angle is the angle of the panel to the horizontal axis .</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60" y="2267744"/>
            <a:ext cx="1819275" cy="17907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995936" y="2267744"/>
            <a:ext cx="3024337" cy="2031325"/>
          </a:xfrm>
          <a:prstGeom prst="rect">
            <a:avLst/>
          </a:prstGeom>
          <a:noFill/>
        </p:spPr>
        <p:txBody>
          <a:bodyPr wrap="square" rtlCol="0">
            <a:spAutoFit/>
          </a:bodyPr>
          <a:lstStyle/>
          <a:p>
            <a:r>
              <a:rPr lang="en-US" dirty="0" smtClean="0"/>
              <a:t>When the angle of incidence of solar radiation tends to be normal to the panel, the reflected component will be lower and therefore the production of the panel will be greater .</a:t>
            </a:r>
            <a:endParaRPr lang="it-IT" dirty="0"/>
          </a:p>
        </p:txBody>
      </p:sp>
      <p:sp>
        <p:nvSpPr>
          <p:cNvPr id="6" name="CasellaDiTesto 5"/>
          <p:cNvSpPr txBox="1"/>
          <p:nvPr/>
        </p:nvSpPr>
        <p:spPr>
          <a:xfrm>
            <a:off x="1159645" y="3282482"/>
            <a:ext cx="497252" cy="369332"/>
          </a:xfrm>
          <a:prstGeom prst="rect">
            <a:avLst/>
          </a:prstGeom>
          <a:noFill/>
        </p:spPr>
        <p:txBody>
          <a:bodyPr wrap="none" rtlCol="0">
            <a:spAutoFit/>
          </a:bodyPr>
          <a:lstStyle/>
          <a:p>
            <a:r>
              <a:rPr lang="it-IT" dirty="0" smtClean="0"/>
              <a:t>30°</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1205041620"/>
              </p:ext>
            </p:extLst>
          </p:nvPr>
        </p:nvGraphicFramePr>
        <p:xfrm>
          <a:off x="2566535" y="4797152"/>
          <a:ext cx="3085584" cy="1584312"/>
        </p:xfrm>
        <a:graphic>
          <a:graphicData uri="http://schemas.openxmlformats.org/drawingml/2006/table">
            <a:tbl>
              <a:tblPr/>
              <a:tblGrid>
                <a:gridCol w="610335"/>
                <a:gridCol w="1186763"/>
                <a:gridCol w="1288486"/>
              </a:tblGrid>
              <a:tr h="274184">
                <a:tc gridSpan="2">
                  <a:txBody>
                    <a:bodyPr/>
                    <a:lstStyle/>
                    <a:p>
                      <a:pPr marL="76200">
                        <a:spcAft>
                          <a:spcPts val="0"/>
                        </a:spcAft>
                      </a:pPr>
                      <a:r>
                        <a:rPr lang="it-IT" sz="1600" b="1" dirty="0" err="1" smtClean="0">
                          <a:effectLst/>
                          <a:latin typeface="Times"/>
                          <a:ea typeface="Times New Roman"/>
                        </a:rPr>
                        <a:t>Geographical</a:t>
                      </a:r>
                      <a:r>
                        <a:rPr lang="it-IT" sz="1600" b="1" dirty="0" smtClean="0">
                          <a:effectLst/>
                          <a:latin typeface="Times"/>
                          <a:ea typeface="Times New Roman"/>
                        </a:rPr>
                        <a:t> area</a:t>
                      </a:r>
                      <a:endParaRPr lang="it-IT" sz="16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marR="635" algn="r">
                        <a:spcAft>
                          <a:spcPts val="0"/>
                        </a:spcAft>
                      </a:pPr>
                      <a:r>
                        <a:rPr lang="it-IT" sz="1800" b="1" dirty="0" smtClean="0">
                          <a:effectLst/>
                          <a:latin typeface="Times"/>
                          <a:ea typeface="Times New Roman"/>
                        </a:rPr>
                        <a:t>Tilt angle</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60">
                <a:tc>
                  <a:txBody>
                    <a:bodyPr/>
                    <a:lstStyle/>
                    <a:p>
                      <a:pPr marL="76200">
                        <a:lnSpc>
                          <a:spcPts val="1310"/>
                        </a:lnSpc>
                        <a:spcAft>
                          <a:spcPts val="0"/>
                        </a:spcAft>
                      </a:pPr>
                      <a:r>
                        <a:rPr lang="it-IT" sz="1600" b="1">
                          <a:effectLst/>
                          <a:latin typeface="Times"/>
                          <a:ea typeface="Times New Roman"/>
                        </a:rPr>
                        <a:t>Italia</a:t>
                      </a:r>
                      <a:endParaRPr lang="it-IT" sz="1600" b="1">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1">
                          <a:effectLst/>
                          <a:latin typeface="Times New Roman"/>
                          <a:ea typeface="Times New Roman"/>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r">
                        <a:lnSpc>
                          <a:spcPts val="1310"/>
                        </a:lnSpc>
                        <a:spcAft>
                          <a:spcPts val="0"/>
                        </a:spcAft>
                      </a:pPr>
                      <a:r>
                        <a:rPr lang="it-IT" sz="1800" b="1" dirty="0">
                          <a:effectLst/>
                          <a:latin typeface="Times"/>
                          <a:ea typeface="Times New Roman"/>
                        </a:rPr>
                        <a:t>30 – 35°</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84">
                <a:tc>
                  <a:txBody>
                    <a:bodyPr/>
                    <a:lstStyle/>
                    <a:p>
                      <a:pPr marL="304800">
                        <a:lnSpc>
                          <a:spcPts val="1435"/>
                        </a:lnSpc>
                        <a:spcAft>
                          <a:spcPts val="0"/>
                        </a:spcAft>
                      </a:pPr>
                      <a:r>
                        <a:rPr lang="it-IT" sz="1600" b="1">
                          <a:effectLst/>
                          <a:latin typeface="Symbol"/>
                          <a:ea typeface="Times New Roman"/>
                          <a:cs typeface="Symbol"/>
                        </a:rPr>
                        <a:t>·</a:t>
                      </a:r>
                      <a:endParaRPr lang="it-IT" sz="1600" b="1">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spcAft>
                          <a:spcPts val="0"/>
                        </a:spcAft>
                      </a:pPr>
                      <a:r>
                        <a:rPr lang="it-IT" sz="1600" b="1">
                          <a:effectLst/>
                          <a:latin typeface="Times"/>
                          <a:ea typeface="Times New Roman"/>
                        </a:rPr>
                        <a:t>Bolzano</a:t>
                      </a:r>
                      <a:endParaRPr lang="it-IT" sz="1600" b="1">
                        <a:effectLst/>
                        <a:latin typeface="Times New Roman"/>
                        <a:ea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6035" algn="r">
                        <a:lnSpc>
                          <a:spcPts val="1310"/>
                        </a:lnSpc>
                        <a:spcAft>
                          <a:spcPts val="0"/>
                        </a:spcAft>
                      </a:pPr>
                      <a:r>
                        <a:rPr lang="it-IT" sz="1800" b="1" dirty="0">
                          <a:effectLst/>
                          <a:latin typeface="Times"/>
                          <a:ea typeface="Times New Roman"/>
                        </a:rPr>
                        <a:t>35°</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328">
                <a:tc>
                  <a:txBody>
                    <a:bodyPr/>
                    <a:lstStyle/>
                    <a:p>
                      <a:pPr marL="304800">
                        <a:lnSpc>
                          <a:spcPts val="1420"/>
                        </a:lnSpc>
                        <a:spcAft>
                          <a:spcPts val="0"/>
                        </a:spcAft>
                      </a:pPr>
                      <a:r>
                        <a:rPr lang="it-IT" sz="1600" b="1">
                          <a:effectLst/>
                          <a:latin typeface="Symbol"/>
                          <a:ea typeface="Times New Roman"/>
                          <a:cs typeface="Symbol"/>
                        </a:rPr>
                        <a:t>·</a:t>
                      </a:r>
                      <a:endParaRPr lang="it-IT" sz="1600" b="1">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lnSpc>
                          <a:spcPts val="1370"/>
                        </a:lnSpc>
                        <a:spcAft>
                          <a:spcPts val="0"/>
                        </a:spcAft>
                      </a:pPr>
                      <a:r>
                        <a:rPr lang="it-IT" sz="1600" b="1">
                          <a:effectLst/>
                          <a:latin typeface="Times"/>
                          <a:ea typeface="Times New Roman"/>
                        </a:rPr>
                        <a:t>Siracusa</a:t>
                      </a:r>
                      <a:endParaRPr lang="it-IT" sz="1600" b="1">
                        <a:effectLst/>
                        <a:latin typeface="Times New Roman"/>
                        <a:ea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6035" algn="r">
                        <a:lnSpc>
                          <a:spcPts val="1310"/>
                        </a:lnSpc>
                        <a:spcAft>
                          <a:spcPts val="0"/>
                        </a:spcAft>
                      </a:pPr>
                      <a:r>
                        <a:rPr lang="it-IT" sz="1800" b="1" dirty="0">
                          <a:effectLst/>
                          <a:latin typeface="Times"/>
                          <a:ea typeface="Times New Roman"/>
                        </a:rPr>
                        <a:t>30°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80">
                <a:tc gridSpan="2">
                  <a:txBody>
                    <a:bodyPr/>
                    <a:lstStyle/>
                    <a:p>
                      <a:pPr marL="76200">
                        <a:lnSpc>
                          <a:spcPts val="1300"/>
                        </a:lnSpc>
                        <a:spcAft>
                          <a:spcPts val="0"/>
                        </a:spcAft>
                      </a:pPr>
                      <a:r>
                        <a:rPr lang="it-IT" sz="1600" b="1">
                          <a:effectLst/>
                          <a:latin typeface="Times"/>
                          <a:ea typeface="Times New Roman"/>
                        </a:rPr>
                        <a:t>Polo Nord</a:t>
                      </a:r>
                      <a:endParaRPr lang="it-IT" sz="1600" b="1">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marR="26035" algn="r">
                        <a:lnSpc>
                          <a:spcPts val="1300"/>
                        </a:lnSpc>
                        <a:spcAft>
                          <a:spcPts val="0"/>
                        </a:spcAft>
                      </a:pPr>
                      <a:r>
                        <a:rPr lang="it-IT" sz="1800" b="1" dirty="0">
                          <a:effectLst/>
                          <a:latin typeface="Times"/>
                          <a:ea typeface="Times New Roman"/>
                        </a:rPr>
                        <a:t>90°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240">
                <a:tc gridSpan="2">
                  <a:txBody>
                    <a:bodyPr/>
                    <a:lstStyle/>
                    <a:p>
                      <a:pPr marL="76200">
                        <a:lnSpc>
                          <a:spcPts val="1310"/>
                        </a:lnSpc>
                        <a:spcAft>
                          <a:spcPts val="0"/>
                        </a:spcAft>
                      </a:pPr>
                      <a:r>
                        <a:rPr lang="it-IT" sz="1600" b="1" dirty="0">
                          <a:effectLst/>
                          <a:latin typeface="Times"/>
                          <a:ea typeface="Times New Roman"/>
                        </a:rPr>
                        <a:t>Equatore</a:t>
                      </a:r>
                      <a:endParaRPr lang="it-IT" sz="16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marR="26035" algn="r">
                        <a:lnSpc>
                          <a:spcPts val="1310"/>
                        </a:lnSpc>
                        <a:spcAft>
                          <a:spcPts val="0"/>
                        </a:spcAft>
                      </a:pPr>
                      <a:r>
                        <a:rPr lang="it-IT" sz="1800" b="1" dirty="0">
                          <a:effectLst/>
                          <a:latin typeface="Times"/>
                          <a:ea typeface="Times New Roman"/>
                        </a:rPr>
                        <a:t>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328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Azimut angle</a:t>
            </a:r>
            <a:endParaRPr lang="it-IT" dirty="0"/>
          </a:p>
        </p:txBody>
      </p:sp>
      <p:sp>
        <p:nvSpPr>
          <p:cNvPr id="3" name="Segnaposto contenuto 2"/>
          <p:cNvSpPr>
            <a:spLocks noGrp="1"/>
          </p:cNvSpPr>
          <p:nvPr>
            <p:ph idx="1"/>
          </p:nvPr>
        </p:nvSpPr>
        <p:spPr/>
        <p:txBody>
          <a:bodyPr/>
          <a:lstStyle/>
          <a:p>
            <a:pPr marL="114300" indent="0">
              <a:buNone/>
            </a:pPr>
            <a:r>
              <a:rPr lang="en-US" dirty="0"/>
              <a:t>A</a:t>
            </a:r>
            <a:r>
              <a:rPr lang="en-US" dirty="0" smtClean="0"/>
              <a:t>zimuth angle is the </a:t>
            </a:r>
            <a:r>
              <a:rPr lang="en-US" dirty="0"/>
              <a:t>deviation than the south . The orientation of the panel should be as possible to the south .</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218774314"/>
              </p:ext>
            </p:extLst>
          </p:nvPr>
        </p:nvGraphicFramePr>
        <p:xfrm>
          <a:off x="467544" y="2636912"/>
          <a:ext cx="2952328" cy="2736303"/>
        </p:xfrm>
        <a:graphic>
          <a:graphicData uri="http://schemas.openxmlformats.org/drawingml/2006/table">
            <a:tbl>
              <a:tblPr/>
              <a:tblGrid>
                <a:gridCol w="2952328"/>
              </a:tblGrid>
              <a:tr h="325912">
                <a:tc>
                  <a:txBody>
                    <a:bodyPr/>
                    <a:lstStyle/>
                    <a:p>
                      <a:pPr marL="63500">
                        <a:spcAft>
                          <a:spcPts val="0"/>
                        </a:spcAft>
                      </a:pPr>
                      <a:r>
                        <a:rPr lang="it-IT" sz="1800" b="1" dirty="0" smtClean="0">
                          <a:effectLst/>
                          <a:latin typeface="Times New Roman"/>
                          <a:ea typeface="Times New Roman"/>
                        </a:rPr>
                        <a:t>ORIENTATION</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marL="63500">
                        <a:lnSpc>
                          <a:spcPts val="1320"/>
                        </a:lnSpc>
                        <a:spcAft>
                          <a:spcPts val="0"/>
                        </a:spcAft>
                      </a:pPr>
                      <a:r>
                        <a:rPr lang="it-IT" sz="1800" b="1" dirty="0" smtClean="0">
                          <a:effectLst/>
                          <a:latin typeface="Times"/>
                          <a:ea typeface="Times New Roman"/>
                        </a:rPr>
                        <a:t>South </a:t>
                      </a:r>
                      <a:r>
                        <a:rPr lang="it-IT" sz="1800" b="1" dirty="0">
                          <a:effectLst/>
                          <a:latin typeface="Times"/>
                          <a:ea typeface="Times New Roman"/>
                        </a:rPr>
                        <a:t>= 0° e </a:t>
                      </a:r>
                      <a:r>
                        <a:rPr lang="it-IT" sz="1800" b="1" dirty="0" smtClean="0">
                          <a:effectLst/>
                          <a:latin typeface="Times"/>
                          <a:ea typeface="Times New Roman"/>
                        </a:rPr>
                        <a:t>Est/West </a:t>
                      </a:r>
                      <a:r>
                        <a:rPr lang="it-IT" sz="1800" b="1" dirty="0">
                          <a:effectLst/>
                          <a:latin typeface="Times"/>
                          <a:ea typeface="Times New Roman"/>
                        </a:rPr>
                        <a:t>= 90°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algn="ctr">
                        <a:lnSpc>
                          <a:spcPts val="1320"/>
                        </a:lnSpc>
                        <a:spcAft>
                          <a:spcPts val="0"/>
                        </a:spcAft>
                      </a:pPr>
                      <a:r>
                        <a:rPr lang="it-IT" sz="1800" b="1" dirty="0">
                          <a:effectLst/>
                          <a:latin typeface="Times"/>
                          <a:ea typeface="Times New Roman"/>
                        </a:rPr>
                        <a:t>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algn="ctr">
                        <a:lnSpc>
                          <a:spcPts val="1320"/>
                        </a:lnSpc>
                        <a:spcAft>
                          <a:spcPts val="0"/>
                        </a:spcAft>
                      </a:pPr>
                      <a:r>
                        <a:rPr lang="it-IT" sz="1800" b="1" dirty="0">
                          <a:effectLst/>
                          <a:latin typeface="Times"/>
                          <a:ea typeface="Times New Roman"/>
                        </a:rPr>
                        <a:t>15°</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algn="ctr">
                        <a:lnSpc>
                          <a:spcPts val="1320"/>
                        </a:lnSpc>
                        <a:spcAft>
                          <a:spcPts val="0"/>
                        </a:spcAft>
                      </a:pPr>
                      <a:r>
                        <a:rPr lang="it-IT" sz="1800" b="1" dirty="0">
                          <a:effectLst/>
                          <a:latin typeface="Times"/>
                          <a:ea typeface="Times New Roman"/>
                        </a:rPr>
                        <a:t>30°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algn="ctr">
                        <a:lnSpc>
                          <a:spcPts val="1320"/>
                        </a:lnSpc>
                        <a:spcAft>
                          <a:spcPts val="0"/>
                        </a:spcAft>
                      </a:pPr>
                      <a:r>
                        <a:rPr lang="it-IT" sz="1800" b="1" dirty="0">
                          <a:effectLst/>
                          <a:latin typeface="Times"/>
                          <a:ea typeface="Times New Roman"/>
                        </a:rPr>
                        <a:t>45°</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algn="ctr">
                        <a:lnSpc>
                          <a:spcPts val="1320"/>
                        </a:lnSpc>
                        <a:spcAft>
                          <a:spcPts val="0"/>
                        </a:spcAft>
                      </a:pPr>
                      <a:r>
                        <a:rPr lang="it-IT" sz="1800" b="1" dirty="0">
                          <a:effectLst/>
                          <a:latin typeface="Times"/>
                          <a:ea typeface="Times New Roman"/>
                        </a:rPr>
                        <a:t>60°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279">
                <a:tc>
                  <a:txBody>
                    <a:bodyPr/>
                    <a:lstStyle/>
                    <a:p>
                      <a:pPr algn="ctr">
                        <a:lnSpc>
                          <a:spcPts val="1330"/>
                        </a:lnSpc>
                        <a:spcAft>
                          <a:spcPts val="0"/>
                        </a:spcAft>
                      </a:pPr>
                      <a:r>
                        <a:rPr lang="it-IT" sz="1800" b="1" dirty="0">
                          <a:effectLst/>
                          <a:latin typeface="Times"/>
                          <a:ea typeface="Times New Roman"/>
                        </a:rPr>
                        <a:t>75°</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16">
                <a:tc>
                  <a:txBody>
                    <a:bodyPr/>
                    <a:lstStyle/>
                    <a:p>
                      <a:pPr algn="ctr">
                        <a:lnSpc>
                          <a:spcPts val="1320"/>
                        </a:lnSpc>
                        <a:spcAft>
                          <a:spcPts val="0"/>
                        </a:spcAft>
                      </a:pPr>
                      <a:r>
                        <a:rPr lang="it-IT" sz="1800" b="1" dirty="0">
                          <a:effectLst/>
                          <a:latin typeface="Times"/>
                          <a:ea typeface="Times New Roman"/>
                        </a:rPr>
                        <a:t>90°</a:t>
                      </a:r>
                      <a:endParaRPr lang="it-IT" sz="1800" b="1"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636912"/>
            <a:ext cx="42386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06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7620000" cy="6140152"/>
          </a:xfrm>
        </p:spPr>
        <p:txBody>
          <a:bodyPr/>
          <a:lstStyle/>
          <a:p>
            <a:pPr marL="114300" indent="0">
              <a:buNone/>
            </a:pPr>
            <a:r>
              <a:rPr lang="it-IT" dirty="0" smtClean="0"/>
              <a:t>With the </a:t>
            </a:r>
            <a:r>
              <a:rPr lang="it-IT" dirty="0" err="1" smtClean="0"/>
              <a:t>misures</a:t>
            </a:r>
            <a:r>
              <a:rPr lang="it-IT" dirty="0" smtClean="0"/>
              <a:t> </a:t>
            </a:r>
            <a:r>
              <a:rPr lang="it-IT" dirty="0" err="1" smtClean="0"/>
              <a:t>we</a:t>
            </a:r>
            <a:r>
              <a:rPr lang="it-IT" dirty="0" smtClean="0"/>
              <a:t> </a:t>
            </a:r>
            <a:r>
              <a:rPr lang="it-IT" dirty="0" err="1" smtClean="0"/>
              <a:t>have</a:t>
            </a:r>
            <a:r>
              <a:rPr lang="it-IT" dirty="0" smtClean="0"/>
              <a:t> made </a:t>
            </a:r>
            <a:r>
              <a:rPr lang="it-IT" dirty="0" err="1" smtClean="0"/>
              <a:t>graphics</a:t>
            </a:r>
            <a:r>
              <a:rPr lang="it-IT" dirty="0" smtClean="0"/>
              <a:t> to </a:t>
            </a:r>
            <a:r>
              <a:rPr lang="it-IT" dirty="0" err="1" smtClean="0"/>
              <a:t>know</a:t>
            </a:r>
            <a:r>
              <a:rPr lang="it-IT" dirty="0" smtClean="0"/>
              <a:t> the best </a:t>
            </a:r>
            <a:r>
              <a:rPr lang="it-IT" dirty="0" err="1" smtClean="0"/>
              <a:t>power</a:t>
            </a:r>
            <a:r>
              <a:rPr lang="it-IT" dirty="0" smtClean="0"/>
              <a:t> performance of the </a:t>
            </a:r>
            <a:r>
              <a:rPr lang="it-IT" dirty="0" err="1" smtClean="0"/>
              <a:t>module</a:t>
            </a:r>
            <a:r>
              <a:rPr lang="it-IT" dirty="0" smtClean="0"/>
              <a:t> </a:t>
            </a:r>
            <a:r>
              <a:rPr lang="it-IT" dirty="0" err="1" smtClean="0"/>
              <a:t>changing</a:t>
            </a:r>
            <a:r>
              <a:rPr lang="it-IT" dirty="0" smtClean="0"/>
              <a:t> the angle.</a:t>
            </a:r>
          </a:p>
          <a:p>
            <a:pPr marL="114300" indent="0">
              <a:buNone/>
            </a:pPr>
            <a:r>
              <a:rPr lang="it-IT" dirty="0" smtClean="0"/>
              <a:t>So the best </a:t>
            </a:r>
            <a:r>
              <a:rPr lang="it-IT" dirty="0" err="1" smtClean="0"/>
              <a:t>power</a:t>
            </a:r>
            <a:r>
              <a:rPr lang="it-IT" dirty="0" smtClean="0"/>
              <a:t> performance </a:t>
            </a:r>
            <a:r>
              <a:rPr lang="it-IT" dirty="0" err="1" smtClean="0"/>
              <a:t>is</a:t>
            </a:r>
            <a:r>
              <a:rPr lang="it-IT" dirty="0" smtClean="0"/>
              <a:t> with a tilt angle of </a:t>
            </a:r>
            <a:r>
              <a:rPr lang="it-IT" dirty="0" err="1" smtClean="0"/>
              <a:t>about</a:t>
            </a:r>
            <a:r>
              <a:rPr lang="it-IT" dirty="0" smtClean="0"/>
              <a:t> </a:t>
            </a:r>
            <a:r>
              <a:rPr lang="it-IT" dirty="0" err="1" smtClean="0"/>
              <a:t>thirty</a:t>
            </a:r>
            <a:r>
              <a:rPr lang="it-IT" dirty="0" smtClean="0"/>
              <a:t> </a:t>
            </a:r>
            <a:r>
              <a:rPr lang="it-IT" dirty="0" err="1" smtClean="0"/>
              <a:t>degrees</a:t>
            </a:r>
            <a:r>
              <a:rPr lang="it-IT" dirty="0" smtClean="0"/>
              <a:t>, and an azimut angle of 0.</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276872"/>
            <a:ext cx="7380312" cy="3960440"/>
          </a:xfrm>
          <a:prstGeom prst="rect">
            <a:avLst/>
          </a:prstGeom>
        </p:spPr>
      </p:pic>
    </p:spTree>
    <p:extLst>
      <p:ext uri="{BB962C8B-B14F-4D97-AF65-F5344CB8AC3E}">
        <p14:creationId xmlns:p14="http://schemas.microsoft.com/office/powerpoint/2010/main" val="330273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The </a:t>
            </a:r>
            <a:r>
              <a:rPr lang="it-IT" sz="4000" dirty="0" err="1" smtClean="0"/>
              <a:t>experience</a:t>
            </a:r>
            <a:r>
              <a:rPr lang="it-IT" sz="4000" dirty="0" smtClean="0"/>
              <a:t> </a:t>
            </a:r>
            <a:r>
              <a:rPr lang="it-IT" sz="4000" dirty="0" err="1" smtClean="0"/>
              <a:t>outside</a:t>
            </a:r>
            <a:endParaRPr lang="it-IT" sz="4000" dirty="0"/>
          </a:p>
        </p:txBody>
      </p:sp>
      <p:sp>
        <p:nvSpPr>
          <p:cNvPr id="3" name="Segnaposto contenuto 2"/>
          <p:cNvSpPr>
            <a:spLocks noGrp="1"/>
          </p:cNvSpPr>
          <p:nvPr>
            <p:ph idx="1"/>
          </p:nvPr>
        </p:nvSpPr>
        <p:spPr/>
        <p:txBody>
          <a:bodyPr/>
          <a:lstStyle/>
          <a:p>
            <a:pPr marL="114300" indent="0">
              <a:buNone/>
            </a:pPr>
            <a:r>
              <a:rPr lang="it-IT" dirty="0" err="1" smtClean="0"/>
              <a:t>We</a:t>
            </a:r>
            <a:r>
              <a:rPr lang="it-IT" dirty="0" smtClean="0"/>
              <a:t> </a:t>
            </a:r>
            <a:r>
              <a:rPr lang="it-IT" dirty="0" err="1" smtClean="0"/>
              <a:t>have</a:t>
            </a:r>
            <a:r>
              <a:rPr lang="it-IT" dirty="0" smtClean="0"/>
              <a:t> </a:t>
            </a:r>
            <a:r>
              <a:rPr lang="it-IT" dirty="0" err="1" smtClean="0"/>
              <a:t>used</a:t>
            </a:r>
            <a:r>
              <a:rPr lang="it-IT" dirty="0" smtClean="0"/>
              <a:t> </a:t>
            </a:r>
            <a:r>
              <a:rPr lang="it-IT" dirty="0" err="1" smtClean="0"/>
              <a:t>two</a:t>
            </a:r>
            <a:r>
              <a:rPr lang="it-IT" dirty="0" smtClean="0"/>
              <a:t> </a:t>
            </a:r>
            <a:r>
              <a:rPr lang="it-IT" dirty="0" err="1" smtClean="0"/>
              <a:t>modules</a:t>
            </a:r>
            <a:r>
              <a:rPr lang="it-IT" dirty="0" smtClean="0"/>
              <a:t> of 250W in serial connection.</a:t>
            </a: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2132856"/>
            <a:ext cx="4091947" cy="306896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393" y="3501008"/>
            <a:ext cx="4091947" cy="3068960"/>
          </a:xfrm>
          <a:prstGeom prst="rect">
            <a:avLst/>
          </a:prstGeom>
        </p:spPr>
      </p:pic>
    </p:spTree>
    <p:extLst>
      <p:ext uri="{BB962C8B-B14F-4D97-AF65-F5344CB8AC3E}">
        <p14:creationId xmlns:p14="http://schemas.microsoft.com/office/powerpoint/2010/main" val="75542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7620000" cy="6068144"/>
          </a:xfrm>
        </p:spPr>
        <p:txBody>
          <a:bodyPr/>
          <a:lstStyle/>
          <a:p>
            <a:pPr marL="114300" indent="0">
              <a:buNone/>
            </a:pPr>
            <a:r>
              <a:rPr lang="it-IT" dirty="0" err="1" smtClean="0"/>
              <a:t>We</a:t>
            </a:r>
            <a:r>
              <a:rPr lang="it-IT" dirty="0" smtClean="0"/>
              <a:t> </a:t>
            </a:r>
            <a:r>
              <a:rPr lang="it-IT" dirty="0" err="1" smtClean="0"/>
              <a:t>have</a:t>
            </a:r>
            <a:r>
              <a:rPr lang="it-IT" dirty="0" smtClean="0"/>
              <a:t> </a:t>
            </a:r>
            <a:r>
              <a:rPr lang="it-IT" dirty="0" err="1" smtClean="0"/>
              <a:t>done</a:t>
            </a:r>
            <a:r>
              <a:rPr lang="it-IT" dirty="0" smtClean="0"/>
              <a:t> the </a:t>
            </a:r>
            <a:r>
              <a:rPr lang="it-IT" dirty="0" err="1" smtClean="0"/>
              <a:t>measures</a:t>
            </a:r>
            <a:r>
              <a:rPr lang="it-IT" dirty="0" smtClean="0"/>
              <a:t> with an </a:t>
            </a:r>
            <a:r>
              <a:rPr lang="it-IT" dirty="0" err="1" smtClean="0"/>
              <a:t>analogical</a:t>
            </a:r>
            <a:r>
              <a:rPr lang="it-IT" dirty="0" smtClean="0"/>
              <a:t> and </a:t>
            </a:r>
            <a:r>
              <a:rPr lang="it-IT" dirty="0" err="1" smtClean="0"/>
              <a:t>digital</a:t>
            </a:r>
            <a:r>
              <a:rPr lang="it-IT" dirty="0" smtClean="0"/>
              <a:t> </a:t>
            </a:r>
            <a:r>
              <a:rPr lang="it-IT" dirty="0" err="1" smtClean="0"/>
              <a:t>instrument</a:t>
            </a:r>
            <a:r>
              <a:rPr lang="it-IT" dirty="0" smtClean="0"/>
              <a:t> </a:t>
            </a:r>
            <a:r>
              <a:rPr lang="it-IT" dirty="0" err="1" smtClean="0"/>
              <a:t>called</a:t>
            </a:r>
            <a:r>
              <a:rPr lang="it-IT" dirty="0" smtClean="0"/>
              <a:t> </a:t>
            </a:r>
            <a:r>
              <a:rPr lang="it-IT" dirty="0" err="1" smtClean="0"/>
              <a:t>multimeter</a:t>
            </a:r>
            <a:r>
              <a:rPr lang="it-IT" dirty="0" smtClean="0"/>
              <a:t> .</a:t>
            </a:r>
          </a:p>
          <a:p>
            <a:pPr marL="114300" indent="0">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268761"/>
            <a:ext cx="4089284" cy="295232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613" y="2996952"/>
            <a:ext cx="3786787" cy="3312368"/>
          </a:xfrm>
          <a:prstGeom prst="rect">
            <a:avLst/>
          </a:prstGeom>
        </p:spPr>
      </p:pic>
    </p:spTree>
    <p:extLst>
      <p:ext uri="{BB962C8B-B14F-4D97-AF65-F5344CB8AC3E}">
        <p14:creationId xmlns:p14="http://schemas.microsoft.com/office/powerpoint/2010/main" val="98660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7620000" cy="936104"/>
          </a:xfrm>
        </p:spPr>
        <p:txBody>
          <a:bodyPr/>
          <a:lstStyle/>
          <a:p>
            <a:pPr marL="114300" indent="0">
              <a:buNone/>
            </a:pPr>
            <a:r>
              <a:rPr lang="it-IT" dirty="0" smtClean="0"/>
              <a:t>With the </a:t>
            </a:r>
            <a:r>
              <a:rPr lang="it-IT" dirty="0" err="1" smtClean="0"/>
              <a:t>power</a:t>
            </a:r>
            <a:r>
              <a:rPr lang="it-IT" dirty="0" smtClean="0"/>
              <a:t> </a:t>
            </a:r>
            <a:r>
              <a:rPr lang="it-IT" dirty="0" err="1" smtClean="0"/>
              <a:t>produced</a:t>
            </a:r>
            <a:r>
              <a:rPr lang="it-IT" dirty="0" smtClean="0"/>
              <a:t> </a:t>
            </a:r>
            <a:r>
              <a:rPr lang="it-IT" dirty="0" err="1" smtClean="0"/>
              <a:t>we</a:t>
            </a:r>
            <a:r>
              <a:rPr lang="it-IT" dirty="0" smtClean="0"/>
              <a:t> </a:t>
            </a:r>
            <a:r>
              <a:rPr lang="it-IT" dirty="0" err="1" smtClean="0"/>
              <a:t>took</a:t>
            </a:r>
            <a:r>
              <a:rPr lang="it-IT" dirty="0" smtClean="0"/>
              <a:t> on </a:t>
            </a:r>
            <a:r>
              <a:rPr lang="it-IT" dirty="0" err="1" smtClean="0"/>
              <a:t>three</a:t>
            </a:r>
            <a:r>
              <a:rPr lang="it-IT" dirty="0" smtClean="0"/>
              <a:t> </a:t>
            </a:r>
            <a:r>
              <a:rPr lang="it-IT" dirty="0" err="1" smtClean="0"/>
              <a:t>lamps</a:t>
            </a:r>
            <a:r>
              <a:rPr lang="it-IT" dirty="0" smtClean="0"/>
              <a:t> </a:t>
            </a:r>
            <a:r>
              <a:rPr lang="it-IT" dirty="0" err="1" smtClean="0"/>
              <a:t>each</a:t>
            </a:r>
            <a:r>
              <a:rPr lang="it-IT" dirty="0" smtClean="0"/>
              <a:t> of 200W.</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196752"/>
            <a:ext cx="3960440" cy="5470612"/>
          </a:xfrm>
          <a:prstGeom prst="rect">
            <a:avLst/>
          </a:prstGeom>
        </p:spPr>
      </p:pic>
    </p:spTree>
    <p:extLst>
      <p:ext uri="{BB962C8B-B14F-4D97-AF65-F5344CB8AC3E}">
        <p14:creationId xmlns:p14="http://schemas.microsoft.com/office/powerpoint/2010/main" val="212661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The </a:t>
            </a:r>
            <a:r>
              <a:rPr lang="it-IT" sz="3600" dirty="0" err="1" smtClean="0"/>
              <a:t>application</a:t>
            </a:r>
            <a:r>
              <a:rPr lang="it-IT" sz="3600" dirty="0" smtClean="0"/>
              <a:t> on the </a:t>
            </a:r>
            <a:r>
              <a:rPr lang="it-IT" sz="3600" dirty="0" err="1" smtClean="0"/>
              <a:t>electric</a:t>
            </a:r>
            <a:r>
              <a:rPr lang="it-IT" sz="3600" dirty="0" smtClean="0"/>
              <a:t> car</a:t>
            </a:r>
            <a:endParaRPr lang="it-IT" sz="3600" dirty="0"/>
          </a:p>
        </p:txBody>
      </p:sp>
      <p:sp>
        <p:nvSpPr>
          <p:cNvPr id="3" name="Segnaposto contenuto 2"/>
          <p:cNvSpPr>
            <a:spLocks noGrp="1"/>
          </p:cNvSpPr>
          <p:nvPr>
            <p:ph idx="1"/>
          </p:nvPr>
        </p:nvSpPr>
        <p:spPr/>
        <p:txBody>
          <a:bodyPr/>
          <a:lstStyle/>
          <a:p>
            <a:pPr marL="114300" indent="0">
              <a:buNone/>
            </a:pPr>
            <a:r>
              <a:rPr lang="en-US" dirty="0"/>
              <a:t>We can use a module with a thin </a:t>
            </a:r>
            <a:r>
              <a:rPr lang="en-US" dirty="0" smtClean="0"/>
              <a:t>film</a:t>
            </a:r>
            <a:endParaRPr lang="en-US" dirty="0"/>
          </a:p>
          <a:p>
            <a:pPr marL="114300" indent="0">
              <a:buNone/>
            </a:pPr>
            <a:endParaRPr lang="it-IT" dirty="0" smtClean="0"/>
          </a:p>
          <a:p>
            <a:pPr marL="114300" indent="0">
              <a:buNone/>
            </a:pPr>
            <a:endParaRPr lang="it-IT" dirty="0"/>
          </a:p>
          <a:p>
            <a:pPr marL="114300" indent="0">
              <a:buNone/>
            </a:pPr>
            <a:endParaRPr lang="it-IT" dirty="0" smtClean="0"/>
          </a:p>
          <a:p>
            <a:pPr marL="114300" indent="0">
              <a:buNone/>
            </a:pPr>
            <a:endParaRPr lang="it-IT" dirty="0"/>
          </a:p>
          <a:p>
            <a:pPr marL="114300" indent="0">
              <a:buNone/>
            </a:pPr>
            <a:endParaRPr lang="it-IT" dirty="0" smtClean="0"/>
          </a:p>
          <a:p>
            <a:pPr marL="114300" indent="0">
              <a:buNone/>
            </a:pPr>
            <a:endParaRPr lang="it-IT" dirty="0"/>
          </a:p>
          <a:p>
            <a:pPr marL="114300" indent="0">
              <a:buNone/>
            </a:pPr>
            <a:endParaRPr lang="it-IT" dirty="0" smtClean="0"/>
          </a:p>
          <a:p>
            <a:pPr marL="114300" indent="0">
              <a:buNone/>
            </a:pPr>
            <a:r>
              <a:rPr lang="it-IT" dirty="0" smtClean="0"/>
              <a:t>The </a:t>
            </a:r>
            <a:r>
              <a:rPr lang="it-IT" dirty="0" err="1" smtClean="0"/>
              <a:t>problem</a:t>
            </a:r>
            <a:r>
              <a:rPr lang="it-IT" dirty="0" smtClean="0"/>
              <a:t> </a:t>
            </a:r>
            <a:r>
              <a:rPr lang="it-IT" dirty="0" err="1" smtClean="0"/>
              <a:t>is</a:t>
            </a:r>
            <a:r>
              <a:rPr lang="it-IT" dirty="0" smtClean="0"/>
              <a:t> </a:t>
            </a:r>
            <a:r>
              <a:rPr lang="it-IT" dirty="0" err="1" smtClean="0"/>
              <a:t>how</a:t>
            </a:r>
            <a:r>
              <a:rPr lang="it-IT" dirty="0" smtClean="0"/>
              <a:t> </a:t>
            </a:r>
            <a:r>
              <a:rPr lang="it-IT" dirty="0"/>
              <a:t> </a:t>
            </a:r>
            <a:r>
              <a:rPr lang="it-IT" dirty="0" smtClean="0"/>
              <a:t>can </a:t>
            </a:r>
            <a:r>
              <a:rPr lang="it-IT" dirty="0" err="1" smtClean="0"/>
              <a:t>we</a:t>
            </a:r>
            <a:r>
              <a:rPr lang="it-IT" dirty="0" smtClean="0"/>
              <a:t> put the </a:t>
            </a:r>
            <a:r>
              <a:rPr lang="it-IT" dirty="0" err="1" smtClean="0"/>
              <a:t>module</a:t>
            </a:r>
            <a:r>
              <a:rPr lang="it-IT" dirty="0" smtClean="0"/>
              <a:t> on the car and </a:t>
            </a:r>
            <a:r>
              <a:rPr lang="en-US" dirty="0" smtClean="0"/>
              <a:t>that </a:t>
            </a:r>
            <a:r>
              <a:rPr lang="en-US" dirty="0"/>
              <a:t>the </a:t>
            </a:r>
            <a:r>
              <a:rPr lang="en-US" dirty="0" smtClean="0"/>
              <a:t>power of the panel </a:t>
            </a:r>
            <a:r>
              <a:rPr lang="en-US" dirty="0"/>
              <a:t>is not sufficient for the </a:t>
            </a:r>
            <a:r>
              <a:rPr lang="en-US" dirty="0" smtClean="0"/>
              <a:t>car but they give to the car a great help.</a:t>
            </a: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843" y="1412776"/>
            <a:ext cx="3200400" cy="3240360"/>
          </a:xfrm>
          <a:prstGeom prst="rect">
            <a:avLst/>
          </a:prstGeom>
        </p:spPr>
      </p:pic>
    </p:spTree>
    <p:extLst>
      <p:ext uri="{BB962C8B-B14F-4D97-AF65-F5344CB8AC3E}">
        <p14:creationId xmlns:p14="http://schemas.microsoft.com/office/powerpoint/2010/main" val="3432254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TotalTime>
  <Words>292</Words>
  <Application>Microsoft Office PowerPoint</Application>
  <PresentationFormat>Presentazione su schermo (4:3)</PresentationFormat>
  <Paragraphs>50</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Adiacente</vt:lpstr>
      <vt:lpstr>Measurement of energy produced from photovoltaic modules</vt:lpstr>
      <vt:lpstr>In the physics lab</vt:lpstr>
      <vt:lpstr>TILT ANGLE</vt:lpstr>
      <vt:lpstr>Azimut angle</vt:lpstr>
      <vt:lpstr>Presentazione standard di PowerPoint</vt:lpstr>
      <vt:lpstr>The experience outside</vt:lpstr>
      <vt:lpstr>Presentazione standard di PowerPoint</vt:lpstr>
      <vt:lpstr>Presentazione standard di PowerPoint</vt:lpstr>
      <vt:lpstr>The application on the electric car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energy produced from photovoltaic modules</dc:title>
  <dc:creator>ospite</dc:creator>
  <cp:lastModifiedBy>ospite</cp:lastModifiedBy>
  <cp:revision>7</cp:revision>
  <dcterms:created xsi:type="dcterms:W3CDTF">2015-03-31T10:16:48Z</dcterms:created>
  <dcterms:modified xsi:type="dcterms:W3CDTF">2015-03-31T11:25:27Z</dcterms:modified>
</cp:coreProperties>
</file>