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CC00"/>
    <a:srgbClr val="FFFF00"/>
    <a:srgbClr val="99FF99"/>
    <a:srgbClr val="00CC66"/>
    <a:srgbClr val="99FFCC"/>
    <a:srgbClr val="FF5050"/>
    <a:srgbClr val="FF6600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2" autoAdjust="0"/>
  </p:normalViewPr>
  <p:slideViewPr>
    <p:cSldViewPr>
      <p:cViewPr>
        <p:scale>
          <a:sx n="88" d="100"/>
          <a:sy n="88" d="100"/>
        </p:scale>
        <p:origin x="-67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Foglio1!$A$1:$A$14</c:f>
              <c:strCache>
                <c:ptCount val="14"/>
                <c:pt idx="0">
                  <c:v>Belgium</c:v>
                </c:pt>
                <c:pt idx="1">
                  <c:v>Bulgaria</c:v>
                </c:pt>
                <c:pt idx="2">
                  <c:v>Czech republic</c:v>
                </c:pt>
                <c:pt idx="3">
                  <c:v>France</c:v>
                </c:pt>
                <c:pt idx="4">
                  <c:v>Italy</c:v>
                </c:pt>
                <c:pt idx="5">
                  <c:v>UK</c:v>
                </c:pt>
                <c:pt idx="6">
                  <c:v>spain</c:v>
                </c:pt>
                <c:pt idx="7">
                  <c:v>portugal</c:v>
                </c:pt>
                <c:pt idx="8">
                  <c:v>germany</c:v>
                </c:pt>
                <c:pt idx="9">
                  <c:v>poland</c:v>
                </c:pt>
                <c:pt idx="10">
                  <c:v>Romania</c:v>
                </c:pt>
                <c:pt idx="11">
                  <c:v>sweden</c:v>
                </c:pt>
                <c:pt idx="12">
                  <c:v>hungary</c:v>
                </c:pt>
                <c:pt idx="13">
                  <c:v>Ukraine</c:v>
                </c:pt>
              </c:strCache>
            </c:strRef>
          </c:cat>
          <c:val>
            <c:numRef>
              <c:f>Foglio1!$B$1:$B$14</c:f>
              <c:numCache>
                <c:formatCode>General</c:formatCode>
                <c:ptCount val="14"/>
                <c:pt idx="0">
                  <c:v>10000000</c:v>
                </c:pt>
                <c:pt idx="1">
                  <c:v>6900000</c:v>
                </c:pt>
                <c:pt idx="2">
                  <c:v>10600000</c:v>
                </c:pt>
                <c:pt idx="3">
                  <c:v>62800000</c:v>
                </c:pt>
                <c:pt idx="4">
                  <c:v>61000000</c:v>
                </c:pt>
                <c:pt idx="5">
                  <c:v>63700000</c:v>
                </c:pt>
                <c:pt idx="6">
                  <c:v>45000000</c:v>
                </c:pt>
                <c:pt idx="7">
                  <c:v>10000000</c:v>
                </c:pt>
                <c:pt idx="8">
                  <c:v>80000000</c:v>
                </c:pt>
                <c:pt idx="9">
                  <c:v>38000000</c:v>
                </c:pt>
                <c:pt idx="10">
                  <c:v>21000000</c:v>
                </c:pt>
                <c:pt idx="11">
                  <c:v>9000000</c:v>
                </c:pt>
                <c:pt idx="12">
                  <c:v>9900000</c:v>
                </c:pt>
                <c:pt idx="13">
                  <c:v>44000000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6-44D7-899D-80EF23D02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38880"/>
        <c:axId val="42643968"/>
        <c:axId val="0"/>
      </c:bar3DChart>
      <c:catAx>
        <c:axId val="349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643968"/>
        <c:crosses val="autoZero"/>
        <c:auto val="1"/>
        <c:lblAlgn val="ctr"/>
        <c:lblOffset val="100"/>
        <c:noMultiLvlLbl val="0"/>
      </c:catAx>
      <c:valAx>
        <c:axId val="4264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79646">
          <a:lumMod val="75000"/>
        </a:srgbClr>
      </a:solidFill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SPEAKERS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Foglio1!$A$2:$A$6</c:f>
              <c:strCache>
                <c:ptCount val="5"/>
                <c:pt idx="0">
                  <c:v>Slavic</c:v>
                </c:pt>
                <c:pt idx="1">
                  <c:v>Romance</c:v>
                </c:pt>
                <c:pt idx="2">
                  <c:v>Germanic</c:v>
                </c:pt>
                <c:pt idx="3">
                  <c:v>Indo-European</c:v>
                </c:pt>
                <c:pt idx="4">
                  <c:v>Other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300000000</c:v>
                </c:pt>
                <c:pt idx="1">
                  <c:v>200000000</c:v>
                </c:pt>
                <c:pt idx="2">
                  <c:v>170000000</c:v>
                </c:pt>
                <c:pt idx="3">
                  <c:v>30000000</c:v>
                </c:pt>
                <c:pt idx="4">
                  <c:v>42067500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FE-43A9-81A8-6CFE49F72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05248"/>
        <c:axId val="66219968"/>
        <c:axId val="0"/>
      </c:bar3DChart>
      <c:catAx>
        <c:axId val="332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19968"/>
        <c:crosses val="autoZero"/>
        <c:auto val="1"/>
        <c:lblAlgn val="ctr"/>
        <c:lblOffset val="100"/>
        <c:noMultiLvlLbl val="0"/>
      </c:catAx>
      <c:valAx>
        <c:axId val="662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20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FCC00"/>
      </a:solidFill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BELIEVERS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Foglio1!$A$2:$A$5</c:f>
              <c:strCache>
                <c:ptCount val="4"/>
                <c:pt idx="0">
                  <c:v>Christianity</c:v>
                </c:pt>
                <c:pt idx="1">
                  <c:v>Islam</c:v>
                </c:pt>
                <c:pt idx="2">
                  <c:v>Hebraism</c:v>
                </c:pt>
                <c:pt idx="3">
                  <c:v>Other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500000000</c:v>
                </c:pt>
                <c:pt idx="1">
                  <c:v>30000000</c:v>
                </c:pt>
                <c:pt idx="2">
                  <c:v>4000000</c:v>
                </c:pt>
                <c:pt idx="3">
                  <c:v>208067500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E2-4F4E-9265-8EED39C0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39392"/>
        <c:axId val="35062912"/>
        <c:axId val="0"/>
      </c:bar3DChart>
      <c:catAx>
        <c:axId val="3493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62912"/>
        <c:crosses val="autoZero"/>
        <c:auto val="1"/>
        <c:lblAlgn val="ctr"/>
        <c:lblOffset val="100"/>
        <c:noMultiLvlLbl val="0"/>
      </c:catAx>
      <c:valAx>
        <c:axId val="3506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3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CCFF33"/>
      </a:solidFill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68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33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414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971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42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03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06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13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5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5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578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0E00-17E9-4FBA-B118-75B1D32331A4}" type="datetimeFigureOut">
              <a:rPr lang="it-IT" smtClean="0"/>
              <a:t>20/01/2020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BFBC-070E-44E8-9C4F-89D4588B81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96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8035" y="249289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solidFill>
                  <a:srgbClr val="FFFF00"/>
                </a:solidFill>
                <a:latin typeface="Algerian" pitchFamily="82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0190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001">
              <a:schemeClr val="tx2">
                <a:lumMod val="75000"/>
              </a:schemeClr>
            </a:gs>
            <a:gs pos="32001">
              <a:schemeClr val="tx2">
                <a:lumMod val="60000"/>
                <a:lumOff val="40000"/>
              </a:schemeClr>
            </a:gs>
            <a:gs pos="47000">
              <a:schemeClr val="tx2">
                <a:lumMod val="40000"/>
                <a:lumOff val="60000"/>
              </a:schemeClr>
            </a:gs>
            <a:gs pos="85001">
              <a:schemeClr val="tx2">
                <a:lumMod val="20000"/>
                <a:lumOff val="80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96432" y="2492896"/>
            <a:ext cx="420820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Work made by:</a:t>
            </a:r>
          </a:p>
          <a:p>
            <a:pPr algn="ctr"/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Giulia</a:t>
            </a:r>
          </a:p>
          <a:p>
            <a:pPr algn="ctr"/>
            <a:r>
              <a:rPr lang="it-IT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Alessandra</a:t>
            </a:r>
          </a:p>
          <a:p>
            <a:pPr algn="ctr"/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Andrea</a:t>
            </a:r>
          </a:p>
          <a:p>
            <a:pPr algn="ctr"/>
            <a:r>
              <a:rPr lang="it-IT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Lorenzo </a:t>
            </a:r>
          </a:p>
          <a:p>
            <a:pPr algn="ctr"/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Riccardo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7" y="-99393"/>
            <a:ext cx="9144000" cy="6857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6864" cy="3744416"/>
          </a:xfrm>
        </p:spPr>
        <p:txBody>
          <a:bodyPr>
            <a:noAutofit/>
          </a:bodyPr>
          <a:lstStyle/>
          <a:p>
            <a:r>
              <a:rPr lang="it-IT" sz="8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it-IT" sz="8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it-IT" sz="8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</a:t>
            </a:r>
            <a:r>
              <a:rPr lang="it-IT" sz="80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it-IT" sz="80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it-IT" sz="8000" b="1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it-IT" sz="80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b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it-IT" sz="80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</a:t>
            </a:r>
            <a: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b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it-IT" sz="8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r>
              <a:rPr lang="it-IT" sz="80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it-IT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it-IT" sz="8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</a:t>
            </a:r>
            <a:r>
              <a:rPr lang="it-IT" sz="8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</a:t>
            </a:r>
            <a:r>
              <a:rPr lang="it-IT" sz="8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52343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ttangolo arrotondato 2062"/>
          <p:cNvSpPr/>
          <p:nvPr/>
        </p:nvSpPr>
        <p:spPr>
          <a:xfrm>
            <a:off x="6588224" y="1551664"/>
            <a:ext cx="1512168" cy="374460"/>
          </a:xfrm>
          <a:prstGeom prst="roundRect">
            <a:avLst/>
          </a:prstGeom>
          <a:solidFill>
            <a:srgbClr val="66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62" name="Rettangolo arrotondato 2061"/>
          <p:cNvSpPr/>
          <p:nvPr/>
        </p:nvSpPr>
        <p:spPr>
          <a:xfrm>
            <a:off x="6732240" y="2786056"/>
            <a:ext cx="1944216" cy="2580193"/>
          </a:xfrm>
          <a:prstGeom prst="roundRect">
            <a:avLst/>
          </a:prstGeom>
          <a:solidFill>
            <a:srgbClr val="9966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61" name="Rettangolo arrotondato 2060"/>
          <p:cNvSpPr/>
          <p:nvPr/>
        </p:nvSpPr>
        <p:spPr>
          <a:xfrm>
            <a:off x="4729336" y="2786056"/>
            <a:ext cx="1858888" cy="2580193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60" name="Rettangolo arrotondato 2059"/>
          <p:cNvSpPr/>
          <p:nvPr/>
        </p:nvSpPr>
        <p:spPr>
          <a:xfrm>
            <a:off x="4729336" y="1551664"/>
            <a:ext cx="1368152" cy="37446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</a:t>
            </a:r>
          </a:p>
        </p:txBody>
      </p:sp>
      <p:sp>
        <p:nvSpPr>
          <p:cNvPr id="2059" name="Rettangolo arrotondato 2058"/>
          <p:cNvSpPr/>
          <p:nvPr/>
        </p:nvSpPr>
        <p:spPr>
          <a:xfrm>
            <a:off x="2627784" y="1551664"/>
            <a:ext cx="1800200" cy="37446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51" name="Rettangolo arrotondato 2050"/>
          <p:cNvSpPr/>
          <p:nvPr/>
        </p:nvSpPr>
        <p:spPr>
          <a:xfrm>
            <a:off x="2564777" y="2708919"/>
            <a:ext cx="1926214" cy="2657330"/>
          </a:xfrm>
          <a:prstGeom prst="roundRect">
            <a:avLst/>
          </a:prstGeom>
          <a:solidFill>
            <a:srgbClr val="99FFCC"/>
          </a:solidFill>
          <a:ln>
            <a:solidFill>
              <a:srgbClr val="99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49" name="Rettangolo arrotondato 2048"/>
          <p:cNvSpPr/>
          <p:nvPr/>
        </p:nvSpPr>
        <p:spPr>
          <a:xfrm>
            <a:off x="264421" y="2708919"/>
            <a:ext cx="1872208" cy="2657331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48" name="Rettangolo arrotondato 2047"/>
          <p:cNvSpPr/>
          <p:nvPr/>
        </p:nvSpPr>
        <p:spPr>
          <a:xfrm>
            <a:off x="395535" y="1551664"/>
            <a:ext cx="1741093" cy="374460"/>
          </a:xfrm>
          <a:prstGeom prst="roundRect">
            <a:avLst/>
          </a:prstGeom>
          <a:solidFill>
            <a:srgbClr val="99FF66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 flipH="1">
            <a:off x="1826695" y="832639"/>
            <a:ext cx="2628292" cy="710788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95536" y="1587569"/>
            <a:ext cx="174109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B050"/>
                </a:solidFill>
                <a:latin typeface="Century Gothic" pitchFamily="34" charset="0"/>
              </a:rPr>
              <a:t>MEDITERRANEAN</a:t>
            </a:r>
          </a:p>
        </p:txBody>
      </p:sp>
      <p:cxnSp>
        <p:nvCxnSpPr>
          <p:cNvPr id="9" name="Connettore 1 8"/>
          <p:cNvCxnSpPr/>
          <p:nvPr/>
        </p:nvCxnSpPr>
        <p:spPr>
          <a:xfrm flipH="1">
            <a:off x="3842919" y="832639"/>
            <a:ext cx="612068" cy="710788"/>
          </a:xfrm>
          <a:prstGeom prst="line">
            <a:avLst/>
          </a:prstGeom>
          <a:ln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627784" y="1556792"/>
            <a:ext cx="1800200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Century Gothic" pitchFamily="34" charset="0"/>
              </a:rPr>
              <a:t>ATLANTIC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4454987" y="832639"/>
            <a:ext cx="900100" cy="710788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729336" y="1556792"/>
            <a:ext cx="13681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entury Gothic" pitchFamily="34" charset="0"/>
              </a:rPr>
              <a:t>ARCTIC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4454987" y="832639"/>
            <a:ext cx="3132348" cy="705660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588224" y="1556792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SUB-ARCTIC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151620" y="1926124"/>
            <a:ext cx="0" cy="813573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64421" y="2899002"/>
            <a:ext cx="187220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entury Gothic" pitchFamily="34" charset="0"/>
              </a:rPr>
              <a:t>4 </a:t>
            </a:r>
            <a:r>
              <a:rPr lang="it-IT" b="1" dirty="0" err="1">
                <a:solidFill>
                  <a:srgbClr val="00B050"/>
                </a:solidFill>
                <a:latin typeface="Century Gothic" pitchFamily="34" charset="0"/>
              </a:rPr>
              <a:t>seasons</a:t>
            </a:r>
            <a:r>
              <a:rPr lang="it-IT" b="1" dirty="0">
                <a:solidFill>
                  <a:srgbClr val="00B050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entury Gothic" pitchFamily="34" charset="0"/>
              </a:rPr>
              <a:t>hot and dry </a:t>
            </a:r>
            <a:r>
              <a:rPr lang="it-IT" b="1" dirty="0" err="1">
                <a:solidFill>
                  <a:srgbClr val="00B050"/>
                </a:solidFill>
                <a:latin typeface="Century Gothic" pitchFamily="34" charset="0"/>
              </a:rPr>
              <a:t>summers</a:t>
            </a:r>
            <a:r>
              <a:rPr lang="it-IT" b="1" dirty="0">
                <a:solidFill>
                  <a:srgbClr val="00B050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err="1">
                <a:solidFill>
                  <a:srgbClr val="00B050"/>
                </a:solidFill>
                <a:latin typeface="Century Gothic" pitchFamily="34" charset="0"/>
              </a:rPr>
              <a:t>mild</a:t>
            </a:r>
            <a:r>
              <a:rPr lang="it-IT" b="1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it-IT" b="1" dirty="0" err="1">
                <a:solidFill>
                  <a:srgbClr val="00B050"/>
                </a:solidFill>
                <a:latin typeface="Century Gothic" pitchFamily="34" charset="0"/>
              </a:rPr>
              <a:t>winters</a:t>
            </a:r>
            <a:r>
              <a:rPr lang="it-IT" b="1" dirty="0">
                <a:solidFill>
                  <a:srgbClr val="00B050"/>
                </a:solidFill>
                <a:latin typeface="Century Gothic" pitchFamily="34" charset="0"/>
              </a:rPr>
              <a:t>.</a:t>
            </a:r>
          </a:p>
        </p:txBody>
      </p:sp>
      <p:cxnSp>
        <p:nvCxnSpPr>
          <p:cNvPr id="23" name="Connettore 1 22"/>
          <p:cNvCxnSpPr>
            <a:stCxn id="10" idx="2"/>
            <a:endCxn id="2051" idx="0"/>
          </p:cNvCxnSpPr>
          <p:nvPr/>
        </p:nvCxnSpPr>
        <p:spPr>
          <a:xfrm>
            <a:off x="3527884" y="1926124"/>
            <a:ext cx="0" cy="782795"/>
          </a:xfrm>
          <a:prstGeom prst="line">
            <a:avLst/>
          </a:prstGeom>
          <a:ln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528773" y="2780928"/>
            <a:ext cx="1926214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4 </a:t>
            </a: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seasons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cold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winters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hot </a:t>
            </a: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summers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 with </a:t>
            </a: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low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humidity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strong temperature </a:t>
            </a:r>
            <a:r>
              <a:rPr lang="it-IT" sz="1700" b="1" dirty="0" err="1">
                <a:solidFill>
                  <a:srgbClr val="00B0F0"/>
                </a:solidFill>
                <a:latin typeface="Century Gothic" pitchFamily="34" charset="0"/>
              </a:rPr>
              <a:t>range</a:t>
            </a:r>
            <a:r>
              <a:rPr lang="it-IT" sz="1700" b="1" dirty="0">
                <a:solidFill>
                  <a:srgbClr val="00B0F0"/>
                </a:solidFill>
                <a:latin typeface="Century Gothic" pitchFamily="34" charset="0"/>
              </a:rPr>
              <a:t>.</a:t>
            </a:r>
            <a:endParaRPr lang="it-IT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7" name="Connettore 1 26"/>
          <p:cNvCxnSpPr>
            <a:stCxn id="13" idx="2"/>
          </p:cNvCxnSpPr>
          <p:nvPr/>
        </p:nvCxnSpPr>
        <p:spPr>
          <a:xfrm>
            <a:off x="5413412" y="1926124"/>
            <a:ext cx="0" cy="859932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729336" y="2809751"/>
            <a:ext cx="18390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500" b="1" dirty="0" err="1">
                <a:solidFill>
                  <a:schemeClr val="tx1"/>
                </a:solidFill>
                <a:latin typeface="Century Gothic" pitchFamily="34" charset="0"/>
              </a:rPr>
              <a:t>Scarce</a:t>
            </a: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Century Gothic" pitchFamily="34" charset="0"/>
              </a:rPr>
              <a:t>precipitation</a:t>
            </a: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long and </a:t>
            </a:r>
            <a:r>
              <a:rPr lang="it-IT" sz="1500" b="1" dirty="0" err="1">
                <a:solidFill>
                  <a:schemeClr val="tx1"/>
                </a:solidFill>
                <a:latin typeface="Century Gothic" pitchFamily="34" charset="0"/>
              </a:rPr>
              <a:t>harsh</a:t>
            </a: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Century Gothic" pitchFamily="34" charset="0"/>
              </a:rPr>
              <a:t>winters</a:t>
            </a: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short or cool </a:t>
            </a:r>
            <a:r>
              <a:rPr lang="it-IT" sz="1500" b="1" dirty="0" err="1">
                <a:solidFill>
                  <a:schemeClr val="tx1"/>
                </a:solidFill>
                <a:latin typeface="Century Gothic" pitchFamily="34" charset="0"/>
              </a:rPr>
              <a:t>summers</a:t>
            </a:r>
            <a:r>
              <a:rPr lang="it-IT" sz="1500" b="1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0" name="Connettore 1 29"/>
          <p:cNvCxnSpPr>
            <a:stCxn id="17" idx="2"/>
          </p:cNvCxnSpPr>
          <p:nvPr/>
        </p:nvCxnSpPr>
        <p:spPr>
          <a:xfrm>
            <a:off x="7344308" y="1926124"/>
            <a:ext cx="0" cy="854804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732240" y="2809751"/>
            <a:ext cx="1944216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Long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periods</a:t>
            </a: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 of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frost</a:t>
            </a: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 and short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periods</a:t>
            </a: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 of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thaw</a:t>
            </a: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long and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harsh</a:t>
            </a: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winters</a:t>
            </a: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700" b="1" dirty="0">
                <a:solidFill>
                  <a:schemeClr val="bg1"/>
                </a:solidFill>
                <a:latin typeface="Century Gothic" pitchFamily="34" charset="0"/>
              </a:rPr>
              <a:t>short </a:t>
            </a:r>
            <a:r>
              <a:rPr lang="it-IT" sz="1700" b="1" dirty="0" err="1">
                <a:solidFill>
                  <a:schemeClr val="bg1"/>
                </a:solidFill>
                <a:latin typeface="Century Gothic" pitchFamily="34" charset="0"/>
              </a:rPr>
              <a:t>summers</a:t>
            </a:r>
            <a:r>
              <a:rPr lang="it-IT" sz="1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065" name="CasellaDiTesto 2064"/>
          <p:cNvSpPr txBox="1"/>
          <p:nvPr/>
        </p:nvSpPr>
        <p:spPr>
          <a:xfrm>
            <a:off x="400036" y="116629"/>
            <a:ext cx="827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it-IT" sz="48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it-IT" sz="48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it-IT" sz="4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</a:t>
            </a:r>
            <a:r>
              <a:rPr lang="it-IT" sz="48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it-IT" sz="48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it-IT" sz="4800" b="1" dirty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it-IT" sz="48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it-IT" sz="48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it-IT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r>
              <a:rPr lang="it-IT" sz="4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it-IT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</a:t>
            </a:r>
            <a:r>
              <a:rPr lang="it-IT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</a:t>
            </a:r>
            <a:r>
              <a:rPr lang="it-IT" sz="4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</a:t>
            </a:r>
            <a:endParaRPr lang="it-IT" sz="4800" b="1" dirty="0">
              <a:solidFill>
                <a:srgbClr val="FF99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1952" y="1700808"/>
            <a:ext cx="8479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>
                <a:latin typeface="Algerian" pitchFamily="82" charset="0"/>
              </a:rPr>
              <a:t>TERRITORY</a:t>
            </a:r>
            <a:r>
              <a:rPr lang="it-IT" sz="6600" b="1" dirty="0">
                <a:latin typeface="Algerian" pitchFamily="82" charset="0"/>
              </a:rPr>
              <a:t> </a:t>
            </a:r>
          </a:p>
          <a:p>
            <a:pPr algn="ctr"/>
            <a:r>
              <a:rPr lang="it-IT" sz="6600" dirty="0">
                <a:latin typeface="Algerian" pitchFamily="82" charset="0"/>
              </a:rPr>
              <a:t>OF</a:t>
            </a:r>
            <a:r>
              <a:rPr lang="it-IT" sz="6600" b="1" dirty="0">
                <a:latin typeface="Algerian" pitchFamily="82" charset="0"/>
              </a:rPr>
              <a:t> </a:t>
            </a:r>
          </a:p>
          <a:p>
            <a:pPr algn="ctr"/>
            <a:r>
              <a:rPr lang="it-IT" sz="6600" dirty="0">
                <a:latin typeface="Algerian" pitchFamily="82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6752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Forma3"/>
          <p:cNvCxnSpPr/>
          <p:nvPr/>
        </p:nvCxnSpPr>
        <p:spPr>
          <a:xfrm flipH="1" flipV="1">
            <a:off x="2004546" y="1820069"/>
            <a:ext cx="4151630" cy="1270"/>
          </a:xfrm>
          <a:prstGeom prst="line">
            <a:avLst/>
          </a:prstGeom>
          <a:noFill/>
          <a:ln w="36360">
            <a:solidFill>
              <a:srgbClr val="000000"/>
            </a:solidFill>
            <a:prstDash val="solid"/>
          </a:ln>
        </p:spPr>
      </p:cxnSp>
      <p:sp>
        <p:nvSpPr>
          <p:cNvPr id="5" name="Forma6"/>
          <p:cNvSpPr txBox="1">
            <a:spLocks noChangeArrowheads="1"/>
          </p:cNvSpPr>
          <p:nvPr/>
        </p:nvSpPr>
        <p:spPr bwMode="auto">
          <a:xfrm>
            <a:off x="951664" y="1821340"/>
            <a:ext cx="1228725" cy="361950"/>
          </a:xfrm>
          <a:prstGeom prst="rect">
            <a:avLst/>
          </a:prstGeom>
          <a:noFill/>
          <a:ln w="36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640" tIns="17640" rIns="17640" bIns="17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Liberation Serif" charset="0"/>
                <a:ea typeface="NSimSun" pitchFamily="49" charset="-122"/>
                <a:cs typeface="Lucida Sans" pitchFamily="34" charset="0"/>
              </a:rPr>
              <a:t>STATES</a:t>
            </a:r>
            <a:endParaRPr kumimoji="0" lang="en-GB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a9"/>
          <p:cNvSpPr txBox="1">
            <a:spLocks noChangeArrowheads="1"/>
          </p:cNvSpPr>
          <p:nvPr/>
        </p:nvSpPr>
        <p:spPr bwMode="auto">
          <a:xfrm>
            <a:off x="152399" y="2183290"/>
            <a:ext cx="3555505" cy="4229100"/>
          </a:xfrm>
          <a:prstGeom prst="rect">
            <a:avLst/>
          </a:prstGeom>
          <a:noFill/>
          <a:ln w="36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ea typeface="NSimSun" pitchFamily="49" charset="-122"/>
              <a:cs typeface="Lucida San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NSimSun" pitchFamily="49" charset="-122"/>
                <a:cs typeface="Lucida Sans" pitchFamily="34" charset="0"/>
              </a:rPr>
              <a:t>According to most of the       criteria adopted in the geographic literature, the States of Europe are  47.</a:t>
            </a: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Immagin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8" y="3902936"/>
            <a:ext cx="2664296" cy="21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10"/>
          <p:cNvSpPr txBox="1">
            <a:spLocks noChangeArrowheads="1"/>
          </p:cNvSpPr>
          <p:nvPr/>
        </p:nvSpPr>
        <p:spPr bwMode="auto">
          <a:xfrm>
            <a:off x="4283967" y="2216310"/>
            <a:ext cx="4464497" cy="4196080"/>
          </a:xfrm>
          <a:prstGeom prst="rect">
            <a:avLst/>
          </a:prstGeom>
          <a:noFill/>
          <a:ln w="36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640" tIns="17640" rIns="17640" bIns="17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ea typeface="NSimSun" pitchFamily="49" charset="-122"/>
              <a:cs typeface="Lucida San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NSimSun" pitchFamily="49" charset="-122"/>
                <a:cs typeface="Lucida Sans" pitchFamily="34" charset="0"/>
              </a:rPr>
              <a:t>In Europe the mountain</a:t>
            </a:r>
            <a:r>
              <a:rPr kumimoji="0" lang="en-GB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NSimSun" pitchFamily="49" charset="-122"/>
                <a:cs typeface="Lucida Sans" pitchFamily="34" charset="0"/>
              </a:rPr>
              <a:t> ranges</a:t>
            </a: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NSimSun" pitchFamily="49" charset="-122"/>
                <a:cs typeface="Lucida Sans" pitchFamily="34" charset="0"/>
              </a:rPr>
              <a:t> are not very   extensive, while the lowlands and flood plains prevail.</a:t>
            </a:r>
            <a:endParaRPr kumimoji="0" lang="en-GB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NSimSun" pitchFamily="49" charset="-122"/>
                <a:cs typeface="Lucida Sans" pitchFamily="34" charset="0"/>
              </a:rPr>
              <a:t>The plains occupy about 2/3 of the continent's surface .</a:t>
            </a:r>
            <a:endParaRPr kumimoji="0" lang="en-GB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Immagin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076328" cy="23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a1"/>
          <p:cNvSpPr txBox="1">
            <a:spLocks noChangeArrowheads="1"/>
          </p:cNvSpPr>
          <p:nvPr/>
        </p:nvSpPr>
        <p:spPr bwMode="auto">
          <a:xfrm>
            <a:off x="1060450" y="260649"/>
            <a:ext cx="7543998" cy="864096"/>
          </a:xfrm>
          <a:prstGeom prst="rect">
            <a:avLst/>
          </a:prstGeom>
          <a:solidFill>
            <a:srgbClr val="FFFFFF"/>
          </a:solidFill>
          <a:ln w="36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17640" tIns="17640" rIns="17640" bIns="176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Liberation Serif" charset="0"/>
                <a:ea typeface="NSimSun" pitchFamily="49" charset="-122"/>
                <a:cs typeface="Lucida Sans" pitchFamily="34" charset="0"/>
              </a:rPr>
              <a:t>STATES AND TERRITORY IN EUROPE</a:t>
            </a: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Forma2"/>
          <p:cNvCxnSpPr/>
          <p:nvPr/>
        </p:nvCxnSpPr>
        <p:spPr>
          <a:xfrm>
            <a:off x="4644008" y="1124744"/>
            <a:ext cx="0" cy="696595"/>
          </a:xfrm>
          <a:prstGeom prst="line">
            <a:avLst/>
          </a:prstGeom>
          <a:noFill/>
          <a:ln w="36360">
            <a:solidFill>
              <a:srgbClr val="000000"/>
            </a:solidFill>
            <a:prstDash val="solid"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56176" y="1821339"/>
            <a:ext cx="1800200" cy="394971"/>
          </a:xfrm>
          <a:prstGeom prst="rect">
            <a:avLst/>
          </a:prstGeom>
          <a:noFill/>
          <a:ln w="36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640" tIns="17640" rIns="17640" bIns="17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Liberation Serif" charset="0"/>
                <a:ea typeface="NSimSun" pitchFamily="49" charset="-122"/>
                <a:cs typeface="Lucida Sans" pitchFamily="34" charset="0"/>
              </a:rPr>
              <a:t>TERRITORY</a:t>
            </a:r>
            <a:endParaRPr kumimoji="0" lang="en-GB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beration Serif" charset="0"/>
              <a:ea typeface="NSimSun" pitchFamily="49" charset="-122"/>
              <a:cs typeface="Lucida San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NSimSun" pitchFamily="49" charset="-122"/>
                <a:cs typeface="Lucida Sans" pitchFamily="34" charset="0"/>
              </a:rPr>
              <a:t>                                                        </a:t>
            </a:r>
            <a:endParaRPr kumimoji="0" lang="it-IT" altLang="zh-CN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EE48723-57D4-415C-8E93-9ED32DA48CEB}"/>
              </a:ext>
            </a:extLst>
          </p:cNvPr>
          <p:cNvSpPr txBox="1"/>
          <p:nvPr/>
        </p:nvSpPr>
        <p:spPr>
          <a:xfrm>
            <a:off x="3203848" y="3068960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Algerian" panose="04020705040A02060702" pitchFamily="82" charset="0"/>
              </a:rPr>
              <a:t>MIGRATION </a:t>
            </a:r>
            <a:r>
              <a:rPr lang="it-IT" sz="6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IN</a:t>
            </a:r>
            <a:r>
              <a:rPr lang="it-IT" sz="6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it-IT" sz="6000" dirty="0">
                <a:solidFill>
                  <a:schemeClr val="bg1"/>
                </a:solidFill>
                <a:latin typeface="Algerian" panose="04020705040A02060702" pitchFamily="82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36006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4766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IMMIGRATION IN EUROPE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746724" y="175132"/>
            <a:ext cx="5544616" cy="9724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818732" y="33816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MIGRATION </a:t>
            </a:r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EUROPE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5584" y="1556792"/>
            <a:ext cx="2088232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15816" y="1556792"/>
            <a:ext cx="108012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968273" y="1570942"/>
            <a:ext cx="104411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696236" y="1556791"/>
            <a:ext cx="230425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5604" y="17321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it-IT" b="1" i="1" dirty="0"/>
              <a:t> </a:t>
            </a:r>
            <a:r>
              <a:rPr lang="it-IT" b="1" i="1" dirty="0">
                <a:solidFill>
                  <a:schemeClr val="accent2">
                    <a:lumMod val="50000"/>
                  </a:schemeClr>
                </a:solidFill>
              </a:rPr>
              <a:t>WHERE?</a:t>
            </a:r>
            <a:endParaRPr lang="it-IT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97901" y="1718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2">
                    <a:lumMod val="50000"/>
                  </a:schemeClr>
                </a:solidFill>
              </a:rPr>
              <a:t>WHO</a:t>
            </a:r>
            <a:r>
              <a:rPr lang="it-IT" b="1" i="1" dirty="0"/>
              <a:t>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98631" y="1732165"/>
            <a:ext cx="78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2">
                    <a:lumMod val="50000"/>
                  </a:schemeClr>
                </a:solidFill>
              </a:rPr>
              <a:t>WHY</a:t>
            </a:r>
            <a:r>
              <a:rPr lang="it-IT" b="1" i="1" dirty="0"/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04248" y="159366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2">
                    <a:lumMod val="50000"/>
                  </a:schemeClr>
                </a:solidFill>
              </a:rPr>
              <a:t>WHERE DO THEY USUALLY LAND?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73576" y="2708918"/>
            <a:ext cx="2232248" cy="30652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45584" y="2708918"/>
            <a:ext cx="2368908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People from 146 </a:t>
            </a:r>
            <a:r>
              <a:rPr lang="it-IT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countries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such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Syria-12%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Iraq-8%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Eritrea-20%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Africa-36%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Tunisia-22%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2439825" y="2731441"/>
            <a:ext cx="1884936" cy="20376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411760" y="2758269"/>
            <a:ext cx="2200512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Men-72%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Underage-12%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Women-16%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4480725" y="2731901"/>
            <a:ext cx="2247800" cy="40047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480725" y="2771201"/>
            <a:ext cx="2281425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They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escape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from: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Dictatoriship</a:t>
            </a:r>
            <a:endParaRPr lang="it-IT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ISIS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Religious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wars</a:t>
            </a:r>
            <a:endParaRPr lang="it-IT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Persecutions</a:t>
            </a:r>
            <a:endParaRPr lang="it-IT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Terrorism</a:t>
            </a:r>
            <a:endParaRPr lang="it-IT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Political</a:t>
            </a:r>
            <a:r>
              <a:rPr lang="it-IT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and social </a:t>
            </a:r>
            <a:r>
              <a:rPr lang="it-IT" sz="2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crisis</a:t>
            </a:r>
            <a:endParaRPr lang="it-IT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6928128" y="2771201"/>
            <a:ext cx="1964352" cy="30929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928128" y="2817135"/>
            <a:ext cx="2200512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They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usually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land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in: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Italy</a:t>
            </a:r>
            <a:endParaRPr lang="it-IT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France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Germany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United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Kingdom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Sweden</a:t>
            </a:r>
            <a:endParaRPr lang="it-IT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29" name="Connettore 1 28"/>
          <p:cNvCxnSpPr>
            <a:stCxn id="3" idx="2"/>
          </p:cNvCxnSpPr>
          <p:nvPr/>
        </p:nvCxnSpPr>
        <p:spPr>
          <a:xfrm>
            <a:off x="4519032" y="1147539"/>
            <a:ext cx="0" cy="1932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189700" y="1340768"/>
            <a:ext cx="6658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5" idx="0"/>
          </p:cNvCxnSpPr>
          <p:nvPr/>
        </p:nvCxnSpPr>
        <p:spPr>
          <a:xfrm>
            <a:off x="1189700" y="134076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endCxn id="6" idx="0"/>
          </p:cNvCxnSpPr>
          <p:nvPr/>
        </p:nvCxnSpPr>
        <p:spPr>
          <a:xfrm>
            <a:off x="3455876" y="134076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7" idx="0"/>
          </p:cNvCxnSpPr>
          <p:nvPr/>
        </p:nvCxnSpPr>
        <p:spPr>
          <a:xfrm flipH="1" flipV="1">
            <a:off x="5490330" y="1340768"/>
            <a:ext cx="1" cy="230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8" idx="0"/>
          </p:cNvCxnSpPr>
          <p:nvPr/>
        </p:nvCxnSpPr>
        <p:spPr>
          <a:xfrm flipV="1">
            <a:off x="7848364" y="1340768"/>
            <a:ext cx="0" cy="2160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5" idx="2"/>
          </p:cNvCxnSpPr>
          <p:nvPr/>
        </p:nvCxnSpPr>
        <p:spPr>
          <a:xfrm>
            <a:off x="1189700" y="2276872"/>
            <a:ext cx="0" cy="454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3512015" y="2247183"/>
            <a:ext cx="1" cy="51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5604623" y="2276871"/>
            <a:ext cx="1" cy="51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7910303" y="2257256"/>
            <a:ext cx="1" cy="51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D87AEA-398C-465E-8AD5-DE2A2590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512168"/>
          </a:xfrm>
        </p:spPr>
        <p:txBody>
          <a:bodyPr/>
          <a:lstStyle/>
          <a:p>
            <a:r>
              <a:rPr lang="it-IT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ETHNIC GROUPS </a:t>
            </a:r>
            <a:r>
              <a:rPr lang="it-IT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IN</a:t>
            </a:r>
            <a:r>
              <a:rPr lang="it-IT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it-IT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323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Grafico 51">
            <a:extLst>
              <a:ext uri="{FF2B5EF4-FFF2-40B4-BE49-F238E27FC236}">
                <a16:creationId xmlns:a16="http://schemas.microsoft.com/office/drawing/2014/main" xmlns="" id="{49292435-A3D5-4F7E-BA06-6E75799D9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4659"/>
              </p:ext>
            </p:extLst>
          </p:nvPr>
        </p:nvGraphicFramePr>
        <p:xfrm>
          <a:off x="3102030" y="4465200"/>
          <a:ext cx="3305178" cy="224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47A4ADDE-1399-4BD2-AFCA-4E307E6BBFA5}"/>
              </a:ext>
            </a:extLst>
          </p:cNvPr>
          <p:cNvSpPr/>
          <p:nvPr/>
        </p:nvSpPr>
        <p:spPr>
          <a:xfrm>
            <a:off x="1763688" y="404664"/>
            <a:ext cx="5760640" cy="864096"/>
          </a:xfrm>
          <a:prstGeom prst="roundRect">
            <a:avLst/>
          </a:prstGeom>
          <a:solidFill>
            <a:srgbClr val="99FF99"/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8876C3-3552-4B21-B549-E90C592D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5212"/>
            <a:ext cx="7344816" cy="114300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ETHNIC </a:t>
            </a:r>
            <a:r>
              <a:rPr lang="it-IT" sz="3200">
                <a:solidFill>
                  <a:srgbClr val="00B050"/>
                </a:solidFill>
                <a:latin typeface="Century Gothic" panose="020B0502020202020204" pitchFamily="34" charset="0"/>
              </a:rPr>
              <a:t>GROUPS </a:t>
            </a:r>
            <a:r>
              <a:rPr lang="it-IT" sz="3200" smtClean="0">
                <a:solidFill>
                  <a:srgbClr val="00B050"/>
                </a:solidFill>
                <a:latin typeface="Century Gothic" panose="020B0502020202020204" pitchFamily="34" charset="0"/>
              </a:rPr>
              <a:t>IN</a:t>
            </a:r>
            <a:r>
              <a:rPr lang="it-IT" sz="320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it-IT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EUROPE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87D91E18-BD21-4757-A041-5653B36A4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581537"/>
              </p:ext>
            </p:extLst>
          </p:nvPr>
        </p:nvGraphicFramePr>
        <p:xfrm>
          <a:off x="6273116" y="3153758"/>
          <a:ext cx="2575718" cy="224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8B44ABE6-FC3A-4187-B3F3-59D02ADD9FB1}"/>
              </a:ext>
            </a:extLst>
          </p:cNvPr>
          <p:cNvCxnSpPr>
            <a:stCxn id="4" idx="2"/>
          </p:cNvCxnSpPr>
          <p:nvPr/>
        </p:nvCxnSpPr>
        <p:spPr>
          <a:xfrm>
            <a:off x="4644008" y="126876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2065B7F5-1983-44C2-8EA3-C25FA7006DD6}"/>
              </a:ext>
            </a:extLst>
          </p:cNvPr>
          <p:cNvCxnSpPr>
            <a:cxnSpLocks/>
          </p:cNvCxnSpPr>
          <p:nvPr/>
        </p:nvCxnSpPr>
        <p:spPr>
          <a:xfrm flipV="1">
            <a:off x="1948263" y="1771312"/>
            <a:ext cx="5612712" cy="13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00E027B9-0B33-43E9-B864-1E2B6ABC6CCA}"/>
              </a:ext>
            </a:extLst>
          </p:cNvPr>
          <p:cNvCxnSpPr>
            <a:cxnSpLocks/>
          </p:cNvCxnSpPr>
          <p:nvPr/>
        </p:nvCxnSpPr>
        <p:spPr>
          <a:xfrm>
            <a:off x="7560975" y="1771312"/>
            <a:ext cx="0" cy="419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617655D4-7DE9-4A9F-8024-4B9CAE61BBB6}"/>
              </a:ext>
            </a:extLst>
          </p:cNvPr>
          <p:cNvCxnSpPr>
            <a:cxnSpLocks/>
          </p:cNvCxnSpPr>
          <p:nvPr/>
        </p:nvCxnSpPr>
        <p:spPr>
          <a:xfrm>
            <a:off x="1948263" y="1771312"/>
            <a:ext cx="0" cy="408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4D3F5E64-16F3-4F23-856E-153664B609D2}"/>
              </a:ext>
            </a:extLst>
          </p:cNvPr>
          <p:cNvSpPr/>
          <p:nvPr/>
        </p:nvSpPr>
        <p:spPr>
          <a:xfrm>
            <a:off x="1048163" y="2151666"/>
            <a:ext cx="1800200" cy="720047"/>
          </a:xfrm>
          <a:prstGeom prst="roundRect">
            <a:avLst/>
          </a:prstGeom>
          <a:solidFill>
            <a:srgbClr val="CCFF33"/>
          </a:solidFill>
          <a:ln>
            <a:solidFill>
              <a:srgbClr val="CCFF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FF02E60B-2C61-499D-A910-EF6018D8CE50}"/>
              </a:ext>
            </a:extLst>
          </p:cNvPr>
          <p:cNvSpPr/>
          <p:nvPr/>
        </p:nvSpPr>
        <p:spPr>
          <a:xfrm>
            <a:off x="6660875" y="2178508"/>
            <a:ext cx="1800200" cy="720047"/>
          </a:xfrm>
          <a:prstGeom prst="round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F003450A-9E6C-488E-BF4A-55650F898E8F}"/>
              </a:ext>
            </a:extLst>
          </p:cNvPr>
          <p:cNvSpPr txBox="1"/>
          <p:nvPr/>
        </p:nvSpPr>
        <p:spPr>
          <a:xfrm>
            <a:off x="6749217" y="23374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LANGUEGES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984397C2-578D-4658-A134-8445204B6B90}"/>
              </a:ext>
            </a:extLst>
          </p:cNvPr>
          <p:cNvSpPr txBox="1"/>
          <p:nvPr/>
        </p:nvSpPr>
        <p:spPr>
          <a:xfrm>
            <a:off x="1120171" y="23209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RELIGIONS</a:t>
            </a:r>
          </a:p>
        </p:txBody>
      </p:sp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xmlns="" id="{161FFCBD-002E-4F9E-8055-87D34FC7A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370200"/>
              </p:ext>
            </p:extLst>
          </p:nvPr>
        </p:nvGraphicFramePr>
        <p:xfrm>
          <a:off x="709827" y="3068959"/>
          <a:ext cx="2476872" cy="233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xmlns="" id="{E8CCB6F1-A092-4625-8895-830A08C2B91F}"/>
              </a:ext>
            </a:extLst>
          </p:cNvPr>
          <p:cNvCxnSpPr>
            <a:cxnSpLocks/>
          </p:cNvCxnSpPr>
          <p:nvPr/>
        </p:nvCxnSpPr>
        <p:spPr>
          <a:xfrm>
            <a:off x="7560975" y="2890852"/>
            <a:ext cx="0" cy="25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1FB1B255-0CDC-4CB9-966B-5E8CE2FBDA7F}"/>
              </a:ext>
            </a:extLst>
          </p:cNvPr>
          <p:cNvCxnSpPr>
            <a:cxnSpLocks/>
          </p:cNvCxnSpPr>
          <p:nvPr/>
        </p:nvCxnSpPr>
        <p:spPr>
          <a:xfrm>
            <a:off x="1953469" y="2865270"/>
            <a:ext cx="0" cy="203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324E967D-F11F-44ED-8D8D-A2DAA7EB32F5}"/>
              </a:ext>
            </a:extLst>
          </p:cNvPr>
          <p:cNvCxnSpPr>
            <a:cxnSpLocks/>
          </p:cNvCxnSpPr>
          <p:nvPr/>
        </p:nvCxnSpPr>
        <p:spPr>
          <a:xfrm>
            <a:off x="4644008" y="1783626"/>
            <a:ext cx="0" cy="408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xmlns="" id="{A91C0DC8-7BC6-4438-960A-536D5A2B3C34}"/>
              </a:ext>
            </a:extLst>
          </p:cNvPr>
          <p:cNvSpPr/>
          <p:nvPr/>
        </p:nvSpPr>
        <p:spPr>
          <a:xfrm>
            <a:off x="3743908" y="2163717"/>
            <a:ext cx="1800200" cy="7200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2351F454-5A7B-487C-A7F4-578ADA93B7E9}"/>
              </a:ext>
            </a:extLst>
          </p:cNvPr>
          <p:cNvSpPr txBox="1"/>
          <p:nvPr/>
        </p:nvSpPr>
        <p:spPr>
          <a:xfrm>
            <a:off x="3810709" y="23495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POPULATION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xmlns="" id="{5ADBA168-A292-4467-98D7-376D5E643487}"/>
              </a:ext>
            </a:extLst>
          </p:cNvPr>
          <p:cNvCxnSpPr>
            <a:cxnSpLocks/>
          </p:cNvCxnSpPr>
          <p:nvPr/>
        </p:nvCxnSpPr>
        <p:spPr>
          <a:xfrm>
            <a:off x="4627673" y="2883764"/>
            <a:ext cx="0" cy="1581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217</Words>
  <Application>Microsoft Office PowerPoint</Application>
  <PresentationFormat>Presentazione su schermo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CLIMATE  IN  EUROPE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ETHNIC GROUPS IN EUROPE</vt:lpstr>
      <vt:lpstr>ETHNIC GROUPS IN EUROPE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CLIMI DELL’EUROPA</dc:title>
  <dc:creator>Utenter</dc:creator>
  <cp:lastModifiedBy>FERSINI</cp:lastModifiedBy>
  <cp:revision>46</cp:revision>
  <dcterms:created xsi:type="dcterms:W3CDTF">2020-01-09T15:04:39Z</dcterms:created>
  <dcterms:modified xsi:type="dcterms:W3CDTF">2020-01-20T19:35:34Z</dcterms:modified>
</cp:coreProperties>
</file>