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F81DF2A8-9B7F-4A3E-9388-AE0FA2FCE35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6436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0E652A-1B56-4401-AF4E-146A17ECC35D}" type="slidenum">
              <a:rPr lang="it-IT"/>
              <a:pPr/>
              <a:t>1</a:t>
            </a:fld>
            <a:endParaRPr lang="it-IT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515566-7E80-4FE9-AF3D-546D7D68B3C9}" type="slidenum">
              <a:rPr lang="it-IT"/>
              <a:pPr/>
              <a:t>2</a:t>
            </a:fld>
            <a:endParaRPr lang="it-IT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742002-F1E1-425A-A770-91CD26DD5BCC}" type="slidenum">
              <a:rPr lang="it-IT"/>
              <a:pPr/>
              <a:t>3</a:t>
            </a:fld>
            <a:endParaRPr lang="it-IT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>
              <a:latin typeface="Calibri" pitchFamily="32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6506E97C-FA3E-44DE-B038-2346AAD48785}" type="slidenum">
              <a:rPr lang="it-IT" sz="1200"/>
              <a:pPr algn="r">
                <a:buClrTx/>
                <a:buFontTx/>
                <a:buNone/>
              </a:pPr>
              <a:t>3</a:t>
            </a:fld>
            <a:endParaRPr 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8B9D16-78E7-402F-AB15-7B6255AD2C04}" type="slidenum">
              <a:rPr lang="it-IT"/>
              <a:pPr/>
              <a:t>4</a:t>
            </a:fld>
            <a:endParaRPr lang="it-IT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072CFD-F5ED-45AD-9A62-415FD3DAA988}" type="slidenum">
              <a:rPr lang="it-IT"/>
              <a:pPr/>
              <a:t>5</a:t>
            </a:fld>
            <a:endParaRPr lang="it-IT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F68C05-2D5F-4773-869F-F1888875298B}" type="slidenum">
              <a:rPr lang="it-IT"/>
              <a:pPr/>
              <a:t>6</a:t>
            </a:fld>
            <a:endParaRPr lang="it-IT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5D0B0F-6C44-4A01-B9F6-4178A81DFD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55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CA7906-9494-4851-9D5B-F441125EFF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507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C2E85F-467B-4EDB-8866-433CCE0DB4D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04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B4C24F-6AA8-4C0D-878E-C5F0ABB43AF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880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71FB10-3A9C-4642-93D6-A1BE690F9DE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00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E3E02F-4D75-410B-9D96-CB1608912F7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750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1CD197-D035-4984-AD3B-A9C66FB7672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527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1FA8D4-8FC5-4109-B577-06F49B6CF64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1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14D215-5026-4719-916D-093DB74249B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550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9E1FCE-46F9-47CC-8EDC-D92F705E6B1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366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55871C-379B-4038-BD04-276718F38A1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862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34E29F0-23AE-4E80-8183-DEF345D5ADA6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5-3qALICR5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467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859338" y="1989138"/>
            <a:ext cx="3168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>
                <a:latin typeface="Calibri" pitchFamily="32" charset="0"/>
              </a:rPr>
              <a:t>WE ARE HERE!!!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352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736848"/>
          </a:xfrm>
        </p:spPr>
        <p:txBody>
          <a:bodyPr/>
          <a:lstStyle/>
          <a:p>
            <a:r>
              <a:rPr lang="it-IT" dirty="0" smtClean="0"/>
              <a:t>Culture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71500" y="548680"/>
            <a:ext cx="4032448" cy="648072"/>
          </a:xfrm>
        </p:spPr>
        <p:txBody>
          <a:bodyPr/>
          <a:lstStyle/>
          <a:p>
            <a:r>
              <a:rPr lang="it-IT" dirty="0" smtClean="0"/>
              <a:t>Giacomo Leopardi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33" y="3284984"/>
            <a:ext cx="3793236" cy="3573016"/>
          </a:xfrm>
        </p:spPr>
      </p:pic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5364088" y="620688"/>
            <a:ext cx="4041775" cy="639762"/>
          </a:xfrm>
        </p:spPr>
        <p:txBody>
          <a:bodyPr/>
          <a:lstStyle/>
          <a:p>
            <a:r>
              <a:rPr lang="it-IT" dirty="0" smtClean="0"/>
              <a:t>Gioacchino Rossini</a:t>
            </a:r>
            <a:endParaRPr lang="it-IT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387" y="3366701"/>
            <a:ext cx="3954077" cy="3503406"/>
          </a:xfrm>
        </p:spPr>
      </p:pic>
      <p:sp>
        <p:nvSpPr>
          <p:cNvPr id="12" name="CasellaDiTesto 11"/>
          <p:cNvSpPr txBox="1"/>
          <p:nvPr/>
        </p:nvSpPr>
        <p:spPr>
          <a:xfrm>
            <a:off x="233353" y="184482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Giacomo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Leopardi, a poet famous worldwide, was of </a:t>
            </a:r>
            <a:r>
              <a:rPr lang="en-US" dirty="0" smtClean="0">
                <a:solidFill>
                  <a:schemeClr val="tx1"/>
                </a:solidFill>
              </a:rPr>
              <a:t>noble birth. He was born 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Recanati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near </a:t>
            </a:r>
            <a:r>
              <a:rPr lang="en-US" dirty="0" err="1" smtClean="0">
                <a:solidFill>
                  <a:schemeClr val="tx1"/>
                </a:solidFill>
              </a:rPr>
              <a:t>Macerata</a:t>
            </a:r>
            <a:r>
              <a:rPr lang="en-US" dirty="0" smtClean="0">
                <a:solidFill>
                  <a:schemeClr val="tx1"/>
                </a:solidFill>
              </a:rPr>
              <a:t>, in 1798,under 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chemeClr val="tx1"/>
                </a:solidFill>
              </a:rPr>
              <a:t> papacy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33353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tx1"/>
                </a:solidFill>
              </a:rPr>
              <a:t>L’infinito,  A Silvia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364088" y="126876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tx1"/>
                </a:solidFill>
              </a:rPr>
              <a:t>Il barbiere di Siviglia, Guglielmo </a:t>
            </a:r>
            <a:r>
              <a:rPr lang="it-IT" i="1" dirty="0" err="1" smtClean="0">
                <a:solidFill>
                  <a:schemeClr val="tx1"/>
                </a:solidFill>
              </a:rPr>
              <a:t>Tell</a:t>
            </a:r>
            <a:endParaRPr lang="it-IT" i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779223" y="1889373"/>
            <a:ext cx="4194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Gioacchino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Rossini, composer, </a:t>
            </a:r>
            <a:r>
              <a:rPr lang="en-US" dirty="0" smtClean="0">
                <a:solidFill>
                  <a:schemeClr val="tx1"/>
                </a:solidFill>
              </a:rPr>
              <a:t>was bor</a:t>
            </a:r>
            <a:r>
              <a:rPr lang="en-US" dirty="0" smtClean="0">
                <a:solidFill>
                  <a:schemeClr val="tx1"/>
                </a:solidFill>
              </a:rPr>
              <a:t>n </a:t>
            </a:r>
            <a:r>
              <a:rPr lang="en-US" dirty="0" smtClean="0">
                <a:solidFill>
                  <a:schemeClr val="tx1"/>
                </a:solidFill>
              </a:rPr>
              <a:t>in Pesaro, </a:t>
            </a:r>
            <a:r>
              <a:rPr lang="en-US" dirty="0" smtClean="0">
                <a:solidFill>
                  <a:schemeClr val="tx1"/>
                </a:solidFill>
              </a:rPr>
              <a:t>under the papacy, </a:t>
            </a:r>
            <a:r>
              <a:rPr lang="en-US" dirty="0" smtClean="0">
                <a:solidFill>
                  <a:schemeClr val="tx1"/>
                </a:solidFill>
              </a:rPr>
              <a:t>on 29 February </a:t>
            </a:r>
            <a:r>
              <a:rPr lang="en-US" dirty="0" smtClean="0">
                <a:solidFill>
                  <a:schemeClr val="tx1"/>
                </a:solidFill>
              </a:rPr>
              <a:t> 1792. His father was a </a:t>
            </a:r>
            <a:r>
              <a:rPr lang="en-US" dirty="0" smtClean="0">
                <a:solidFill>
                  <a:schemeClr val="tx1"/>
                </a:solidFill>
              </a:rPr>
              <a:t>musician </a:t>
            </a:r>
            <a:r>
              <a:rPr lang="en-US" dirty="0" smtClean="0">
                <a:solidFill>
                  <a:schemeClr val="tx1"/>
                </a:solidFill>
              </a:rPr>
              <a:t>and his mother had  </a:t>
            </a:r>
            <a:r>
              <a:rPr lang="en-US" dirty="0" smtClean="0">
                <a:solidFill>
                  <a:schemeClr val="tx1"/>
                </a:solidFill>
              </a:rPr>
              <a:t>singing </a:t>
            </a:r>
            <a:r>
              <a:rPr lang="en-US" dirty="0" smtClean="0">
                <a:solidFill>
                  <a:schemeClr val="tx1"/>
                </a:solidFill>
              </a:rPr>
              <a:t>gift.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6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333375"/>
            <a:ext cx="77724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dirty="0" err="1" smtClean="0">
                <a:solidFill>
                  <a:schemeClr val="tx1"/>
                </a:solidFill>
                <a:latin typeface="Calibri" pitchFamily="32" charset="0"/>
              </a:rPr>
              <a:t>Marches</a:t>
            </a:r>
            <a:r>
              <a:rPr lang="it-IT" sz="4400" dirty="0" smtClean="0">
                <a:latin typeface="Calibri" pitchFamily="32" charset="0"/>
              </a:rPr>
              <a:t> </a:t>
            </a:r>
            <a:endParaRPr lang="it-IT" sz="4400" dirty="0">
              <a:latin typeface="Calibri" pitchFamily="32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470025"/>
            <a:ext cx="91440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</a:pPr>
            <a:r>
              <a:rPr lang="en-US" b="1" dirty="0">
                <a:latin typeface="Calibri" pitchFamily="32" charset="0"/>
                <a:hlinkClick r:id="rId4"/>
              </a:rPr>
              <a:t>Marche</a:t>
            </a:r>
            <a:r>
              <a:rPr lang="en-US" dirty="0">
                <a:latin typeface="Calibri" pitchFamily="32" charset="0"/>
              </a:rPr>
              <a:t>  is one of the twenty regions of Italy. The name of the </a:t>
            </a:r>
            <a:r>
              <a:rPr lang="en-US" dirty="0" smtClean="0">
                <a:latin typeface="Calibri" pitchFamily="32" charset="0"/>
              </a:rPr>
              <a:t>region, the only one which is plural,  </a:t>
            </a:r>
            <a:r>
              <a:rPr lang="en-US" dirty="0">
                <a:latin typeface="Calibri" pitchFamily="32" charset="0"/>
              </a:rPr>
              <a:t>derives from the plural name of </a:t>
            </a:r>
            <a:r>
              <a:rPr lang="en-US" i="1" dirty="0" err="1" smtClean="0">
                <a:latin typeface="Calibri" pitchFamily="32" charset="0"/>
              </a:rPr>
              <a:t>marca</a:t>
            </a:r>
            <a:r>
              <a:rPr lang="en-US" i="1" dirty="0" smtClean="0">
                <a:latin typeface="Calibri" pitchFamily="32" charset="0"/>
              </a:rPr>
              <a:t>, </a:t>
            </a:r>
            <a:r>
              <a:rPr lang="en-US" dirty="0" smtClean="0">
                <a:latin typeface="Calibri" pitchFamily="32" charset="0"/>
              </a:rPr>
              <a:t>coming from the German name</a:t>
            </a:r>
            <a:r>
              <a:rPr lang="en-US" i="1" dirty="0" smtClean="0">
                <a:latin typeface="Calibri" pitchFamily="32" charset="0"/>
              </a:rPr>
              <a:t> :mark (border).</a:t>
            </a:r>
            <a:r>
              <a:rPr lang="en-US" dirty="0" smtClean="0">
                <a:solidFill>
                  <a:srgbClr val="898989"/>
                </a:solidFill>
                <a:latin typeface="Calibri" pitchFamily="32" charset="0"/>
              </a:rPr>
              <a:t> </a:t>
            </a:r>
            <a:r>
              <a:rPr lang="en-US" dirty="0">
                <a:latin typeface="Calibri" pitchFamily="32" charset="0"/>
              </a:rPr>
              <a:t>The region is divided into five </a:t>
            </a:r>
            <a:r>
              <a:rPr lang="en-US" dirty="0" smtClean="0">
                <a:latin typeface="Calibri" pitchFamily="32" charset="0"/>
              </a:rPr>
              <a:t>provinces: </a:t>
            </a:r>
            <a:r>
              <a:rPr lang="en-US" dirty="0">
                <a:latin typeface="Calibri" pitchFamily="32" charset="0"/>
              </a:rPr>
              <a:t> </a:t>
            </a:r>
            <a:r>
              <a:rPr lang="en-US" dirty="0" smtClean="0">
                <a:latin typeface="Calibri" pitchFamily="32" charset="0"/>
              </a:rPr>
              <a:t>the fifth province </a:t>
            </a:r>
            <a:r>
              <a:rPr lang="en-US" dirty="0" smtClean="0">
                <a:latin typeface="Calibri" pitchFamily="32" charset="0"/>
              </a:rPr>
              <a:t>, </a:t>
            </a:r>
            <a:r>
              <a:rPr lang="en-US" dirty="0" err="1" smtClean="0">
                <a:latin typeface="Calibri" pitchFamily="32" charset="0"/>
              </a:rPr>
              <a:t>Fermo</a:t>
            </a:r>
            <a:r>
              <a:rPr lang="en-US" dirty="0" smtClean="0">
                <a:latin typeface="Calibri" pitchFamily="32" charset="0"/>
              </a:rPr>
              <a:t> </a:t>
            </a:r>
            <a:r>
              <a:rPr lang="en-US" dirty="0" smtClean="0">
                <a:latin typeface="Calibri" pitchFamily="32" charset="0"/>
              </a:rPr>
              <a:t>was </a:t>
            </a:r>
            <a:r>
              <a:rPr lang="en-US" dirty="0" smtClean="0">
                <a:latin typeface="Calibri" pitchFamily="32" charset="0"/>
              </a:rPr>
              <a:t> </a:t>
            </a:r>
            <a:r>
              <a:rPr lang="en-US" dirty="0" err="1" smtClean="0">
                <a:latin typeface="Calibri" pitchFamily="32" charset="0"/>
              </a:rPr>
              <a:t>estalished</a:t>
            </a:r>
            <a:r>
              <a:rPr lang="en-US" dirty="0" smtClean="0">
                <a:latin typeface="Calibri" pitchFamily="32" charset="0"/>
              </a:rPr>
              <a:t>  </a:t>
            </a:r>
            <a:r>
              <a:rPr lang="en-US" dirty="0" smtClean="0">
                <a:latin typeface="Calibri" pitchFamily="32" charset="0"/>
              </a:rPr>
              <a:t>in </a:t>
            </a:r>
            <a:r>
              <a:rPr lang="en-US" dirty="0">
                <a:latin typeface="Calibri" pitchFamily="32" charset="0"/>
              </a:rPr>
              <a:t>2009</a:t>
            </a:r>
            <a:r>
              <a:rPr lang="en-US" dirty="0" smtClean="0">
                <a:latin typeface="Calibri" pitchFamily="32" charset="0"/>
              </a:rPr>
              <a:t>, the other  </a:t>
            </a:r>
            <a:r>
              <a:rPr lang="en-US" dirty="0" smtClean="0">
                <a:latin typeface="Calibri" pitchFamily="32" charset="0"/>
              </a:rPr>
              <a:t>provinces  are </a:t>
            </a:r>
            <a:r>
              <a:rPr lang="en-US" dirty="0" smtClean="0">
                <a:latin typeface="Calibri" pitchFamily="32" charset="0"/>
              </a:rPr>
              <a:t> </a:t>
            </a:r>
            <a:r>
              <a:rPr lang="en-US" dirty="0">
                <a:latin typeface="Calibri" pitchFamily="32" charset="0"/>
              </a:rPr>
              <a:t>Ascoli Piceno</a:t>
            </a:r>
            <a:r>
              <a:rPr lang="en-US" dirty="0" smtClean="0">
                <a:latin typeface="Calibri" pitchFamily="32" charset="0"/>
              </a:rPr>
              <a:t>, </a:t>
            </a:r>
            <a:r>
              <a:rPr lang="en-US" dirty="0" err="1" smtClean="0">
                <a:latin typeface="Calibri" pitchFamily="32" charset="0"/>
              </a:rPr>
              <a:t>Ancona</a:t>
            </a:r>
            <a:r>
              <a:rPr lang="en-US" dirty="0" smtClean="0">
                <a:latin typeface="Calibri" pitchFamily="32" charset="0"/>
              </a:rPr>
              <a:t>, </a:t>
            </a:r>
            <a:r>
              <a:rPr lang="en-US" dirty="0" err="1" smtClean="0">
                <a:latin typeface="Calibri" pitchFamily="32" charset="0"/>
              </a:rPr>
              <a:t>Macerata,Pesaro</a:t>
            </a:r>
            <a:r>
              <a:rPr lang="en-US" dirty="0" smtClean="0">
                <a:latin typeface="Calibri" pitchFamily="32" charset="0"/>
              </a:rPr>
              <a:t> </a:t>
            </a:r>
            <a:r>
              <a:rPr lang="en-US" dirty="0">
                <a:latin typeface="Calibri" pitchFamily="32" charset="0"/>
              </a:rPr>
              <a:t>e </a:t>
            </a:r>
            <a:r>
              <a:rPr lang="en-US" dirty="0" err="1">
                <a:latin typeface="Calibri" pitchFamily="32" charset="0"/>
              </a:rPr>
              <a:t>Urbino</a:t>
            </a:r>
            <a:r>
              <a:rPr lang="en-US" sz="2000" dirty="0">
                <a:latin typeface="Calibri" pitchFamily="32" charset="0"/>
              </a:rPr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162" y="3004127"/>
            <a:ext cx="4500563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30350" y="6489700"/>
            <a:ext cx="5310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4358">
            <a:off x="4665962" y="3989409"/>
            <a:ext cx="2811046" cy="273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5431">
            <a:off x="-65882" y="-6822"/>
            <a:ext cx="2435225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07950"/>
            <a:ext cx="2511425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622925" y="1766888"/>
            <a:ext cx="2511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/>
              <a:t>Chiaravalle’s abbey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2731">
            <a:off x="2345696" y="268083"/>
            <a:ext cx="2875593" cy="169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11400"/>
            <a:ext cx="2087563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7950" y="3933825"/>
            <a:ext cx="16557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/>
              <a:t>Loreto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455" y="4998244"/>
            <a:ext cx="2655888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173912" y="4195093"/>
            <a:ext cx="13795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dirty="0"/>
              <a:t>Villa Caprile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3" y="4739482"/>
            <a:ext cx="2987675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84150" y="6215062"/>
            <a:ext cx="265965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dirty="0"/>
              <a:t>Sibillini </a:t>
            </a:r>
            <a:r>
              <a:rPr lang="it-IT" dirty="0" smtClean="0"/>
              <a:t>Mountains</a:t>
            </a:r>
            <a:endParaRPr lang="it-IT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723" y="2166382"/>
            <a:ext cx="209391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601746" y="3597152"/>
            <a:ext cx="12922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dirty="0"/>
              <a:t>Gradara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35831" y="1797050"/>
            <a:ext cx="270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Frasassi </a:t>
            </a:r>
            <a:r>
              <a:rPr lang="it-IT" dirty="0" err="1" smtClean="0">
                <a:solidFill>
                  <a:schemeClr val="tx1"/>
                </a:solidFill>
              </a:rPr>
              <a:t>caves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1237" y="2340746"/>
            <a:ext cx="2921688" cy="15930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43808" y="41174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U</a:t>
            </a:r>
            <a:r>
              <a:rPr lang="it-IT" dirty="0" smtClean="0">
                <a:solidFill>
                  <a:schemeClr val="tx1"/>
                </a:solidFill>
              </a:rPr>
              <a:t>rbino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979613" y="9525"/>
            <a:ext cx="4475162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 dirty="0" smtClean="0">
                <a:latin typeface="Calibri" pitchFamily="32" charset="0"/>
              </a:rPr>
              <a:t>The Mountains</a:t>
            </a:r>
            <a:endParaRPr lang="it-IT" sz="4400" dirty="0">
              <a:latin typeface="Calibri" pitchFamily="32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8" y="792163"/>
            <a:ext cx="83248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425"/>
              </a:spcBef>
              <a:buClrTx/>
              <a:buFontTx/>
              <a:buNone/>
            </a:pPr>
            <a:r>
              <a:rPr lang="en-US" sz="1700" dirty="0" smtClean="0">
                <a:latin typeface="Calibri" pitchFamily="32" charset="0"/>
              </a:rPr>
              <a:t> </a:t>
            </a:r>
            <a:r>
              <a:rPr lang="en-US" sz="1700" dirty="0">
                <a:latin typeface="Calibri" pitchFamily="32" charset="0"/>
              </a:rPr>
              <a:t>Marche </a:t>
            </a:r>
            <a:r>
              <a:rPr lang="en-US" sz="1700" dirty="0" smtClean="0">
                <a:latin typeface="Calibri" pitchFamily="32" charset="0"/>
              </a:rPr>
              <a:t>region geographically occupies </a:t>
            </a:r>
            <a:r>
              <a:rPr lang="en-US" sz="1700" dirty="0">
                <a:latin typeface="Calibri" pitchFamily="32" charset="0"/>
              </a:rPr>
              <a:t>the eastern side </a:t>
            </a:r>
            <a:r>
              <a:rPr lang="en-US" sz="1700" dirty="0" smtClean="0">
                <a:latin typeface="Calibri" pitchFamily="32" charset="0"/>
              </a:rPr>
              <a:t> </a:t>
            </a:r>
            <a:r>
              <a:rPr lang="en-US" sz="1700" dirty="0">
                <a:latin typeface="Calibri" pitchFamily="32" charset="0"/>
              </a:rPr>
              <a:t>and the </a:t>
            </a:r>
            <a:r>
              <a:rPr lang="en-US" sz="1700" dirty="0" smtClean="0">
                <a:latin typeface="Calibri" pitchFamily="32" charset="0"/>
              </a:rPr>
              <a:t>territory and it </a:t>
            </a:r>
            <a:r>
              <a:rPr lang="en-US" sz="1700" dirty="0">
                <a:latin typeface="Calibri" pitchFamily="32" charset="0"/>
              </a:rPr>
              <a:t>is essentially mountainous and hilly.</a:t>
            </a:r>
          </a:p>
          <a:p>
            <a:pPr>
              <a:spcBef>
                <a:spcPts val="425"/>
              </a:spcBef>
              <a:buClrTx/>
              <a:buFontTx/>
              <a:buNone/>
            </a:pPr>
            <a:r>
              <a:rPr lang="en-US" sz="1700" dirty="0">
                <a:latin typeface="Calibri" pitchFamily="32" charset="0"/>
              </a:rPr>
              <a:t>The Apennine ridge, which develops </a:t>
            </a:r>
            <a:r>
              <a:rPr lang="en-US" sz="1700" dirty="0" smtClean="0">
                <a:latin typeface="Calibri" pitchFamily="32" charset="0"/>
              </a:rPr>
              <a:t>along</a:t>
            </a:r>
            <a:r>
              <a:rPr lang="en-US" sz="1700" dirty="0" smtClean="0">
                <a:latin typeface="Calibri" pitchFamily="32" charset="0"/>
              </a:rPr>
              <a:t> a </a:t>
            </a:r>
            <a:r>
              <a:rPr lang="en-US" sz="1700" dirty="0">
                <a:latin typeface="Calibri" pitchFamily="32" charset="0"/>
              </a:rPr>
              <a:t>North </a:t>
            </a:r>
            <a:r>
              <a:rPr lang="en-US" sz="1700" dirty="0" smtClean="0">
                <a:latin typeface="Calibri" pitchFamily="32" charset="0"/>
              </a:rPr>
              <a:t>South line, is  </a:t>
            </a:r>
            <a:r>
              <a:rPr lang="en-US" sz="1700" dirty="0">
                <a:latin typeface="Calibri" pitchFamily="32" charset="0"/>
              </a:rPr>
              <a:t>parallel to the coast, with reliefs which present increasing </a:t>
            </a:r>
            <a:r>
              <a:rPr lang="en-US" sz="1700" dirty="0" smtClean="0">
                <a:latin typeface="Calibri" pitchFamily="32" charset="0"/>
              </a:rPr>
              <a:t>heights </a:t>
            </a:r>
            <a:r>
              <a:rPr lang="en-US" sz="1700" dirty="0">
                <a:latin typeface="Calibri" pitchFamily="32" charset="0"/>
              </a:rPr>
              <a:t>towards the South, and </a:t>
            </a:r>
            <a:r>
              <a:rPr lang="en-US" sz="1700" dirty="0" smtClean="0">
                <a:latin typeface="Calibri" pitchFamily="32" charset="0"/>
              </a:rPr>
              <a:t>end </a:t>
            </a:r>
            <a:r>
              <a:rPr lang="en-US" sz="1700" dirty="0">
                <a:latin typeface="Calibri" pitchFamily="32" charset="0"/>
              </a:rPr>
              <a:t>in the southern part of the Region, with the </a:t>
            </a:r>
            <a:r>
              <a:rPr lang="en-US" sz="1700" dirty="0" err="1">
                <a:latin typeface="Calibri" pitchFamily="32" charset="0"/>
              </a:rPr>
              <a:t>Sibillini</a:t>
            </a:r>
            <a:r>
              <a:rPr lang="en-US" sz="1700" dirty="0">
                <a:latin typeface="Calibri" pitchFamily="32" charset="0"/>
              </a:rPr>
              <a:t> Mountains </a:t>
            </a:r>
            <a:r>
              <a:rPr lang="en-US" sz="1700" dirty="0" smtClean="0">
                <a:latin typeface="Calibri" pitchFamily="32" charset="0"/>
              </a:rPr>
              <a:t>,with </a:t>
            </a:r>
            <a:r>
              <a:rPr lang="en-US" sz="1700" dirty="0" smtClean="0">
                <a:latin typeface="Calibri" pitchFamily="32" charset="0"/>
              </a:rPr>
              <a:t>the </a:t>
            </a:r>
            <a:r>
              <a:rPr lang="en-US" sz="1700" dirty="0" smtClean="0">
                <a:latin typeface="Calibri" pitchFamily="32" charset="0"/>
              </a:rPr>
              <a:t>homonymous national Park; </a:t>
            </a:r>
            <a:r>
              <a:rPr lang="en-US" sz="1700" dirty="0">
                <a:latin typeface="Calibri" pitchFamily="32" charset="0"/>
              </a:rPr>
              <a:t>their highest peak is Mount </a:t>
            </a:r>
            <a:r>
              <a:rPr lang="en-US" sz="1700" dirty="0" err="1">
                <a:latin typeface="Calibri" pitchFamily="32" charset="0"/>
              </a:rPr>
              <a:t>Vettore</a:t>
            </a:r>
            <a:r>
              <a:rPr lang="en-US" sz="1700" dirty="0">
                <a:latin typeface="Calibri" pitchFamily="32" charset="0"/>
              </a:rPr>
              <a:t> (2,476 m), which also represents the highest elevation of the whole region.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b="1" dirty="0" err="1">
                <a:solidFill>
                  <a:srgbClr val="17375E"/>
                </a:solidFill>
                <a:latin typeface="Calibri" pitchFamily="32" charset="0"/>
              </a:rPr>
              <a:t>Sibilla</a:t>
            </a:r>
            <a:r>
              <a:rPr lang="en-US" b="1" dirty="0">
                <a:solidFill>
                  <a:srgbClr val="17375E"/>
                </a:solidFill>
                <a:latin typeface="Calibri" pitchFamily="32" charset="0"/>
              </a:rPr>
              <a:t> legend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latin typeface="Calibri" pitchFamily="32" charset="0"/>
              </a:rPr>
              <a:t>The legend tells about </a:t>
            </a:r>
            <a:r>
              <a:rPr lang="en-US" dirty="0" smtClean="0">
                <a:latin typeface="Calibri" pitchFamily="32" charset="0"/>
              </a:rPr>
              <a:t> “</a:t>
            </a:r>
            <a:r>
              <a:rPr lang="en-US" dirty="0" err="1" smtClean="0">
                <a:latin typeface="Calibri" pitchFamily="32" charset="0"/>
              </a:rPr>
              <a:t>Sibilla</a:t>
            </a:r>
            <a:r>
              <a:rPr lang="en-US" dirty="0" smtClean="0">
                <a:latin typeface="Calibri" pitchFamily="32" charset="0"/>
              </a:rPr>
              <a:t>”, </a:t>
            </a:r>
            <a:r>
              <a:rPr lang="en-US" dirty="0">
                <a:latin typeface="Calibri" pitchFamily="32" charset="0"/>
              </a:rPr>
              <a:t>a </a:t>
            </a:r>
            <a:r>
              <a:rPr lang="en-US" dirty="0" smtClean="0">
                <a:latin typeface="Calibri" pitchFamily="32" charset="0"/>
              </a:rPr>
              <a:t>witch</a:t>
            </a:r>
            <a:r>
              <a:rPr lang="en-US" dirty="0" smtClean="0">
                <a:latin typeface="Calibri" pitchFamily="32" charset="0"/>
              </a:rPr>
              <a:t> </a:t>
            </a:r>
            <a:r>
              <a:rPr lang="en-US" dirty="0">
                <a:latin typeface="Calibri" pitchFamily="32" charset="0"/>
              </a:rPr>
              <a:t>Eland, who had been exiled in a horrible point of </a:t>
            </a:r>
            <a:r>
              <a:rPr lang="en-US" dirty="0" err="1">
                <a:latin typeface="Calibri" pitchFamily="32" charset="0"/>
              </a:rPr>
              <a:t>Sibillini</a:t>
            </a:r>
            <a:r>
              <a:rPr lang="en-US" dirty="0">
                <a:latin typeface="Calibri" pitchFamily="32" charset="0"/>
              </a:rPr>
              <a:t> exactly at the mouth of hell, and </a:t>
            </a:r>
            <a:r>
              <a:rPr lang="en-US" dirty="0" smtClean="0">
                <a:latin typeface="Calibri" pitchFamily="32" charset="0"/>
              </a:rPr>
              <a:t>she</a:t>
            </a:r>
            <a:r>
              <a:rPr lang="en-US" dirty="0" smtClean="0">
                <a:latin typeface="Calibri" pitchFamily="32" charset="0"/>
              </a:rPr>
              <a:t> </a:t>
            </a:r>
            <a:r>
              <a:rPr lang="en-US" dirty="0">
                <a:latin typeface="Calibri" pitchFamily="32" charset="0"/>
              </a:rPr>
              <a:t>was unable to die until </a:t>
            </a:r>
            <a:r>
              <a:rPr lang="en-US" dirty="0" smtClean="0">
                <a:latin typeface="Calibri" pitchFamily="32" charset="0"/>
              </a:rPr>
              <a:t>Final </a:t>
            </a:r>
            <a:r>
              <a:rPr lang="en-US" dirty="0" err="1" smtClean="0">
                <a:latin typeface="Calibri" pitchFamily="32" charset="0"/>
              </a:rPr>
              <a:t>Judgement</a:t>
            </a:r>
            <a:r>
              <a:rPr lang="en-US" dirty="0" smtClean="0">
                <a:latin typeface="Calibri" pitchFamily="32" charset="0"/>
              </a:rPr>
              <a:t> </a:t>
            </a:r>
            <a:r>
              <a:rPr lang="en-US" dirty="0">
                <a:latin typeface="Calibri" pitchFamily="32" charset="0"/>
              </a:rPr>
              <a:t>because </a:t>
            </a:r>
            <a:r>
              <a:rPr lang="en-US" dirty="0" smtClean="0">
                <a:latin typeface="Calibri" pitchFamily="32" charset="0"/>
              </a:rPr>
              <a:t>she </a:t>
            </a:r>
            <a:r>
              <a:rPr lang="en-US" dirty="0">
                <a:latin typeface="Calibri" pitchFamily="32" charset="0"/>
              </a:rPr>
              <a:t>had rebelled against God.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" y="3959225"/>
            <a:ext cx="38893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779838"/>
            <a:ext cx="39592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35150" y="4763"/>
            <a:ext cx="46085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400">
                <a:latin typeface="Calibri" pitchFamily="32" charset="0"/>
              </a:rPr>
              <a:t>Grotte Frassassi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600" dirty="0" smtClean="0">
                <a:latin typeface="Calibri" pitchFamily="32" charset="0"/>
              </a:rPr>
              <a:t> </a:t>
            </a:r>
            <a:r>
              <a:rPr lang="en-US" sz="1600" dirty="0" err="1">
                <a:latin typeface="Calibri" pitchFamily="32" charset="0"/>
              </a:rPr>
              <a:t>Frasassi</a:t>
            </a:r>
            <a:r>
              <a:rPr lang="en-US" sz="1600" dirty="0">
                <a:latin typeface="Calibri" pitchFamily="32" charset="0"/>
              </a:rPr>
              <a:t> caves are underground caves that are located within the Regional Natural Park of </a:t>
            </a:r>
            <a:r>
              <a:rPr lang="en-US" sz="1600" dirty="0" err="1">
                <a:latin typeface="Calibri" pitchFamily="32" charset="0"/>
              </a:rPr>
              <a:t>Gola</a:t>
            </a:r>
            <a:r>
              <a:rPr lang="en-US" sz="1600" dirty="0">
                <a:latin typeface="Calibri" pitchFamily="32" charset="0"/>
              </a:rPr>
              <a:t> </a:t>
            </a:r>
            <a:r>
              <a:rPr lang="en-US" sz="1600" dirty="0" err="1">
                <a:latin typeface="Calibri" pitchFamily="32" charset="0"/>
              </a:rPr>
              <a:t>della</a:t>
            </a:r>
            <a:r>
              <a:rPr lang="en-US" sz="1600" dirty="0">
                <a:latin typeface="Calibri" pitchFamily="32" charset="0"/>
              </a:rPr>
              <a:t> </a:t>
            </a:r>
            <a:r>
              <a:rPr lang="en-US" sz="1600" dirty="0" err="1">
                <a:latin typeface="Calibri" pitchFamily="32" charset="0"/>
              </a:rPr>
              <a:t>Rossa</a:t>
            </a:r>
            <a:r>
              <a:rPr lang="en-US" sz="1600" dirty="0">
                <a:latin typeface="Calibri" pitchFamily="32" charset="0"/>
              </a:rPr>
              <a:t> and </a:t>
            </a:r>
            <a:r>
              <a:rPr lang="en-US" sz="1600" dirty="0" err="1">
                <a:latin typeface="Calibri" pitchFamily="32" charset="0"/>
              </a:rPr>
              <a:t>Frasassi</a:t>
            </a:r>
            <a:r>
              <a:rPr lang="en-US" sz="1600" dirty="0">
                <a:latin typeface="Calibri" pitchFamily="32" charset="0"/>
              </a:rPr>
              <a:t> </a:t>
            </a:r>
            <a:r>
              <a:rPr lang="en-US" sz="1600" dirty="0" smtClean="0">
                <a:latin typeface="Calibri" pitchFamily="32" charset="0"/>
              </a:rPr>
              <a:t>, at</a:t>
            </a:r>
            <a:r>
              <a:rPr lang="en-US" sz="1600" dirty="0" smtClean="0">
                <a:latin typeface="Calibri" pitchFamily="32" charset="0"/>
              </a:rPr>
              <a:t> </a:t>
            </a:r>
            <a:r>
              <a:rPr lang="en-US" sz="1600" dirty="0">
                <a:latin typeface="Calibri" pitchFamily="32" charset="0"/>
              </a:rPr>
              <a:t>Genga in </a:t>
            </a:r>
            <a:r>
              <a:rPr lang="en-US" sz="1600" dirty="0" err="1">
                <a:latin typeface="Calibri" pitchFamily="32" charset="0"/>
              </a:rPr>
              <a:t>Ancona</a:t>
            </a:r>
            <a:r>
              <a:rPr lang="en-US" sz="1600" dirty="0">
                <a:latin typeface="Calibri" pitchFamily="32" charset="0"/>
              </a:rPr>
              <a:t> Province. The complex is formed by a series of </a:t>
            </a:r>
            <a:r>
              <a:rPr lang="en-US" sz="1600" dirty="0" smtClean="0">
                <a:latin typeface="Calibri" pitchFamily="32" charset="0"/>
              </a:rPr>
              <a:t>caves with wonderful </a:t>
            </a:r>
            <a:r>
              <a:rPr lang="en-US" sz="1600" dirty="0" err="1" smtClean="0">
                <a:latin typeface="Calibri" pitchFamily="32" charset="0"/>
              </a:rPr>
              <a:t>stalagtites</a:t>
            </a:r>
            <a:r>
              <a:rPr lang="en-US" sz="1600" dirty="0" smtClean="0">
                <a:latin typeface="Calibri" pitchFamily="32" charset="0"/>
              </a:rPr>
              <a:t> and stalagmites.  The biggest </a:t>
            </a:r>
            <a:r>
              <a:rPr lang="en-US" sz="1600" dirty="0" smtClean="0">
                <a:latin typeface="Calibri" pitchFamily="32" charset="0"/>
              </a:rPr>
              <a:t>one </a:t>
            </a:r>
            <a:r>
              <a:rPr lang="en-US" sz="1600" dirty="0" smtClean="0">
                <a:latin typeface="Calibri" pitchFamily="32" charset="0"/>
              </a:rPr>
              <a:t> is so high that could </a:t>
            </a:r>
            <a:r>
              <a:rPr lang="en-US" sz="1600" dirty="0" smtClean="0">
                <a:latin typeface="Calibri" pitchFamily="32" charset="0"/>
              </a:rPr>
              <a:t>contain </a:t>
            </a:r>
            <a:r>
              <a:rPr lang="en-US" sz="1600" dirty="0" smtClean="0">
                <a:latin typeface="Calibri" pitchFamily="32" charset="0"/>
              </a:rPr>
              <a:t> </a:t>
            </a:r>
            <a:r>
              <a:rPr lang="en-US" sz="1600" dirty="0">
                <a:latin typeface="Calibri" pitchFamily="32" charset="0"/>
              </a:rPr>
              <a:t>Milan Cathedral.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600" dirty="0">
                <a:latin typeface="Calibri" pitchFamily="32" charset="0"/>
              </a:rPr>
              <a:t>The discovery of </a:t>
            </a:r>
            <a:r>
              <a:rPr lang="en-US" sz="1600" dirty="0" smtClean="0">
                <a:latin typeface="Calibri" pitchFamily="32" charset="0"/>
              </a:rPr>
              <a:t> </a:t>
            </a:r>
            <a:r>
              <a:rPr lang="en-US" sz="1600" dirty="0" err="1">
                <a:latin typeface="Calibri" pitchFamily="32" charset="0"/>
              </a:rPr>
              <a:t>Frasassi</a:t>
            </a:r>
            <a:r>
              <a:rPr lang="en-US" sz="1600" dirty="0">
                <a:latin typeface="Calibri" pitchFamily="32" charset="0"/>
              </a:rPr>
              <a:t> </a:t>
            </a:r>
            <a:r>
              <a:rPr lang="en-US" sz="1600" dirty="0" smtClean="0">
                <a:latin typeface="Calibri" pitchFamily="32" charset="0"/>
              </a:rPr>
              <a:t> caves dates </a:t>
            </a:r>
            <a:r>
              <a:rPr lang="en-US" sz="1600" dirty="0">
                <a:latin typeface="Calibri" pitchFamily="32" charset="0"/>
              </a:rPr>
              <a:t>back to September 25, </a:t>
            </a:r>
            <a:r>
              <a:rPr lang="en-US" sz="1600" dirty="0" smtClean="0">
                <a:latin typeface="Calibri" pitchFamily="32" charset="0"/>
              </a:rPr>
              <a:t>1971. CAI </a:t>
            </a:r>
            <a:r>
              <a:rPr lang="en-US" sz="1600" dirty="0">
                <a:latin typeface="Calibri" pitchFamily="32" charset="0"/>
              </a:rPr>
              <a:t>Speleological Group of </a:t>
            </a:r>
            <a:r>
              <a:rPr lang="en-US" sz="1600" dirty="0" err="1">
                <a:latin typeface="Calibri" pitchFamily="32" charset="0"/>
              </a:rPr>
              <a:t>Ancona</a:t>
            </a:r>
            <a:r>
              <a:rPr lang="en-US" sz="1600" dirty="0">
                <a:latin typeface="Calibri" pitchFamily="32" charset="0"/>
              </a:rPr>
              <a:t> led by Giancarlo </a:t>
            </a:r>
            <a:r>
              <a:rPr lang="en-US" sz="1600" dirty="0" err="1" smtClean="0">
                <a:latin typeface="Calibri" pitchFamily="32" charset="0"/>
              </a:rPr>
              <a:t>Cappanera</a:t>
            </a:r>
            <a:r>
              <a:rPr lang="en-US" sz="1600" dirty="0">
                <a:latin typeface="Calibri" pitchFamily="32" charset="0"/>
              </a:rPr>
              <a:t> </a:t>
            </a:r>
            <a:r>
              <a:rPr lang="en-US" sz="1600" dirty="0" smtClean="0">
                <a:latin typeface="Calibri" pitchFamily="32" charset="0"/>
              </a:rPr>
              <a:t>found them by chance.</a:t>
            </a:r>
            <a:endParaRPr lang="en-US" sz="1600" dirty="0">
              <a:latin typeface="Calibri" pitchFamily="32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1600" dirty="0">
                <a:latin typeface="Calibri" pitchFamily="32" charset="0"/>
              </a:rPr>
              <a:t>In July 1971 a group of seven explorers </a:t>
            </a:r>
            <a:r>
              <a:rPr lang="en-US" sz="1600" dirty="0" smtClean="0">
                <a:latin typeface="Calibri" pitchFamily="32" charset="0"/>
              </a:rPr>
              <a:t>was </a:t>
            </a:r>
            <a:r>
              <a:rPr lang="en-US" sz="1600" dirty="0">
                <a:latin typeface="Calibri" pitchFamily="32" charset="0"/>
              </a:rPr>
              <a:t>attracted by a strong </a:t>
            </a:r>
            <a:r>
              <a:rPr lang="en-US" sz="1600" dirty="0" smtClean="0">
                <a:latin typeface="Calibri" pitchFamily="32" charset="0"/>
              </a:rPr>
              <a:t>current </a:t>
            </a:r>
            <a:r>
              <a:rPr lang="en-US" sz="1600" dirty="0">
                <a:latin typeface="Calibri" pitchFamily="32" charset="0"/>
              </a:rPr>
              <a:t>of air </a:t>
            </a:r>
            <a:r>
              <a:rPr lang="en-US" sz="1600" dirty="0" smtClean="0">
                <a:latin typeface="Calibri" pitchFamily="32" charset="0"/>
              </a:rPr>
              <a:t>com</a:t>
            </a:r>
            <a:r>
              <a:rPr lang="en-US" sz="1600" dirty="0" smtClean="0">
                <a:latin typeface="Calibri" pitchFamily="32" charset="0"/>
              </a:rPr>
              <a:t>ing </a:t>
            </a:r>
            <a:r>
              <a:rPr lang="en-US" sz="1600" dirty="0">
                <a:latin typeface="Calibri" pitchFamily="32" charset="0"/>
              </a:rPr>
              <a:t>from a small </a:t>
            </a:r>
            <a:r>
              <a:rPr lang="en-US" sz="1600" dirty="0" smtClean="0">
                <a:latin typeface="Calibri" pitchFamily="32" charset="0"/>
              </a:rPr>
              <a:t>hole. After expanding </a:t>
            </a:r>
            <a:r>
              <a:rPr lang="en-US" sz="1600" dirty="0">
                <a:latin typeface="Calibri" pitchFamily="32" charset="0"/>
              </a:rPr>
              <a:t>the size of the passage  </a:t>
            </a:r>
            <a:r>
              <a:rPr lang="en-US" sz="1600" dirty="0" smtClean="0">
                <a:latin typeface="Calibri" pitchFamily="32" charset="0"/>
              </a:rPr>
              <a:t>in order to pass through it, the explorers discovered an incredible  </a:t>
            </a:r>
            <a:r>
              <a:rPr lang="en-US" sz="1600" dirty="0">
                <a:latin typeface="Calibri" pitchFamily="32" charset="0"/>
              </a:rPr>
              <a:t>network of galleries, tunnels, </a:t>
            </a:r>
            <a:r>
              <a:rPr lang="en-US" sz="1600" dirty="0" smtClean="0">
                <a:latin typeface="Calibri" pitchFamily="32" charset="0"/>
              </a:rPr>
              <a:t>columns a</a:t>
            </a:r>
            <a:r>
              <a:rPr lang="en-US" sz="1600" dirty="0" smtClean="0">
                <a:latin typeface="Calibri" pitchFamily="32" charset="0"/>
              </a:rPr>
              <a:t>nd </a:t>
            </a:r>
            <a:r>
              <a:rPr lang="en-US" sz="1600" dirty="0">
                <a:latin typeface="Calibri" pitchFamily="32" charset="0"/>
              </a:rPr>
              <a:t>caves </a:t>
            </a:r>
            <a:r>
              <a:rPr lang="en-US" sz="1600" dirty="0" smtClean="0">
                <a:latin typeface="Calibri" pitchFamily="32" charset="0"/>
              </a:rPr>
              <a:t>along an area of </a:t>
            </a:r>
            <a:r>
              <a:rPr lang="en-US" sz="1600" dirty="0">
                <a:latin typeface="Calibri" pitchFamily="32" charset="0"/>
              </a:rPr>
              <a:t>about 5 km.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1200" dirty="0">
              <a:latin typeface="Calibri" pitchFamily="3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600450"/>
            <a:ext cx="6072188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68313" y="-655638"/>
            <a:ext cx="8229600" cy="13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000">
                <a:latin typeface="Calibri" pitchFamily="32" charset="0"/>
              </a:rPr>
              <a:t/>
            </a:r>
            <a:br>
              <a:rPr lang="it-IT" sz="4000">
                <a:latin typeface="Calibri" pitchFamily="32" charset="0"/>
              </a:rPr>
            </a:br>
            <a:r>
              <a:rPr lang="it-IT" sz="4000">
                <a:latin typeface="Calibri" pitchFamily="32" charset="0"/>
              </a:rPr>
              <a:t>Loreto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4763" y="620713"/>
            <a:ext cx="9144001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720725"/>
            <a:ext cx="9204325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dirty="0" smtClean="0"/>
              <a:t>The </a:t>
            </a:r>
            <a:r>
              <a:rPr lang="it-IT" dirty="0" smtClean="0"/>
              <a:t>statue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smtClean="0"/>
              <a:t>“</a:t>
            </a:r>
            <a:r>
              <a:rPr lang="it-IT" dirty="0" err="1" smtClean="0"/>
              <a:t>black</a:t>
            </a:r>
            <a:r>
              <a:rPr lang="it-IT" dirty="0" smtClean="0"/>
              <a:t> Madonna" </a:t>
            </a:r>
            <a:r>
              <a:rPr lang="it-IT" dirty="0" err="1"/>
              <a:t>discovered</a:t>
            </a:r>
            <a:r>
              <a:rPr lang="it-IT" dirty="0"/>
              <a:t> in a house </a:t>
            </a:r>
            <a:r>
              <a:rPr lang="it-IT" dirty="0" err="1"/>
              <a:t>near</a:t>
            </a:r>
            <a:r>
              <a:rPr lang="it-IT" dirty="0"/>
              <a:t> a </a:t>
            </a:r>
            <a:r>
              <a:rPr lang="it-IT" dirty="0" err="1"/>
              <a:t>laurel</a:t>
            </a:r>
            <a:r>
              <a:rPr lang="it-IT" dirty="0"/>
              <a:t> </a:t>
            </a:r>
            <a:r>
              <a:rPr lang="it-IT" dirty="0" err="1"/>
              <a:t>grove</a:t>
            </a:r>
            <a:r>
              <a:rPr lang="it-IT" dirty="0"/>
              <a:t> </a:t>
            </a:r>
            <a:r>
              <a:rPr lang="it-IT" dirty="0" smtClean="0"/>
              <a:t>(in Loreto</a:t>
            </a:r>
            <a:r>
              <a:rPr lang="it-IT" dirty="0"/>
              <a:t>) </a:t>
            </a:r>
            <a:r>
              <a:rPr lang="it-IT" dirty="0" smtClean="0"/>
              <a:t>in</a:t>
            </a:r>
            <a:r>
              <a:rPr lang="it-IT" dirty="0" smtClean="0"/>
              <a:t> </a:t>
            </a:r>
            <a:r>
              <a:rPr lang="it-IT" dirty="0"/>
              <a:t>1294; </a:t>
            </a:r>
            <a:r>
              <a:rPr lang="it-IT" dirty="0" smtClean="0"/>
              <a:t>The house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said</a:t>
            </a:r>
            <a:r>
              <a:rPr lang="it-IT" dirty="0" smtClean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the </a:t>
            </a:r>
            <a:r>
              <a:rPr lang="it-IT" dirty="0" err="1"/>
              <a:t>Holy</a:t>
            </a:r>
            <a:r>
              <a:rPr lang="it-IT" dirty="0"/>
              <a:t> House </a:t>
            </a:r>
            <a:r>
              <a:rPr lang="it-IT" dirty="0" err="1"/>
              <a:t>of</a:t>
            </a:r>
            <a:r>
              <a:rPr lang="it-IT" dirty="0"/>
              <a:t> Mary </a:t>
            </a:r>
            <a:r>
              <a:rPr lang="it-IT" dirty="0" err="1"/>
              <a:t>transported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Nazareth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angels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Italy in 1294. </a:t>
            </a:r>
            <a:r>
              <a:rPr lang="it-IT" dirty="0" smtClean="0"/>
              <a:t>The statue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accidentaly</a:t>
            </a:r>
            <a:r>
              <a:rPr lang="it-IT" dirty="0" smtClean="0"/>
              <a:t> </a:t>
            </a:r>
            <a:r>
              <a:rPr lang="it-IT" dirty="0" err="1"/>
              <a:t>destroyed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fire</a:t>
            </a:r>
            <a:r>
              <a:rPr lang="it-IT" dirty="0"/>
              <a:t> and </a:t>
            </a:r>
            <a:r>
              <a:rPr lang="it-IT" dirty="0" err="1"/>
              <a:t>replaced</a:t>
            </a:r>
            <a:r>
              <a:rPr lang="it-IT" dirty="0"/>
              <a:t> in 1921 </a:t>
            </a:r>
            <a:r>
              <a:rPr lang="it-IT" dirty="0" err="1"/>
              <a:t>by</a:t>
            </a:r>
            <a:r>
              <a:rPr lang="it-IT" dirty="0"/>
              <a:t> a </a:t>
            </a:r>
            <a:r>
              <a:rPr lang="it-IT" dirty="0" err="1"/>
              <a:t>new</a:t>
            </a:r>
            <a:r>
              <a:rPr lang="it-IT" dirty="0"/>
              <a:t> standing figure,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feet</a:t>
            </a:r>
            <a:r>
              <a:rPr lang="it-IT" dirty="0"/>
              <a:t> high, </a:t>
            </a:r>
            <a:r>
              <a:rPr lang="it-IT" dirty="0" err="1"/>
              <a:t>carved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the </a:t>
            </a:r>
            <a:r>
              <a:rPr lang="it-IT" dirty="0" err="1"/>
              <a:t>wood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a </a:t>
            </a:r>
            <a:r>
              <a:rPr lang="it-IT" dirty="0" err="1"/>
              <a:t>cedar</a:t>
            </a:r>
            <a:r>
              <a:rPr lang="it-IT" dirty="0"/>
              <a:t> </a:t>
            </a:r>
            <a:r>
              <a:rPr lang="it-IT" dirty="0" err="1"/>
              <a:t>grown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/>
              <a:t>Vatican</a:t>
            </a:r>
            <a:r>
              <a:rPr lang="it-IT" dirty="0"/>
              <a:t>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979613"/>
            <a:ext cx="391636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5" y="641806"/>
            <a:ext cx="4643899" cy="26076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156" y="578668"/>
            <a:ext cx="4085009" cy="27063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91" y="3933629"/>
            <a:ext cx="4574236" cy="27983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7491" y="118585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  <a:latin typeface="+mj-lt"/>
              </a:rPr>
              <a:t>Riviera del </a:t>
            </a:r>
            <a:r>
              <a:rPr lang="it-IT" sz="2800" b="1" dirty="0" err="1" smtClean="0">
                <a:solidFill>
                  <a:schemeClr val="tx1"/>
                </a:solidFill>
                <a:latin typeface="+mj-lt"/>
              </a:rPr>
              <a:t>Conero</a:t>
            </a:r>
            <a:endParaRPr lang="it-IT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63836" y="-610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tx1"/>
                </a:solidFill>
                <a:latin typeface="+mn-lt"/>
              </a:rPr>
              <a:t>The” </a:t>
            </a:r>
            <a:r>
              <a:rPr lang="it-IT" sz="3200" b="1" dirty="0" err="1" smtClean="0">
                <a:solidFill>
                  <a:schemeClr val="tx1"/>
                </a:solidFill>
                <a:latin typeface="+mn-lt"/>
              </a:rPr>
              <a:t>two</a:t>
            </a:r>
            <a:r>
              <a:rPr lang="it-IT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3200" b="1" dirty="0" err="1" smtClean="0">
                <a:solidFill>
                  <a:schemeClr val="tx1"/>
                </a:solidFill>
                <a:latin typeface="+mn-lt"/>
              </a:rPr>
              <a:t>sisters</a:t>
            </a:r>
            <a:r>
              <a:rPr lang="it-IT" sz="3200" b="1" dirty="0" smtClean="0">
                <a:solidFill>
                  <a:schemeClr val="tx1"/>
                </a:solidFill>
                <a:latin typeface="+mn-lt"/>
              </a:rPr>
              <a:t>”</a:t>
            </a:r>
            <a:endParaRPr lang="it-IT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7511" y="3477489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chemeClr val="tx1"/>
                </a:solidFill>
              </a:rPr>
              <a:t>Numana</a:t>
            </a:r>
            <a:r>
              <a:rPr lang="it-IT" sz="2800" b="1" dirty="0" smtClean="0">
                <a:solidFill>
                  <a:schemeClr val="tx1"/>
                </a:solidFill>
              </a:rPr>
              <a:t>’s </a:t>
            </a:r>
            <a:r>
              <a:rPr lang="it-IT" sz="2800" b="1" dirty="0" err="1" smtClean="0">
                <a:solidFill>
                  <a:schemeClr val="tx1"/>
                </a:solidFill>
              </a:rPr>
              <a:t>centre</a:t>
            </a:r>
            <a:endParaRPr lang="it-IT" sz="2800" b="1" dirty="0" smtClean="0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156" y="3933629"/>
            <a:ext cx="3548631" cy="280356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263836" y="3327088"/>
            <a:ext cx="36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1"/>
                </a:solidFill>
              </a:rPr>
              <a:t>“Passetto”   </a:t>
            </a:r>
            <a:r>
              <a:rPr lang="it-IT" sz="2800" b="1" dirty="0" smtClean="0">
                <a:solidFill>
                  <a:schemeClr val="tx1"/>
                </a:solidFill>
              </a:rPr>
              <a:t>Ancona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8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852140"/>
          </a:xfrm>
        </p:spPr>
        <p:txBody>
          <a:bodyPr/>
          <a:lstStyle/>
          <a:p>
            <a:r>
              <a:rPr lang="it-IT" b="1" dirty="0" err="1" smtClean="0"/>
              <a:t>Where</a:t>
            </a:r>
            <a:r>
              <a:rPr lang="it-IT" b="1" dirty="0" smtClean="0"/>
              <a:t> </a:t>
            </a:r>
            <a:r>
              <a:rPr lang="it-IT" b="1" dirty="0" smtClean="0"/>
              <a:t>  </a:t>
            </a:r>
            <a:r>
              <a:rPr lang="it-IT" b="1" dirty="0" smtClean="0"/>
              <a:t>to </a:t>
            </a:r>
            <a:r>
              <a:rPr lang="it-IT" b="1" dirty="0" err="1" smtClean="0"/>
              <a:t>eat</a:t>
            </a:r>
            <a:r>
              <a:rPr lang="it-IT" b="1" dirty="0" smtClean="0"/>
              <a:t> </a:t>
            </a:r>
            <a:r>
              <a:rPr lang="it-IT" b="1" dirty="0" err="1" smtClean="0"/>
              <a:t>something…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3714750" cy="12287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372847"/>
            <a:ext cx="4557869" cy="19442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036" y="3861048"/>
            <a:ext cx="3902044" cy="22562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861048"/>
            <a:ext cx="3888432" cy="243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Restaurants</a:t>
            </a:r>
            <a:r>
              <a:rPr lang="it-IT" dirty="0" smtClean="0"/>
              <a:t>, </a:t>
            </a:r>
            <a:r>
              <a:rPr lang="it-IT" dirty="0" err="1" smtClean="0"/>
              <a:t>bars</a:t>
            </a:r>
            <a:r>
              <a:rPr lang="it-IT" dirty="0" smtClean="0"/>
              <a:t>, </a:t>
            </a:r>
            <a:r>
              <a:rPr lang="it-IT" dirty="0" err="1" smtClean="0"/>
              <a:t>pizzerias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There</a:t>
            </a:r>
            <a:r>
              <a:rPr lang="it-IT" dirty="0" smtClean="0"/>
              <a:t> are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restaurants</a:t>
            </a:r>
            <a:r>
              <a:rPr lang="it-IT" dirty="0" smtClean="0"/>
              <a:t> in Senigallia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seaside</a:t>
            </a:r>
            <a:r>
              <a:rPr lang="it-IT" dirty="0" smtClean="0"/>
              <a:t> </a:t>
            </a:r>
            <a:r>
              <a:rPr lang="it-IT" dirty="0" err="1" smtClean="0"/>
              <a:t>resort…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choose</a:t>
            </a:r>
            <a:r>
              <a:rPr lang="it-IT" dirty="0" smtClean="0"/>
              <a:t> a </a:t>
            </a:r>
            <a:r>
              <a:rPr lang="it-IT" dirty="0" err="1" smtClean="0"/>
              <a:t>luxury</a:t>
            </a:r>
            <a:r>
              <a:rPr lang="it-IT" dirty="0" smtClean="0"/>
              <a:t> </a:t>
            </a:r>
            <a:r>
              <a:rPr lang="it-IT" dirty="0" err="1" smtClean="0"/>
              <a:t>restaurant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wonderful</a:t>
            </a:r>
            <a:r>
              <a:rPr lang="it-IT" dirty="0" smtClean="0"/>
              <a:t> </a:t>
            </a:r>
            <a:r>
              <a:rPr lang="it-IT" dirty="0" err="1" smtClean="0"/>
              <a:t>seafood</a:t>
            </a:r>
            <a:r>
              <a:rPr lang="it-IT" dirty="0" smtClean="0"/>
              <a:t>,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restaurants</a:t>
            </a:r>
            <a:r>
              <a:rPr lang="it-IT" dirty="0" smtClean="0"/>
              <a:t> in </a:t>
            </a:r>
            <a:r>
              <a:rPr lang="it-IT" dirty="0" err="1" smtClean="0"/>
              <a:t>town</a:t>
            </a:r>
            <a:r>
              <a:rPr lang="it-IT" dirty="0" smtClean="0"/>
              <a:t> or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bars</a:t>
            </a:r>
            <a:r>
              <a:rPr lang="it-IT" dirty="0" smtClean="0"/>
              <a:t> </a:t>
            </a:r>
            <a:r>
              <a:rPr lang="it-IT" dirty="0" err="1" smtClean="0"/>
              <a:t>along</a:t>
            </a:r>
            <a:r>
              <a:rPr lang="it-IT" dirty="0" smtClean="0"/>
              <a:t> the </a:t>
            </a:r>
            <a:r>
              <a:rPr lang="it-IT" dirty="0" err="1" smtClean="0"/>
              <a:t>seafront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502</Words>
  <Application>Microsoft Office PowerPoint</Application>
  <PresentationFormat>Presentazione su schermo (4:3)</PresentationFormat>
  <Paragraphs>43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Where   to eat something…</vt:lpstr>
      <vt:lpstr>Restaurants, bars, pizzerias </vt:lpstr>
      <vt:lpstr>Culture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Silvia</cp:lastModifiedBy>
  <cp:revision>23</cp:revision>
  <cp:lastPrinted>1601-01-01T00:00:00Z</cp:lastPrinted>
  <dcterms:created xsi:type="dcterms:W3CDTF">2016-03-04T14:26:08Z</dcterms:created>
  <dcterms:modified xsi:type="dcterms:W3CDTF">2016-03-05T11:44:46Z</dcterms:modified>
</cp:coreProperties>
</file>