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2" r:id="rId9"/>
    <p:sldId id="261" r:id="rId10"/>
    <p:sldId id="263" r:id="rId11"/>
    <p:sldId id="264" r:id="rId12"/>
    <p:sldId id="273" r:id="rId13"/>
    <p:sldId id="274" r:id="rId14"/>
    <p:sldId id="275" r:id="rId15"/>
    <p:sldId id="265" r:id="rId16"/>
    <p:sldId id="266" r:id="rId17"/>
    <p:sldId id="267" r:id="rId18"/>
    <p:sldId id="268" r:id="rId19"/>
    <p:sldId id="276" r:id="rId20"/>
    <p:sldId id="269" r:id="rId21"/>
    <p:sldId id="270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4859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9833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8738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0541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5195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6851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912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58641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49119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46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9211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9145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6496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5543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5289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3404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5178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127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976" y="2199729"/>
            <a:ext cx="6915595" cy="27365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Bratislava</a:t>
            </a:r>
            <a:endParaRPr lang="en-US" sz="4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209" y="765284"/>
            <a:ext cx="2005584" cy="239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94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16916"/>
            <a:ext cx="7765321" cy="1326321"/>
          </a:xfrm>
        </p:spPr>
        <p:txBody>
          <a:bodyPr/>
          <a:lstStyle/>
          <a:p>
            <a:r>
              <a:rPr lang="en-US" dirty="0" smtClean="0"/>
              <a:t>St. Martin’s Cathedral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-910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22" y="2731964"/>
            <a:ext cx="2501899" cy="3615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9015" y="2140802"/>
            <a:ext cx="2823941" cy="4206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8326" y="1743237"/>
            <a:ext cx="2628391" cy="33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5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454227"/>
            <a:ext cx="7765322" cy="3695136"/>
          </a:xfrm>
        </p:spPr>
        <p:txBody>
          <a:bodyPr>
            <a:normAutofit/>
          </a:bodyPr>
          <a:lstStyle/>
          <a:p>
            <a:r>
              <a:rPr lang="en-US" dirty="0" smtClean="0"/>
              <a:t>It is the largest and one of the oldest churches in Bratislava, built in 1221</a:t>
            </a:r>
          </a:p>
          <a:p>
            <a:r>
              <a:rPr lang="en-US" dirty="0" smtClean="0"/>
              <a:t>Roman catholic church</a:t>
            </a:r>
          </a:p>
          <a:p>
            <a:r>
              <a:rPr lang="en-US" dirty="0" smtClean="0"/>
              <a:t>Also known as coronation church</a:t>
            </a:r>
          </a:p>
          <a:p>
            <a:r>
              <a:rPr lang="en-US" dirty="0" smtClean="0"/>
              <a:t>On the tower there is a replica of the Hungarian crown on a golden pillow</a:t>
            </a:r>
          </a:p>
          <a:p>
            <a:r>
              <a:rPr lang="en-US" dirty="0" smtClean="0"/>
              <a:t>Statue of St. Martin by Georg Raphael Donner</a:t>
            </a:r>
          </a:p>
          <a:p>
            <a:r>
              <a:rPr lang="en-US" dirty="0" smtClean="0"/>
              <a:t>Under the main altar there is the crypt of the </a:t>
            </a:r>
            <a:r>
              <a:rPr lang="en-US" dirty="0" err="1" smtClean="0"/>
              <a:t>Pálffy</a:t>
            </a:r>
            <a:r>
              <a:rPr lang="en-US" dirty="0" smtClean="0"/>
              <a:t>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685" y="374573"/>
            <a:ext cx="7765321" cy="1326321"/>
          </a:xfrm>
        </p:spPr>
        <p:txBody>
          <a:bodyPr/>
          <a:lstStyle/>
          <a:p>
            <a:r>
              <a:rPr lang="sk-SK" dirty="0" err="1" smtClean="0"/>
              <a:t>Blue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endParaRPr lang="sk-SK" dirty="0"/>
          </a:p>
        </p:txBody>
      </p:sp>
      <p:pic>
        <p:nvPicPr>
          <p:cNvPr id="4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81" y="1700894"/>
            <a:ext cx="3289638" cy="4384938"/>
          </a:xfrm>
        </p:spPr>
      </p:pic>
      <p:pic>
        <p:nvPicPr>
          <p:cNvPr id="1026" name="Picture 2" descr="https://upload.wikimedia.org/wikipedia/commons/7/76/Blue_Church_Bratislava_(interior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049" y="2203373"/>
            <a:ext cx="4083588" cy="306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685346" y="2126255"/>
            <a:ext cx="7765322" cy="3547431"/>
          </a:xfrm>
        </p:spPr>
        <p:txBody>
          <a:bodyPr/>
          <a:lstStyle/>
          <a:p>
            <a:r>
              <a:rPr lang="en-US" dirty="0" smtClean="0"/>
              <a:t>The ground floor of the church is oval.</a:t>
            </a:r>
            <a:endParaRPr lang="sk-SK" dirty="0" smtClean="0"/>
          </a:p>
          <a:p>
            <a:r>
              <a:rPr lang="en-US" dirty="0" smtClean="0"/>
              <a:t>In the foreground there is a 36.8 </a:t>
            </a:r>
            <a:r>
              <a:rPr lang="en-US" dirty="0" err="1" smtClean="0"/>
              <a:t>metre</a:t>
            </a:r>
            <a:r>
              <a:rPr lang="en-US" dirty="0" smtClean="0"/>
              <a:t> high cylindrical church tower.</a:t>
            </a:r>
            <a:endParaRPr lang="sk-SK" dirty="0" smtClean="0"/>
          </a:p>
          <a:p>
            <a:r>
              <a:rPr lang="sk-SK" dirty="0" err="1" smtClean="0"/>
              <a:t>The</a:t>
            </a:r>
            <a:r>
              <a:rPr lang="en-US" dirty="0" smtClean="0"/>
              <a:t> barrel vault topped by a hip roof. </a:t>
            </a:r>
            <a:endParaRPr lang="sk-SK" dirty="0" smtClean="0"/>
          </a:p>
          <a:p>
            <a:r>
              <a:rPr lang="en-US" dirty="0" smtClean="0"/>
              <a:t>The roof is covered with glazed bricks with decoration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Quirky street statues around Bratislava</a:t>
            </a:r>
            <a:endParaRPr lang="sk-SK" dirty="0"/>
          </a:p>
        </p:txBody>
      </p:sp>
      <p:pic>
        <p:nvPicPr>
          <p:cNvPr id="4" name="Zástupný symbol obsahu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52" y="2277592"/>
            <a:ext cx="2449102" cy="1829479"/>
          </a:xfrm>
          <a:prstGeom prst="rect">
            <a:avLst/>
          </a:prstGeom>
        </p:spPr>
      </p:pic>
      <p:pic>
        <p:nvPicPr>
          <p:cNvPr id="5" name="Zástupný symbol obsahu 6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642" y="4413835"/>
            <a:ext cx="1373112" cy="2263603"/>
          </a:xfrm>
          <a:prstGeom prst="rect">
            <a:avLst/>
          </a:prstGeom>
        </p:spPr>
      </p:pic>
      <p:pic>
        <p:nvPicPr>
          <p:cNvPr id="6" name="Zástupný symbol obsahu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621" y="1735472"/>
            <a:ext cx="1814436" cy="2395295"/>
          </a:xfrm>
          <a:prstGeom prst="rect">
            <a:avLst/>
          </a:prstGeom>
        </p:spPr>
      </p:pic>
      <p:pic>
        <p:nvPicPr>
          <p:cNvPr id="7" name="Zástupný symbol obsahu 7"/>
          <p:cNvPicPr>
            <a:picLocks noGrp="1" noChangeAspect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697" y="2675191"/>
            <a:ext cx="1910957" cy="2547943"/>
          </a:xfrm>
          <a:prstGeom prst="rect">
            <a:avLst/>
          </a:prstGeom>
        </p:spPr>
      </p:pic>
      <p:pic>
        <p:nvPicPr>
          <p:cNvPr id="37890" name="Picture 2" descr="http://static.cdn.markiza.sk/media/a501/image/file/11/0013/GAtB.paparazz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8488" y="4543815"/>
            <a:ext cx="1514310" cy="201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at 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41420" t="-30189" r="-57617" b="-17147"/>
          <a:stretch/>
        </p:blipFill>
        <p:spPr>
          <a:xfrm>
            <a:off x="-341183" y="908259"/>
            <a:ext cx="4804001" cy="59497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336" y="2686220"/>
            <a:ext cx="5079396" cy="33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1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120" y="609601"/>
            <a:ext cx="7765321" cy="1326321"/>
          </a:xfrm>
        </p:spPr>
        <p:txBody>
          <a:bodyPr/>
          <a:lstStyle/>
          <a:p>
            <a:r>
              <a:rPr lang="en-GB" dirty="0" smtClean="0"/>
              <a:t>Slovak national theatre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4080">
            <a:off x="743495" y="2462676"/>
            <a:ext cx="3565427" cy="267407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5457">
            <a:off x="4565328" y="3415401"/>
            <a:ext cx="4126014" cy="27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76414" y="590262"/>
            <a:ext cx="7765322" cy="3695136"/>
          </a:xfrm>
        </p:spPr>
        <p:txBody>
          <a:bodyPr/>
          <a:lstStyle/>
          <a:p>
            <a:r>
              <a:rPr lang="en-GB" dirty="0" smtClean="0"/>
              <a:t>3 ensembles: drama, opera, ballet</a:t>
            </a:r>
          </a:p>
          <a:p>
            <a:r>
              <a:rPr lang="en-GB" dirty="0" smtClean="0"/>
              <a:t>It was opened in 1886, the first opera performed here was the B</a:t>
            </a:r>
            <a:r>
              <a:rPr lang="hu-HU" dirty="0" err="1" smtClean="0"/>
              <a:t>ánk</a:t>
            </a:r>
            <a:r>
              <a:rPr lang="hu-HU" dirty="0" smtClean="0"/>
              <a:t> bán </a:t>
            </a:r>
            <a:r>
              <a:rPr lang="hu-HU" dirty="0" err="1" smtClean="0"/>
              <a:t>from</a:t>
            </a:r>
            <a:r>
              <a:rPr lang="hu-HU" dirty="0" smtClean="0"/>
              <a:t> Erkel Ferenc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 front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theatre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is a </a:t>
            </a:r>
            <a:r>
              <a:rPr lang="hu-HU" dirty="0" err="1" smtClean="0"/>
              <a:t>fountain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Victor </a:t>
            </a:r>
            <a:r>
              <a:rPr lang="hu-HU" dirty="0" err="1" smtClean="0"/>
              <a:t>Tilgner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fountain</a:t>
            </a:r>
            <a:r>
              <a:rPr lang="hu-HU" dirty="0" smtClean="0"/>
              <a:t> of </a:t>
            </a:r>
            <a:r>
              <a:rPr lang="hu-HU" dirty="0" err="1" smtClean="0"/>
              <a:t>Ganymede</a:t>
            </a:r>
            <a:r>
              <a:rPr lang="hu-HU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366" y="2620370"/>
            <a:ext cx="2620370" cy="393055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7" y="3215965"/>
            <a:ext cx="4116529" cy="27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ufo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679" y="2095499"/>
            <a:ext cx="5418860" cy="3910085"/>
          </a:xfrm>
        </p:spPr>
      </p:pic>
    </p:spTree>
    <p:extLst>
      <p:ext uri="{BB962C8B-B14F-4D97-AF65-F5344CB8AC3E}">
        <p14:creationId xmlns:p14="http://schemas.microsoft.com/office/powerpoint/2010/main" xmlns="" val="1520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1120422" y="781850"/>
            <a:ext cx="3063653" cy="300637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UFO</a:t>
            </a:r>
            <a:r>
              <a:rPr lang="en-US" dirty="0" smtClean="0"/>
              <a:t> is a restaurant in central Bratislava, Slovakia</a:t>
            </a:r>
            <a:endParaRPr lang="sk-SK" dirty="0" smtClean="0"/>
          </a:p>
          <a:p>
            <a:r>
              <a:rPr lang="en-US" dirty="0" smtClean="0"/>
              <a:t>It is located on top of the Most SNP bridge over the river Danube</a:t>
            </a:r>
            <a:endParaRPr lang="sk-SK" dirty="0" smtClean="0"/>
          </a:p>
          <a:p>
            <a:r>
              <a:rPr lang="en-US" dirty="0" smtClean="0"/>
              <a:t> The restaurant received the Restaurant of the Year award in 2011</a:t>
            </a:r>
            <a:endParaRPr lang="sk-SK" baseline="30000" dirty="0" smtClean="0"/>
          </a:p>
          <a:p>
            <a:endParaRPr lang="sk-SK" dirty="0"/>
          </a:p>
        </p:txBody>
      </p:sp>
      <p:pic>
        <p:nvPicPr>
          <p:cNvPr id="5" name="Zástupný symbol obsahu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422" y="4061362"/>
            <a:ext cx="3063653" cy="2297740"/>
          </a:xfrm>
          <a:prstGeom prst="rect">
            <a:avLst/>
          </a:prstGeom>
        </p:spPr>
      </p:pic>
      <p:pic>
        <p:nvPicPr>
          <p:cNvPr id="6" name="Zástupný symbol obsahu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387" y="781850"/>
            <a:ext cx="3985969" cy="224250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773882" y="3687425"/>
            <a:ext cx="3669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 The name "UFO" comes from</a:t>
            </a:r>
            <a:r>
              <a:rPr lang="sk-SK" dirty="0" smtClean="0"/>
              <a:t>  </a:t>
            </a:r>
            <a:r>
              <a:rPr lang="en-US" dirty="0" smtClean="0"/>
              <a:t>the restaurant's shape, resembling a flying saucer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dirty="0" smtClean="0"/>
              <a:t>The Most SNP bridge and the UFO restaurant on top of it are one of Bratislava's most famous and most prominent landmarks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1198px-Slovakia_in_Europe_(-rivers_-mini_map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0665" y="1027535"/>
            <a:ext cx="5607585" cy="4793127"/>
          </a:xfrm>
        </p:spPr>
      </p:pic>
    </p:spTree>
    <p:extLst>
      <p:ext uri="{BB962C8B-B14F-4D97-AF65-F5344CB8AC3E}">
        <p14:creationId xmlns:p14="http://schemas.microsoft.com/office/powerpoint/2010/main" xmlns="" val="97988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Grassalkovich</a:t>
            </a:r>
            <a:r>
              <a:rPr lang="hu-HU" dirty="0" smtClean="0"/>
              <a:t> </a:t>
            </a:r>
            <a:r>
              <a:rPr lang="hu-HU" dirty="0" err="1" smtClean="0"/>
              <a:t>palace</a:t>
            </a:r>
            <a:endParaRPr lang="sk-SK" dirty="0"/>
          </a:p>
        </p:txBody>
      </p:sp>
      <p:pic>
        <p:nvPicPr>
          <p:cNvPr id="3074" name="Picture 2" descr="https://upload.wikimedia.org/wikipedia/commons/2/2c/Grassalkovich_Palace_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3" y="2363433"/>
            <a:ext cx="8153786" cy="279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40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93870" y="213756"/>
            <a:ext cx="4272043" cy="2617189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1760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Baroque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French</a:t>
            </a:r>
            <a:r>
              <a:rPr lang="hu-HU" dirty="0" smtClean="0"/>
              <a:t> </a:t>
            </a:r>
            <a:r>
              <a:rPr lang="hu-HU" dirty="0" err="1" smtClean="0"/>
              <a:t>garden</a:t>
            </a:r>
            <a:endParaRPr lang="hu-HU" dirty="0" smtClean="0"/>
          </a:p>
          <a:p>
            <a:r>
              <a:rPr lang="hu-HU" dirty="0" err="1" smtClean="0"/>
              <a:t>Originally</a:t>
            </a: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aristocrat</a:t>
            </a:r>
            <a:r>
              <a:rPr lang="hu-HU" dirty="0" smtClean="0"/>
              <a:t>, Antal </a:t>
            </a:r>
            <a:r>
              <a:rPr lang="hu-HU" dirty="0" err="1" smtClean="0"/>
              <a:t>Grassalkovich</a:t>
            </a:r>
            <a:r>
              <a:rPr lang="hu-HU" dirty="0" smtClean="0"/>
              <a:t>,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closest</a:t>
            </a:r>
            <a:r>
              <a:rPr lang="hu-HU" dirty="0" smtClean="0"/>
              <a:t> </a:t>
            </a:r>
            <a:r>
              <a:rPr lang="hu-HU" dirty="0" err="1" smtClean="0"/>
              <a:t>friends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Maria </a:t>
            </a:r>
            <a:r>
              <a:rPr lang="hu-HU" dirty="0" err="1" smtClean="0"/>
              <a:t>Theresa</a:t>
            </a:r>
            <a:endParaRPr lang="hu-HU" dirty="0" smtClean="0"/>
          </a:p>
          <a:p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1939-45 </a:t>
            </a:r>
            <a:r>
              <a:rPr lang="hu-HU" dirty="0" err="1" smtClean="0"/>
              <a:t>period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residence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president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fascistic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Slovak</a:t>
            </a:r>
            <a:r>
              <a:rPr lang="hu-HU" dirty="0" smtClean="0"/>
              <a:t> </a:t>
            </a:r>
            <a:r>
              <a:rPr lang="hu-HU" dirty="0" err="1" smtClean="0"/>
              <a:t>Republic</a:t>
            </a:r>
            <a:endParaRPr lang="hu-HU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949" y="2707961"/>
            <a:ext cx="2351964" cy="35279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4" y="213756"/>
            <a:ext cx="3826491" cy="2869868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807522" y="5427023"/>
            <a:ext cx="5677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residence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president</a:t>
            </a:r>
            <a:r>
              <a:rPr lang="hu-HU" dirty="0" smtClean="0"/>
              <a:t>, Andrej </a:t>
            </a:r>
            <a:r>
              <a:rPr lang="hu-HU" dirty="0" err="1" smtClean="0"/>
              <a:t>Kiska</a:t>
            </a:r>
            <a:endParaRPr lang="hu-HU" dirty="0" smtClean="0"/>
          </a:p>
        </p:txBody>
      </p:sp>
      <p:sp>
        <p:nvSpPr>
          <p:cNvPr id="7" name="Obdĺžnik 6"/>
          <p:cNvSpPr/>
          <p:nvPr/>
        </p:nvSpPr>
        <p:spPr>
          <a:xfrm>
            <a:off x="543628" y="3271605"/>
            <a:ext cx="5078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1950- Klement </a:t>
            </a:r>
            <a:r>
              <a:rPr lang="hu-HU" dirty="0" err="1" smtClean="0"/>
              <a:t>Gottwald</a:t>
            </a:r>
            <a:r>
              <a:rPr lang="hu-HU" dirty="0" smtClean="0"/>
              <a:t> </a:t>
            </a:r>
            <a:r>
              <a:rPr lang="hu-HU" dirty="0" err="1" smtClean="0"/>
              <a:t>turned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House of </a:t>
            </a:r>
            <a:r>
              <a:rPr lang="hu-HU" dirty="0" err="1" smtClean="0"/>
              <a:t>Pioneers</a:t>
            </a:r>
            <a:r>
              <a:rPr lang="hu-HU" dirty="0" smtClean="0"/>
              <a:t> and </a:t>
            </a:r>
            <a:r>
              <a:rPr lang="hu-HU" dirty="0" err="1" smtClean="0"/>
              <a:t>Youth</a:t>
            </a:r>
            <a:r>
              <a:rPr lang="hu-HU" dirty="0" smtClean="0"/>
              <a:t> 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Communism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garden</a:t>
            </a:r>
            <a:r>
              <a:rPr lang="hu-HU" dirty="0" smtClean="0"/>
              <a:t> is </a:t>
            </a:r>
            <a:r>
              <a:rPr lang="hu-HU" dirty="0" err="1" smtClean="0"/>
              <a:t>opened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631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Bratislava </a:t>
            </a:r>
            <a:r>
              <a:rPr lang="sk-SK" dirty="0" err="1" smtClean="0"/>
              <a:t>airport</a:t>
            </a:r>
            <a:endParaRPr lang="sk-SK" dirty="0"/>
          </a:p>
        </p:txBody>
      </p:sp>
      <p:pic>
        <p:nvPicPr>
          <p:cNvPr id="41986" name="Picture 2" descr="http://www.bts.aero/images/content/articles/8a93c53ec4efb7f052f9931d173360839bb29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47" y="1861371"/>
            <a:ext cx="4287029" cy="2845373"/>
          </a:xfrm>
          <a:prstGeom prst="rect">
            <a:avLst/>
          </a:prstGeom>
          <a:noFill/>
        </p:spPr>
      </p:pic>
      <p:pic>
        <p:nvPicPr>
          <p:cNvPr id="41988" name="Picture 4" descr="http://www.bts.aero/images/content/articles/af661e25a09f6a77d7d76648c0a109de99f64a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755" y="3984703"/>
            <a:ext cx="3865656" cy="25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984" y="142504"/>
            <a:ext cx="7765321" cy="1326321"/>
          </a:xfrm>
        </p:spPr>
        <p:txBody>
          <a:bodyPr/>
          <a:lstStyle/>
          <a:p>
            <a:r>
              <a:rPr lang="sk-SK" dirty="0" err="1" smtClean="0"/>
              <a:t>Shopping</a:t>
            </a:r>
            <a:r>
              <a:rPr lang="sk-SK" dirty="0" smtClean="0"/>
              <a:t> </a:t>
            </a:r>
            <a:r>
              <a:rPr lang="sk-SK" dirty="0" err="1" smtClean="0"/>
              <a:t>centres</a:t>
            </a:r>
            <a:endParaRPr lang="sk-SK" dirty="0"/>
          </a:p>
        </p:txBody>
      </p:sp>
      <p:pic>
        <p:nvPicPr>
          <p:cNvPr id="40972" name="Picture 12" descr="http://www.ece.com/jadis/_processed_/csm_Central_Bratislava_Aussenansicht_Highlight_1_113947d3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53" y="1272362"/>
            <a:ext cx="4052821" cy="2705944"/>
          </a:xfrm>
          <a:prstGeom prst="rect">
            <a:avLst/>
          </a:prstGeom>
          <a:noFill/>
        </p:spPr>
      </p:pic>
      <p:pic>
        <p:nvPicPr>
          <p:cNvPr id="40966" name="Picture 6" descr="http://static.panoramio.com/photos/original/4488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097" y="1272362"/>
            <a:ext cx="3605307" cy="2705944"/>
          </a:xfrm>
          <a:prstGeom prst="rect">
            <a:avLst/>
          </a:prstGeom>
          <a:noFill/>
        </p:spPr>
      </p:pic>
      <p:pic>
        <p:nvPicPr>
          <p:cNvPr id="40962" name="Picture 2" descr="http://www.bosearchitects.com/files/bose/styles/full/public/img/m01467.jpg?itok=gAXvEwy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538" y="4132685"/>
            <a:ext cx="4484592" cy="261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tvregion.tv/wp-content/uploads/2014/11/bory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126" y="3817450"/>
            <a:ext cx="3952367" cy="2155837"/>
          </a:xfrm>
          <a:prstGeom prst="rect">
            <a:avLst/>
          </a:prstGeom>
          <a:noFill/>
        </p:spPr>
      </p:pic>
      <p:pic>
        <p:nvPicPr>
          <p:cNvPr id="5" name="Picture 4" descr="http://www.citylife.sk/sites/default/files/miesta/301800_404909372870402_492596386_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17" y="740229"/>
            <a:ext cx="6938247" cy="2580162"/>
          </a:xfrm>
          <a:prstGeom prst="rect">
            <a:avLst/>
          </a:prstGeom>
          <a:noFill/>
        </p:spPr>
      </p:pic>
      <p:pic>
        <p:nvPicPr>
          <p:cNvPr id="6" name="Picture 8" descr="http://www.slovakfashionweek.com/wp-content/uploads/2014/09/au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70" y="3510397"/>
            <a:ext cx="3980542" cy="298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5241729" cy="3919146"/>
          </a:xfrm>
        </p:spPr>
        <p:txBody>
          <a:bodyPr>
            <a:normAutofit/>
          </a:bodyPr>
          <a:lstStyle/>
          <a:p>
            <a:r>
              <a:rPr lang="en-US" dirty="0" smtClean="0"/>
              <a:t>The biggest and also the capital city of Slovakia</a:t>
            </a:r>
          </a:p>
          <a:p>
            <a:r>
              <a:rPr lang="en-US" dirty="0" smtClean="0"/>
              <a:t>Population: about 500.000</a:t>
            </a:r>
          </a:p>
          <a:p>
            <a:r>
              <a:rPr lang="en-US" dirty="0" smtClean="0"/>
              <a:t>River Danube, River Morava</a:t>
            </a:r>
          </a:p>
          <a:p>
            <a:r>
              <a:rPr lang="hu-HU" dirty="0" smtClean="0"/>
              <a:t>5 </a:t>
            </a:r>
            <a:r>
              <a:rPr lang="hu-HU" dirty="0" err="1" smtClean="0"/>
              <a:t>districts</a:t>
            </a:r>
            <a:endParaRPr lang="hu-HU" dirty="0"/>
          </a:p>
          <a:p>
            <a:r>
              <a:rPr lang="hu-HU" dirty="0" err="1" smtClean="0"/>
              <a:t>Population</a:t>
            </a:r>
            <a:r>
              <a:rPr lang="hu-HU" dirty="0" smtClean="0"/>
              <a:t>: </a:t>
            </a:r>
            <a:r>
              <a:rPr lang="hu-HU" dirty="0" err="1" smtClean="0"/>
              <a:t>-Slovak</a:t>
            </a:r>
            <a:r>
              <a:rPr lang="hu-HU" dirty="0" smtClean="0"/>
              <a:t>: 90</a:t>
            </a:r>
            <a:r>
              <a:rPr lang="en-GB" dirty="0" smtClean="0"/>
              <a:t>%</a:t>
            </a:r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sk-SK" dirty="0" smtClean="0"/>
              <a:t>                     -</a:t>
            </a:r>
            <a:r>
              <a:rPr lang="sk-SK" dirty="0" err="1" smtClean="0"/>
              <a:t>Hungarian</a:t>
            </a:r>
            <a:r>
              <a:rPr lang="sk-SK" dirty="0" smtClean="0"/>
              <a:t>:  3,4</a:t>
            </a:r>
            <a:r>
              <a:rPr lang="en-GB" dirty="0" smtClean="0"/>
              <a:t>%</a:t>
            </a:r>
            <a:endParaRPr lang="sk-SK" dirty="0" smtClean="0"/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sk-SK" dirty="0" smtClean="0"/>
              <a:t>                     -</a:t>
            </a:r>
            <a:r>
              <a:rPr lang="sk-SK" dirty="0" err="1" smtClean="0"/>
              <a:t>Czech</a:t>
            </a:r>
            <a:r>
              <a:rPr lang="sk-SK" dirty="0" smtClean="0"/>
              <a:t>: 1,3</a:t>
            </a:r>
            <a:r>
              <a:rPr lang="en-GB" dirty="0" smtClean="0"/>
              <a:t>%</a:t>
            </a:r>
            <a:endParaRPr lang="en-US" dirty="0"/>
          </a:p>
        </p:txBody>
      </p:sp>
      <p:pic>
        <p:nvPicPr>
          <p:cNvPr id="4" name="Zástupný symbol obsahu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419" y="2993541"/>
            <a:ext cx="4050457" cy="22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6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242"/>
          </a:xfrm>
        </p:spPr>
        <p:txBody>
          <a:bodyPr>
            <a:normAutofit/>
          </a:bodyPr>
          <a:lstStyle/>
          <a:p>
            <a:r>
              <a:rPr lang="en-US" dirty="0" smtClean="0"/>
              <a:t>200 BC- Celtics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-4</a:t>
            </a:r>
            <a:r>
              <a:rPr lang="en-US" baseline="30000" dirty="0" smtClean="0"/>
              <a:t>th</a:t>
            </a:r>
            <a:r>
              <a:rPr lang="en-US" dirty="0" smtClean="0"/>
              <a:t> century AD- Romans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century- Bratislava became a part of the Kingdom of Hungary</a:t>
            </a:r>
          </a:p>
          <a:p>
            <a:r>
              <a:rPr lang="en-US" dirty="0" smtClean="0"/>
              <a:t>1291- King Andrew III. gave  to Bratislava town privileges</a:t>
            </a:r>
          </a:p>
          <a:p>
            <a:r>
              <a:rPr lang="en-US" dirty="0" smtClean="0"/>
              <a:t>1405- King Sigismund- free royal town</a:t>
            </a:r>
          </a:p>
          <a:p>
            <a:r>
              <a:rPr lang="en-US" dirty="0" smtClean="0"/>
              <a:t>1465-Matthias </a:t>
            </a:r>
            <a:r>
              <a:rPr lang="en-US" dirty="0" err="1" smtClean="0"/>
              <a:t>Corvinus</a:t>
            </a:r>
            <a:r>
              <a:rPr lang="en-US" dirty="0" smtClean="0"/>
              <a:t>, Academia </a:t>
            </a:r>
            <a:r>
              <a:rPr lang="en-US" dirty="0" err="1" smtClean="0"/>
              <a:t>Istropolitana</a:t>
            </a:r>
            <a:endParaRPr lang="en-US" dirty="0" smtClean="0"/>
          </a:p>
          <a:p>
            <a:r>
              <a:rPr lang="en-US" dirty="0" smtClean="0"/>
              <a:t>1526- the Battle of </a:t>
            </a:r>
            <a:r>
              <a:rPr lang="en-US" dirty="0" err="1" smtClean="0"/>
              <a:t>Mohács</a:t>
            </a:r>
            <a:r>
              <a:rPr lang="en-US" dirty="0" smtClean="0"/>
              <a:t>, the Ottomans damaged Bratislava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6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936433"/>
            <a:ext cx="4834104" cy="48364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1536-1830- eleven Hungarian kings were crowned here at St. Martin’s Cathedral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century- fighting against the Turks, plague, anti-Habsburg uprisings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century- Queen Maria Theresa</a:t>
            </a:r>
          </a:p>
          <a:p>
            <a:r>
              <a:rPr lang="en-US" dirty="0" smtClean="0"/>
              <a:t>1848- revolution, Ferdinand V. signed the April laws</a:t>
            </a:r>
          </a:p>
          <a:p>
            <a:r>
              <a:rPr lang="en-US" dirty="0" smtClean="0"/>
              <a:t>1918- Bratislava became a part of Czechoslovakia</a:t>
            </a:r>
            <a:r>
              <a:rPr lang="hu-HU" dirty="0" smtClean="0"/>
              <a:t>, </a:t>
            </a:r>
            <a:r>
              <a:rPr lang="hu-HU" dirty="0" err="1" smtClean="0"/>
              <a:t>later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fascistic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Slovak</a:t>
            </a:r>
            <a:r>
              <a:rPr lang="hu-HU" dirty="0" smtClean="0"/>
              <a:t> </a:t>
            </a:r>
            <a:r>
              <a:rPr lang="hu-HU" dirty="0" err="1" smtClean="0"/>
              <a:t>Republic</a:t>
            </a:r>
            <a:endParaRPr lang="en-US" dirty="0" smtClean="0"/>
          </a:p>
          <a:p>
            <a:r>
              <a:rPr lang="en-US" dirty="0" smtClean="0"/>
              <a:t>1993- Bratislava finally became the part of Slovakia 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250" y="1325683"/>
            <a:ext cx="2770713" cy="34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4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237" y="275422"/>
            <a:ext cx="6310364" cy="1326321"/>
          </a:xfrm>
        </p:spPr>
        <p:txBody>
          <a:bodyPr/>
          <a:lstStyle/>
          <a:p>
            <a:r>
              <a:rPr lang="sk-SK" dirty="0" err="1" smtClean="0"/>
              <a:t>Sightseeing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07351" y="3128790"/>
            <a:ext cx="4283261" cy="1498294"/>
          </a:xfrm>
        </p:spPr>
        <p:txBody>
          <a:bodyPr>
            <a:normAutofit/>
          </a:bodyPr>
          <a:lstStyle/>
          <a:p>
            <a:r>
              <a:rPr lang="en-US" dirty="0" smtClean="0"/>
              <a:t>It has several museums, galleries and of other educational, cultural and economic institutions.</a:t>
            </a:r>
            <a:endParaRPr lang="sk-SK" dirty="0"/>
          </a:p>
        </p:txBody>
      </p:sp>
      <p:pic>
        <p:nvPicPr>
          <p:cNvPr id="4" name="Obrázok 3" descr="Bratislava_Mon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79" y="1601743"/>
            <a:ext cx="3183875" cy="474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Bratislava Castle</a:t>
            </a:r>
            <a:endParaRPr lang="en-US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648" y="1814564"/>
            <a:ext cx="5508433" cy="4131324"/>
          </a:xfrm>
        </p:spPr>
      </p:pic>
    </p:spTree>
    <p:extLst>
      <p:ext uri="{BB962C8B-B14F-4D97-AF65-F5344CB8AC3E}">
        <p14:creationId xmlns:p14="http://schemas.microsoft.com/office/powerpoint/2010/main" xmlns="" val="3355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Castle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Pressburg</a:t>
            </a:r>
            <a:endParaRPr lang="sk-SK" dirty="0"/>
          </a:p>
        </p:txBody>
      </p:sp>
      <p:sp>
        <p:nvSpPr>
          <p:cNvPr id="4" name="Zástupný symbol textu 2"/>
          <p:cNvSpPr txBox="1">
            <a:spLocks/>
          </p:cNvSpPr>
          <p:nvPr/>
        </p:nvSpPr>
        <p:spPr>
          <a:xfrm>
            <a:off x="182880" y="1935922"/>
            <a:ext cx="4480560" cy="73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castle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past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textu 4"/>
          <p:cNvSpPr txBox="1">
            <a:spLocks/>
          </p:cNvSpPr>
          <p:nvPr/>
        </p:nvSpPr>
        <p:spPr>
          <a:xfrm>
            <a:off x="4547843" y="1935922"/>
            <a:ext cx="4480560" cy="7315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castle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nowadays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Zástupný symbol obsahu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7" y="2667442"/>
            <a:ext cx="3551166" cy="2408134"/>
          </a:xfrm>
          <a:prstGeom prst="rect">
            <a:avLst/>
          </a:prstGeom>
        </p:spPr>
      </p:pic>
      <p:pic>
        <p:nvPicPr>
          <p:cNvPr id="7" name="Zástupný symbol obsahu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440" y="2667442"/>
            <a:ext cx="3629594" cy="240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454619"/>
            <a:ext cx="4327329" cy="3695136"/>
          </a:xfrm>
        </p:spPr>
        <p:txBody>
          <a:bodyPr/>
          <a:lstStyle/>
          <a:p>
            <a:r>
              <a:rPr lang="en-US" dirty="0" smtClean="0"/>
              <a:t> mixture of Gothic, Renaissance and Baroque styles</a:t>
            </a:r>
          </a:p>
          <a:p>
            <a:r>
              <a:rPr lang="en-US" dirty="0" smtClean="0"/>
              <a:t>Four gates: Vienna, Leopold, Nicholas, Sigismund 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century- home of the Hungarian crowning </a:t>
            </a:r>
            <a:r>
              <a:rPr lang="en-US" dirty="0" err="1" smtClean="0"/>
              <a:t>jewells</a:t>
            </a:r>
            <a:endParaRPr lang="en-US" dirty="0" smtClean="0"/>
          </a:p>
          <a:p>
            <a:r>
              <a:rPr lang="en-US" dirty="0" smtClean="0"/>
              <a:t>Now museum and touristic attraction</a:t>
            </a:r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162" y="1737705"/>
            <a:ext cx="3221506" cy="27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6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639</TotalTime>
  <Words>445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Damask</vt:lpstr>
      <vt:lpstr>Bratislava</vt:lpstr>
      <vt:lpstr>Slide 2</vt:lpstr>
      <vt:lpstr>General information</vt:lpstr>
      <vt:lpstr>History</vt:lpstr>
      <vt:lpstr>Slide 5</vt:lpstr>
      <vt:lpstr>Sightseeing</vt:lpstr>
      <vt:lpstr>Bratislava Castle</vt:lpstr>
      <vt:lpstr>Castle of Pressburg</vt:lpstr>
      <vt:lpstr>Slide 9</vt:lpstr>
      <vt:lpstr>St. Martin’s Cathedral</vt:lpstr>
      <vt:lpstr>Slide 11</vt:lpstr>
      <vt:lpstr>Blue church</vt:lpstr>
      <vt:lpstr>Slide 13</vt:lpstr>
      <vt:lpstr>Quirky street statues around Bratislava</vt:lpstr>
      <vt:lpstr>Man at work</vt:lpstr>
      <vt:lpstr>Slovak national theatre</vt:lpstr>
      <vt:lpstr>Slide 17</vt:lpstr>
      <vt:lpstr>ufo</vt:lpstr>
      <vt:lpstr>Slide 19</vt:lpstr>
      <vt:lpstr>Grassalkovich palace</vt:lpstr>
      <vt:lpstr>Slide 21</vt:lpstr>
      <vt:lpstr>Bratislava airport</vt:lpstr>
      <vt:lpstr>Shopping centres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Bratislava</dc:title>
  <dc:creator>Janco Meszaros Ildiko</dc:creator>
  <cp:lastModifiedBy>Judit Young</cp:lastModifiedBy>
  <cp:revision>27</cp:revision>
  <dcterms:created xsi:type="dcterms:W3CDTF">2015-11-28T08:36:09Z</dcterms:created>
  <dcterms:modified xsi:type="dcterms:W3CDTF">2015-12-16T22:18:30Z</dcterms:modified>
</cp:coreProperties>
</file>