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7"/>
  </p:notesMasterIdLst>
  <p:sldIdLst>
    <p:sldId id="256" r:id="rId3"/>
    <p:sldId id="275" r:id="rId4"/>
    <p:sldId id="257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2" r:id="rId21"/>
    <p:sldId id="270" r:id="rId22"/>
    <p:sldId id="265" r:id="rId23"/>
    <p:sldId id="297" r:id="rId24"/>
    <p:sldId id="303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>
      <p:cViewPr varScale="1">
        <p:scale>
          <a:sx n="72" d="100"/>
          <a:sy n="72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rasmus+\dados_excel_inqu&#233;rito1_profess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Teachers´ burnout</a:t>
            </a:r>
            <a:endParaRPr lang="en-US" dirty="0"/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040230626909355E-2"/>
          <c:y val="0.15190251975755684"/>
          <c:w val="0.72966929133858272"/>
          <c:h val="0.8071776059742259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PT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Original!$S$2:$S$6</c:f>
              <c:strCache>
                <c:ptCount val="5"/>
                <c:pt idx="0">
                  <c:v>15 - 18</c:v>
                </c:pt>
                <c:pt idx="1">
                  <c:v>19 - 32</c:v>
                </c:pt>
                <c:pt idx="2">
                  <c:v>33 - 49</c:v>
                </c:pt>
                <c:pt idx="3">
                  <c:v>50 - 59</c:v>
                </c:pt>
                <c:pt idx="4">
                  <c:v>60 - 75</c:v>
                </c:pt>
              </c:strCache>
            </c:strRef>
          </c:cat>
          <c:val>
            <c:numRef>
              <c:f>Original!$T$2:$T$6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37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706122800223744"/>
          <c:y val="0.29897564377580826"/>
          <c:w val="0.16359450970268063"/>
          <c:h val="0.4452086301386821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PT" sz="1200"/>
            </a:lvl1pPr>
          </a:lstStyle>
          <a:p>
            <a:fld id="{2447E72A-D913-4DC2-9E0A-E520CE8FCC86}" type="datetimeFigureOut">
              <a:rPr lang="pt-PT"/>
              <a:pPr/>
              <a:t>07/06/2017</a:t>
            </a:fld>
            <a:endParaRPr lang="pt-PT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PT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PT"/>
              <a:t>Clique para editar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PT" sz="1200"/>
            </a:lvl1pPr>
          </a:lstStyle>
          <a:p>
            <a:fld id="{A5D78FC6-CE17-4259-A63C-DDFC12E048FC}" type="slidenum">
              <a:rPr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517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088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377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581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5817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581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pt-PT" cap="all" baseline="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t-PT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pt-PT"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pt-PT"/>
              <a:pPr algn="ctr"/>
              <a:t>07/06/2017 20:41</a:t>
            </a:fld>
            <a:endParaRPr lang="pt-PT" sz="200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pt-PT">
                <a:solidFill>
                  <a:schemeClr val="tx2"/>
                </a:solidFill>
              </a:defRPr>
            </a:lvl1pPr>
          </a:lstStyle>
          <a:p>
            <a:pPr algn="r"/>
            <a:endParaRPr lang="pt-PT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pt-PT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‹nº›</a:t>
            </a:fld>
            <a:endParaRPr lang="pt-PT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pt-PT">
                <a:solidFill>
                  <a:schemeClr val="tx2"/>
                </a:solidFill>
              </a:rPr>
              <a:pPr/>
              <a:t>07/06/2017 20:41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pt-PT" sz="1200">
                <a:solidFill>
                  <a:schemeClr val="tx2"/>
                </a:solidFill>
              </a:rPr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pt-PT">
                <a:solidFill>
                  <a:schemeClr val="tx2"/>
                </a:solidFill>
              </a:rPr>
              <a:pPr/>
              <a:t>07/06/2017 20:41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pt-PT" sz="1200">
                <a:solidFill>
                  <a:schemeClr val="tx2"/>
                </a:solidFill>
              </a:rPr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pt-PT" sz="2800">
                <a:solidFill>
                  <a:schemeClr val="tx2"/>
                </a:solidFill>
              </a:defRPr>
            </a:lvl1pPr>
            <a:lvl2pPr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pt-PT" sz="4400" b="0" cap="none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pt-PT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 sz="240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pt-PT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pt-PT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pt-PT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pt-PT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pt-PT" sz="4400" b="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pt-PT" sz="1800"/>
            </a:lvl1pPr>
            <a:lvl2pPr>
              <a:buNone/>
              <a:defRPr lang="pt-PT" sz="1200"/>
            </a:lvl2pPr>
            <a:lvl3pPr>
              <a:buNone/>
              <a:defRPr lang="pt-PT" sz="1000"/>
            </a:lvl3pPr>
            <a:lvl4pPr>
              <a:buNone/>
              <a:defRPr lang="pt-PT" sz="900"/>
            </a:lvl4pPr>
            <a:lvl5pPr>
              <a:buNone/>
              <a:defRPr lang="pt-PT"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pt-PT" sz="1700"/>
            </a:lvl1pPr>
            <a:lvl2pPr>
              <a:buFontTx/>
              <a:buNone/>
              <a:defRPr lang="pt-PT" sz="1200"/>
            </a:lvl2pPr>
            <a:lvl3pPr>
              <a:buFontTx/>
              <a:buNone/>
              <a:defRPr lang="pt-PT" sz="1000"/>
            </a:lvl3pPr>
            <a:lvl4pPr>
              <a:buFontTx/>
              <a:buNone/>
              <a:defRPr lang="pt-PT" sz="900"/>
            </a:lvl4pPr>
            <a:lvl5pPr>
              <a:buFontTx/>
              <a:buNone/>
              <a:defRPr lang="pt-PT"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pt-PT"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pt-PT"/>
              <a:pPr/>
              <a:t>07/06/2017 20:41</a:t>
            </a:fld>
            <a:endParaRPr lang="pt-PT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pt-PT" sz="2800"/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 sz="280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pt-PT" sz="3200"/>
            </a:lvl1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PT"/>
              <a:t>Clique para editar o estilo do título do Modelo Global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PT"/>
              <a:t>Clique para editar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  <a:p>
            <a:pPr lvl="5"/>
            <a:r>
              <a:rPr lang="pt-PT"/>
              <a:t>Sexto nível</a:t>
            </a:r>
          </a:p>
          <a:p>
            <a:pPr lvl="6"/>
            <a:r>
              <a:rPr lang="pt-PT"/>
              <a:t>Sétimo nível</a:t>
            </a:r>
          </a:p>
          <a:p>
            <a:pPr lvl="7"/>
            <a:r>
              <a:rPr lang="pt-PT"/>
              <a:t>Oitavo nível</a:t>
            </a:r>
          </a:p>
          <a:p>
            <a:pPr lvl="8"/>
            <a:r>
              <a:rPr lang="pt-PT"/>
              <a:t>Nono nível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pt-PT"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pt-PT">
                <a:solidFill>
                  <a:schemeClr val="tx2"/>
                </a:solidFill>
              </a:rPr>
              <a:pPr/>
              <a:t>07/06/2017 20:41</a:t>
            </a:fld>
            <a:endParaRPr lang="pt-PT" sz="140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pt-PT" sz="1400">
                <a:solidFill>
                  <a:schemeClr val="tx2"/>
                </a:solidFill>
              </a:defRPr>
            </a:lvl1pPr>
          </a:lstStyle>
          <a:p>
            <a:pPr algn="r"/>
            <a:endParaRPr lang="pt-PT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pt-PT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pt-PT" sz="1200">
                <a:solidFill>
                  <a:schemeClr val="tx2"/>
                </a:solidFill>
              </a:rPr>
              <a:pPr algn="ctr"/>
              <a:t>‹nº›</a:t>
            </a:fld>
            <a:endParaRPr lang="pt-PT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lang="pt-PT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pt-PT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pt-PT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pt-PT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AGRUPAMENTO DE ESCOLAS DE RESENDE</a:t>
            </a:r>
            <a:endParaRPr lang="pt-PT" dirty="0"/>
          </a:p>
          <a:p>
            <a:r>
              <a:rPr lang="pt-PT" dirty="0" smtClean="0"/>
              <a:t>ERASMUS +: Projeto “Take a Chance”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1520" y="6109841"/>
            <a:ext cx="1835696" cy="566192"/>
          </a:xfrm>
        </p:spPr>
        <p:txBody>
          <a:bodyPr>
            <a:normAutofit/>
          </a:bodyPr>
          <a:lstStyle/>
          <a:p>
            <a:r>
              <a:rPr lang="pt-PT" sz="2400" dirty="0" smtClean="0"/>
              <a:t>2016/2017</a:t>
            </a:r>
            <a:endParaRPr lang="pt-PT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68" y="152023"/>
            <a:ext cx="6832173" cy="1207609"/>
          </a:xfrm>
          <a:prstGeom prst="rect">
            <a:avLst/>
          </a:prstGeom>
        </p:spPr>
      </p:pic>
      <p:sp>
        <p:nvSpPr>
          <p:cNvPr id="7" name="Rectângulo 6"/>
          <p:cNvSpPr/>
          <p:nvPr/>
        </p:nvSpPr>
        <p:spPr>
          <a:xfrm>
            <a:off x="1835696" y="1628800"/>
            <a:ext cx="5521127" cy="38318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t-PT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2nd</a:t>
            </a:r>
            <a:r>
              <a:rPr lang="pt-P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WORKSHOP </a:t>
            </a:r>
          </a:p>
          <a:p>
            <a:pPr algn="ctr">
              <a:lnSpc>
                <a:spcPct val="150000"/>
              </a:lnSpc>
            </a:pPr>
            <a:r>
              <a:rPr lang="pt-PT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Teachers´s</a:t>
            </a:r>
            <a:r>
              <a:rPr lang="pt-P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“</a:t>
            </a:r>
            <a:r>
              <a:rPr lang="pt-PT" sz="5400" b="1" i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Burnout</a:t>
            </a:r>
            <a:r>
              <a:rPr lang="pt-P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  <a:endParaRPr lang="pt-P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303" y="6165304"/>
            <a:ext cx="1791444" cy="43872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5445" y="4299759"/>
            <a:ext cx="1979712" cy="102697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5446" y="5326735"/>
            <a:ext cx="1979712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seventh 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 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</a:p>
          <a:p>
            <a:pPr lv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think you are getting lower results than you should?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5832648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755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eighth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 smtClean="0"/>
              <a:t> </a:t>
            </a:r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</a:p>
          <a:p>
            <a:pPr lvl="0"/>
            <a:endParaRPr lang="pt-PT" dirty="0"/>
          </a:p>
          <a:p>
            <a:pPr lvl="0"/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pressured to succeed?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6588224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019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ninth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that you are not getting what you want out of your job?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6120680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824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tenth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4196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could, would you change your job/ profession?</a:t>
            </a:r>
            <a:endParaRPr lang="pt-PT" dirty="0"/>
          </a:p>
          <a:p>
            <a:endParaRPr lang="en-US" dirty="0">
              <a:effectLst/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6120680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18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eleventh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419600"/>
          </a:xfrm>
        </p:spPr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you frustrated in certain tasks of your job?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5904656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3291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pt-PT" dirty="0" err="1"/>
              <a:t>twelfth</a:t>
            </a:r>
            <a:r>
              <a:rPr lang="en-US" dirty="0" smtClean="0"/>
              <a:t>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4196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that bureaucracy and organizational politics frustrate your ability to do good work?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28999"/>
            <a:ext cx="5760640" cy="3312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7082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pt-PT" dirty="0" err="1"/>
              <a:t>thirteenth</a:t>
            </a:r>
            <a:r>
              <a:rPr lang="en-US" dirty="0" smtClean="0"/>
              <a:t> 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4196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you have to perform tasks/ functions that you aren’t enabled for, or should not perform?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5544616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0568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pt-PT" dirty="0" err="1" smtClean="0"/>
              <a:t>fourteenth</a:t>
            </a:r>
            <a:r>
              <a:rPr lang="en-US" dirty="0" smtClean="0"/>
              <a:t> 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4196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you do not have time to many things that are important and do quality work?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5976664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9044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75F55"/>
                </a:solidFill>
              </a:rPr>
              <a:t>Answers to the </a:t>
            </a:r>
            <a:r>
              <a:rPr lang="pt-PT" dirty="0" err="1" smtClean="0">
                <a:solidFill>
                  <a:srgbClr val="775F55"/>
                </a:solidFill>
              </a:rPr>
              <a:t>fifteenth</a:t>
            </a:r>
            <a:r>
              <a:rPr lang="en-US" dirty="0" smtClean="0">
                <a:solidFill>
                  <a:srgbClr val="775F55"/>
                </a:solidFill>
              </a:rPr>
              <a:t> </a:t>
            </a:r>
            <a:r>
              <a:rPr lang="en-US" dirty="0">
                <a:solidFill>
                  <a:srgbClr val="775F55"/>
                </a:solidFill>
              </a:rPr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530280" cy="44196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think you don’t have time enough to plan and prepare what you would like to do?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6167500" cy="3484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0210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Strategies to deal with burnout</a:t>
            </a:r>
            <a:endParaRPr lang="pt-PT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52578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The strategies used by teachers, according to research, to deal with stress are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-Perform </a:t>
            </a:r>
            <a:r>
              <a:rPr lang="en-US" dirty="0"/>
              <a:t>relaxation activities;</a:t>
            </a:r>
            <a:br>
              <a:rPr lang="en-US" dirty="0"/>
            </a:br>
            <a:r>
              <a:rPr lang="en-US" dirty="0" smtClean="0"/>
              <a:t>-Organize </a:t>
            </a:r>
            <a:r>
              <a:rPr lang="en-US" dirty="0"/>
              <a:t>time and decide priorities;</a:t>
            </a:r>
            <a:br>
              <a:rPr lang="en-US" dirty="0"/>
            </a:br>
            <a:r>
              <a:rPr lang="en-US" dirty="0" smtClean="0"/>
              <a:t>-Maintain </a:t>
            </a:r>
            <a:r>
              <a:rPr lang="en-US" dirty="0"/>
              <a:t>a balanced or balanced diet and exercise;</a:t>
            </a:r>
            <a:br>
              <a:rPr lang="en-US" dirty="0"/>
            </a:br>
            <a:r>
              <a:rPr lang="en-US" dirty="0" smtClean="0"/>
              <a:t>-Discuss </a:t>
            </a:r>
            <a:r>
              <a:rPr lang="en-US" dirty="0"/>
              <a:t>problems with </a:t>
            </a:r>
            <a:r>
              <a:rPr lang="en-US" dirty="0" smtClean="0"/>
              <a:t>colleagues;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-Take </a:t>
            </a:r>
            <a:r>
              <a:rPr lang="en-US" dirty="0"/>
              <a:t>the day off;</a:t>
            </a:r>
            <a:br>
              <a:rPr lang="en-US" dirty="0"/>
            </a:br>
            <a:r>
              <a:rPr lang="en-US" dirty="0" smtClean="0"/>
              <a:t>-Try to find </a:t>
            </a:r>
            <a:r>
              <a:rPr lang="en-US" dirty="0"/>
              <a:t>professional help in conventional medicine or alternative therapies.</a:t>
            </a:r>
            <a:endParaRPr lang="pt-P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17"/>
            <a:ext cx="9144000" cy="684138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31249" y="459829"/>
            <a:ext cx="4696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Presentation of teachers' </a:t>
            </a:r>
            <a:r>
              <a:rPr lang="en-US" sz="2400" b="1" dirty="0" smtClean="0">
                <a:solidFill>
                  <a:srgbClr val="C00000"/>
                </a:solidFill>
              </a:rPr>
              <a:t>answers</a:t>
            </a:r>
            <a:endParaRPr lang="en-US" sz="2400" b="1" dirty="0">
              <a:solidFill>
                <a:srgbClr val="C0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to the questionnaire about burnout.</a:t>
            </a:r>
            <a:endParaRPr lang="pt-PT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de resultados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Results of a study with teachers who decided not to resume classrooms at the beginning of the school year in Virginia, USA, and with 244 teachers of students with irregular or undisciplined behavior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descending order, these are the causes of stress in these teachers:</a:t>
            </a:r>
            <a:endParaRPr lang="pt-PT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indent="0">
              <a:buNone/>
            </a:pPr>
            <a:r>
              <a:rPr lang="en-US" dirty="0" smtClean="0"/>
              <a:t>-Inadequate </a:t>
            </a:r>
            <a:r>
              <a:rPr lang="en-US" dirty="0"/>
              <a:t>school policies for cases of indiscipline;</a:t>
            </a:r>
            <a:br>
              <a:rPr lang="en-US" dirty="0"/>
            </a:br>
            <a:r>
              <a:rPr lang="en-US" dirty="0" smtClean="0"/>
              <a:t>-Attitude </a:t>
            </a:r>
            <a:r>
              <a:rPr lang="en-US" dirty="0"/>
              <a:t>and behavior of managers;</a:t>
            </a:r>
            <a:br>
              <a:rPr lang="en-US" dirty="0"/>
            </a:br>
            <a:r>
              <a:rPr lang="en-US" dirty="0" smtClean="0"/>
              <a:t>-Evaluation </a:t>
            </a:r>
            <a:r>
              <a:rPr lang="en-US" dirty="0"/>
              <a:t>of managers and supervisors;</a:t>
            </a:r>
            <a:br>
              <a:rPr lang="en-US" dirty="0"/>
            </a:br>
            <a:r>
              <a:rPr lang="en-US" dirty="0" smtClean="0"/>
              <a:t>-Attitude </a:t>
            </a:r>
            <a:r>
              <a:rPr lang="en-US" dirty="0"/>
              <a:t>and behavior of other teachers and professionals;</a:t>
            </a:r>
            <a:br>
              <a:rPr lang="en-US" dirty="0"/>
            </a:br>
            <a:r>
              <a:rPr lang="en-US" dirty="0" smtClean="0"/>
              <a:t>-Excessive </a:t>
            </a:r>
            <a:r>
              <a:rPr lang="en-US" dirty="0"/>
              <a:t>work load;</a:t>
            </a:r>
            <a:br>
              <a:rPr lang="en-US" dirty="0"/>
            </a:br>
            <a:r>
              <a:rPr lang="en-US" dirty="0" smtClean="0"/>
              <a:t>-Uninteresting </a:t>
            </a:r>
            <a:r>
              <a:rPr lang="en-US" dirty="0"/>
              <a:t>Career Opportunities;</a:t>
            </a:r>
            <a:br>
              <a:rPr lang="en-US" dirty="0"/>
            </a:br>
            <a:r>
              <a:rPr lang="en-US" dirty="0" smtClean="0"/>
              <a:t>-Low </a:t>
            </a:r>
            <a:r>
              <a:rPr lang="en-US" dirty="0"/>
              <a:t>status of the profession of teacher;</a:t>
            </a:r>
            <a:br>
              <a:rPr lang="en-US" dirty="0"/>
            </a:br>
            <a:r>
              <a:rPr lang="en-US" dirty="0" smtClean="0"/>
              <a:t>-Lack </a:t>
            </a:r>
            <a:r>
              <a:rPr lang="en-US" dirty="0"/>
              <a:t>of recognition for a good lesson or for teaching well;</a:t>
            </a:r>
            <a:br>
              <a:rPr lang="en-US" dirty="0"/>
            </a:br>
            <a:r>
              <a:rPr lang="en-US" dirty="0" smtClean="0"/>
              <a:t>-Noisy </a:t>
            </a:r>
            <a:r>
              <a:rPr lang="en-US" dirty="0"/>
              <a:t>students;</a:t>
            </a:r>
            <a:br>
              <a:rPr lang="en-US" dirty="0"/>
            </a:br>
            <a:r>
              <a:rPr lang="en-US" dirty="0" smtClean="0"/>
              <a:t>-Dealing </a:t>
            </a:r>
            <a:r>
              <a:rPr lang="en-US" dirty="0"/>
              <a:t>with parents.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49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Autofit/>
          </a:bodyPr>
          <a:lstStyle/>
          <a:p>
            <a:r>
              <a:rPr lang="en-US" sz="3200" dirty="0"/>
              <a:t>Games and Exercises </a:t>
            </a:r>
            <a:r>
              <a:rPr lang="en-US" sz="3200" dirty="0" smtClean="0"/>
              <a:t>in order to reduce  </a:t>
            </a:r>
            <a:r>
              <a:rPr lang="en-US" sz="3200" dirty="0"/>
              <a:t>burnout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7056784" cy="5040560"/>
          </a:xfrm>
        </p:spPr>
        <p:txBody>
          <a:bodyPr>
            <a:normAutofit fontScale="40000" lnSpcReduction="20000"/>
          </a:bodyPr>
          <a:lstStyle/>
          <a:p>
            <a:r>
              <a:rPr lang="pt-PT" b="1" u="sng" dirty="0" smtClean="0"/>
              <a:t>1 </a:t>
            </a:r>
            <a:r>
              <a:rPr lang="pt-PT" b="1" u="sng" dirty="0"/>
              <a:t>– </a:t>
            </a:r>
            <a:r>
              <a:rPr lang="pt-PT" b="1" u="sng" dirty="0" err="1" smtClean="0"/>
              <a:t>Cat</a:t>
            </a:r>
            <a:r>
              <a:rPr lang="pt-PT" b="1" u="sng" dirty="0" smtClean="0"/>
              <a:t> </a:t>
            </a:r>
            <a:r>
              <a:rPr lang="pt-PT" b="1" u="sng" dirty="0" err="1" smtClean="0"/>
              <a:t>and</a:t>
            </a:r>
            <a:r>
              <a:rPr lang="pt-PT" b="1" u="sng" dirty="0" smtClean="0"/>
              <a:t> mouse</a:t>
            </a:r>
          </a:p>
          <a:p>
            <a:pPr marL="0" indent="0">
              <a:buNone/>
            </a:pPr>
            <a:endParaRPr lang="pt-PT" b="1" u="sng" dirty="0" smtClean="0"/>
          </a:p>
          <a:p>
            <a:pPr lvl="0"/>
            <a:r>
              <a:rPr lang="pt-PT" sz="3200" b="1" dirty="0" smtClean="0"/>
              <a:t>NUMBER OF PARTICIPANTS </a:t>
            </a:r>
            <a:r>
              <a:rPr lang="pt-PT" sz="3200" b="1" dirty="0"/>
              <a:t>– </a:t>
            </a:r>
            <a:r>
              <a:rPr lang="pt-PT" sz="3200" dirty="0" err="1" smtClean="0"/>
              <a:t>Several</a:t>
            </a:r>
            <a:r>
              <a:rPr lang="pt-PT" sz="3200" dirty="0" smtClean="0"/>
              <a:t>.</a:t>
            </a:r>
            <a:endParaRPr lang="pt-PT" sz="3200" dirty="0"/>
          </a:p>
          <a:p>
            <a:pPr lvl="0"/>
            <a:r>
              <a:rPr lang="pt-PT" sz="3200" b="1" dirty="0" smtClean="0"/>
              <a:t>GOALS:</a:t>
            </a:r>
            <a:endParaRPr lang="pt-PT" sz="3200" dirty="0"/>
          </a:p>
          <a:p>
            <a:pPr lvl="1"/>
            <a:r>
              <a:rPr lang="en-US" sz="2800" b="1" dirty="0"/>
              <a:t>Perform fun and relaxation </a:t>
            </a:r>
            <a:r>
              <a:rPr lang="en-US" sz="2800" b="1" dirty="0" smtClean="0"/>
              <a:t>activities.</a:t>
            </a:r>
            <a:endParaRPr lang="pt-PT" sz="2800" b="1" dirty="0" smtClean="0"/>
          </a:p>
          <a:p>
            <a:pPr lvl="0"/>
            <a:r>
              <a:rPr lang="pt-PT" sz="3200" b="1" dirty="0" smtClean="0"/>
              <a:t>INSTRUCTIONS –</a:t>
            </a:r>
            <a:r>
              <a:rPr lang="pt-PT" sz="3200" dirty="0" smtClean="0"/>
              <a:t> </a:t>
            </a:r>
            <a:r>
              <a:rPr lang="en-US" sz="3200" dirty="0"/>
              <a:t>	</a:t>
            </a:r>
            <a:endParaRPr lang="en-US" sz="3200" dirty="0" smtClean="0"/>
          </a:p>
          <a:p>
            <a:pPr lvl="0"/>
            <a:r>
              <a:rPr lang="en-US" sz="3200" dirty="0" smtClean="0"/>
              <a:t>Ask </a:t>
            </a:r>
            <a:r>
              <a:rPr lang="en-US" sz="3200" dirty="0"/>
              <a:t>for two volunteers to play the cat and the mouse.</a:t>
            </a:r>
          </a:p>
          <a:p>
            <a:pPr lvl="0"/>
            <a:r>
              <a:rPr lang="en-US" sz="3200" dirty="0"/>
              <a:t>The other players should form a circle and hold hands.</a:t>
            </a:r>
          </a:p>
          <a:p>
            <a:pPr lvl="0"/>
            <a:r>
              <a:rPr lang="en-US" sz="3200" dirty="0"/>
              <a:t>The player who is the mouse should stand inside the circle and the cat should stand outside the circle.</a:t>
            </a:r>
          </a:p>
          <a:p>
            <a:pPr lvl="0"/>
            <a:r>
              <a:rPr lang="en-US" sz="3200" dirty="0"/>
              <a:t>The aim of the game is for the mouse to get outside the circle and avoid being caught by the cat.</a:t>
            </a:r>
          </a:p>
          <a:p>
            <a:pPr lvl="0"/>
            <a:r>
              <a:rPr lang="en-US" sz="3200" dirty="0"/>
              <a:t>The mouse must stay moving while inside the circle but cannot stay inside the circle for more than 10 seconds.</a:t>
            </a:r>
          </a:p>
          <a:p>
            <a:pPr lvl="0"/>
            <a:r>
              <a:rPr lang="en-US" sz="3200" dirty="0"/>
              <a:t>The cat cannot come into the circle but they can reach into the circle to grab the mouse.</a:t>
            </a:r>
          </a:p>
          <a:p>
            <a:pPr lvl="0"/>
            <a:r>
              <a:rPr lang="en-US" sz="3200" dirty="0"/>
              <a:t>The circle players have to try and keep the cat away from the mouse by holding up their hands to let the mouse in and out of the circle.</a:t>
            </a:r>
          </a:p>
          <a:p>
            <a:pPr lvl="0"/>
            <a:r>
              <a:rPr lang="en-US" sz="3200" dirty="0"/>
              <a:t>They can also block the cat's attempts to grab the mouse by standing in their way.</a:t>
            </a:r>
          </a:p>
          <a:p>
            <a:pPr lvl="0"/>
            <a:r>
              <a:rPr lang="en-US" sz="3200" dirty="0"/>
              <a:t>If the mouse is caught, the mouse becomes the new cat.</a:t>
            </a:r>
          </a:p>
          <a:p>
            <a:pPr lvl="0"/>
            <a:r>
              <a:rPr lang="en-US" sz="3200" dirty="0"/>
              <a:t>The old cat takes the place of a player holding hands and another player becomes the mouse</a:t>
            </a:r>
            <a:r>
              <a:rPr lang="en-US" sz="3200" dirty="0" smtClean="0"/>
              <a:t>.</a:t>
            </a:r>
            <a:endParaRPr lang="en-US" sz="3200" dirty="0"/>
          </a:p>
          <a:p>
            <a:pPr lvl="0"/>
            <a:endParaRPr lang="en-US" sz="3200" dirty="0"/>
          </a:p>
        </p:txBody>
      </p:sp>
      <p:pic>
        <p:nvPicPr>
          <p:cNvPr id="1026" name="Picture 2" descr="http://3.bp.blogspot.com/_Nnmh0dh5lnc/TCLO-s60dMI/AAAAAAAAAEc/sw-ZuVUFBhY/s1600/Imagem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420888"/>
            <a:ext cx="1761113" cy="174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Autofit/>
          </a:bodyPr>
          <a:lstStyle/>
          <a:p>
            <a:r>
              <a:rPr lang="en-US" sz="3200" dirty="0"/>
              <a:t>Games and Exercises in order to reduce  burnout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301208"/>
          </a:xfrm>
        </p:spPr>
        <p:txBody>
          <a:bodyPr>
            <a:normAutofit fontScale="47500" lnSpcReduction="20000"/>
          </a:bodyPr>
          <a:lstStyle/>
          <a:p>
            <a:r>
              <a:rPr lang="pt-PT" sz="3200" b="1" u="sng" dirty="0"/>
              <a:t>7 – </a:t>
            </a:r>
            <a:r>
              <a:rPr lang="pt-PT" sz="3200" b="1" u="sng" dirty="0" smtClean="0"/>
              <a:t>CHAIR GAME</a:t>
            </a:r>
            <a:endParaRPr lang="pt-PT" sz="2400" dirty="0"/>
          </a:p>
          <a:p>
            <a:pPr marL="0" indent="0">
              <a:buNone/>
            </a:pPr>
            <a:r>
              <a:rPr lang="pt-PT" sz="3200" dirty="0"/>
              <a:t> </a:t>
            </a:r>
          </a:p>
          <a:p>
            <a:pPr lvl="0"/>
            <a:r>
              <a:rPr lang="pt-PT" sz="3200" b="1" dirty="0" smtClean="0"/>
              <a:t> PARTICIPANTS </a:t>
            </a:r>
            <a:r>
              <a:rPr lang="pt-PT" sz="3200" b="1" dirty="0"/>
              <a:t>– </a:t>
            </a:r>
            <a:r>
              <a:rPr lang="pt-PT" sz="3200" dirty="0" smtClean="0"/>
              <a:t>SEVERAL.</a:t>
            </a:r>
            <a:endParaRPr lang="pt-PT" sz="3200" dirty="0"/>
          </a:p>
          <a:p>
            <a:pPr lvl="0"/>
            <a:r>
              <a:rPr lang="pt-PT" sz="3200" b="1" dirty="0" smtClean="0"/>
              <a:t>GOALS:</a:t>
            </a:r>
            <a:endParaRPr lang="pt-PT" sz="3200" dirty="0"/>
          </a:p>
          <a:p>
            <a:pPr lvl="1"/>
            <a:r>
              <a:rPr lang="en-US" dirty="0"/>
              <a:t>Perform fun and relaxation activities</a:t>
            </a:r>
            <a:br>
              <a:rPr lang="en-US" dirty="0"/>
            </a:br>
            <a:r>
              <a:rPr lang="en-US" dirty="0"/>
              <a:t>Practice physical exercise.</a:t>
            </a:r>
            <a:br>
              <a:rPr lang="en-US" dirty="0"/>
            </a:br>
            <a:r>
              <a:rPr lang="en-US" dirty="0"/>
              <a:t>Working Concentration</a:t>
            </a:r>
            <a:br>
              <a:rPr lang="en-US" dirty="0"/>
            </a:br>
            <a:r>
              <a:rPr lang="en-US" dirty="0"/>
              <a:t>Provide physical contact between participants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lvl="1"/>
            <a:r>
              <a:rPr lang="pt-PT" sz="3200" b="1" dirty="0" smtClean="0"/>
              <a:t>INSTRUCTIONS:</a:t>
            </a:r>
            <a:endParaRPr lang="pt-PT" sz="3200" dirty="0" smtClean="0"/>
          </a:p>
          <a:p>
            <a:r>
              <a:rPr lang="en-US" sz="3200" dirty="0" smtClean="0"/>
              <a:t> </a:t>
            </a:r>
            <a:r>
              <a:rPr lang="en-US" sz="3200" dirty="0"/>
              <a:t>Active, physical engaging variation on "musical chairs"; can entertain a group for hours</a:t>
            </a:r>
          </a:p>
          <a:p>
            <a:r>
              <a:rPr lang="en-US" sz="3200" dirty="0"/>
              <a:t>	Place chairs in a tight circle, with the chairs touching each other.</a:t>
            </a:r>
          </a:p>
          <a:p>
            <a:r>
              <a:rPr lang="en-US" sz="3200" dirty="0"/>
              <a:t>	Have 1 person stand in the middle - there is now a vacant chair</a:t>
            </a:r>
          </a:p>
          <a:p>
            <a:r>
              <a:rPr lang="en-US" sz="3200" dirty="0"/>
              <a:t>	The person in the middle tries to sit in an empty seat</a:t>
            </a:r>
          </a:p>
          <a:p>
            <a:r>
              <a:rPr lang="en-US" sz="3200" dirty="0"/>
              <a:t>	The group prevents the person by someone moving seat, creating a new vacant seat</a:t>
            </a:r>
          </a:p>
          <a:p>
            <a:r>
              <a:rPr lang="en-US" sz="3200" dirty="0"/>
              <a:t>	The game moves fast -- due to the strategic "bum-shuffling" by the group, the place of the empty seat is in constant movement, like a Mexican wave, changing directions, tempting, then moving fast - or instantly appearing on the other side if a bold cross is made by someone</a:t>
            </a:r>
          </a:p>
          <a:p>
            <a:r>
              <a:rPr lang="en-US" sz="3200" dirty="0"/>
              <a:t>	Eventually the person in the middle makes a successful lunge for a seat (it can get very dramatic), the group member who was aiming for the seat (group consensus) now goes in the middle</a:t>
            </a:r>
          </a:p>
          <a:p>
            <a:r>
              <a:rPr lang="en-US" sz="3200" dirty="0"/>
              <a:t>	And so on....</a:t>
            </a:r>
          </a:p>
          <a:p>
            <a:endParaRPr lang="pt-PT" dirty="0" smtClean="0"/>
          </a:p>
          <a:p>
            <a:pPr lvl="1"/>
            <a:endParaRPr lang="pt-PT" dirty="0" smtClean="0"/>
          </a:p>
        </p:txBody>
      </p:sp>
      <p:pic>
        <p:nvPicPr>
          <p:cNvPr id="5122" name="Picture 2" descr="http://nbnbrasil.com.br/wp-content/uploads/2016/05/cadeira-vaz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929387" cy="142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Autofit/>
          </a:bodyPr>
          <a:lstStyle/>
          <a:p>
            <a:r>
              <a:rPr lang="en-US" sz="3200" dirty="0"/>
              <a:t>Games and Exercises in order to reduce  </a:t>
            </a:r>
            <a:r>
              <a:rPr lang="en-US" sz="3200" dirty="0" smtClean="0"/>
              <a:t>burnout: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968552"/>
          </a:xfrm>
        </p:spPr>
        <p:txBody>
          <a:bodyPr>
            <a:normAutofit fontScale="70000" lnSpcReduction="20000"/>
          </a:bodyPr>
          <a:lstStyle/>
          <a:p>
            <a:r>
              <a:rPr lang="pt-PT" sz="3200" b="1" u="sng" dirty="0"/>
              <a:t>13 – </a:t>
            </a:r>
            <a:r>
              <a:rPr lang="pt-PT" sz="2400" b="1" u="sng" dirty="0" err="1" smtClean="0"/>
              <a:t>Blindfolded</a:t>
            </a:r>
            <a:r>
              <a:rPr lang="pt-PT" sz="3200" b="1" u="sng" dirty="0" smtClean="0"/>
              <a:t> </a:t>
            </a:r>
            <a:endParaRPr lang="pt-PT" sz="2400" dirty="0"/>
          </a:p>
          <a:p>
            <a:pPr marL="0" indent="0">
              <a:buNone/>
            </a:pPr>
            <a:r>
              <a:rPr lang="pt-PT" sz="3200" b="1" dirty="0"/>
              <a:t> </a:t>
            </a:r>
            <a:endParaRPr lang="pt-PT" sz="2800" dirty="0"/>
          </a:p>
          <a:p>
            <a:pPr lvl="0"/>
            <a:r>
              <a:rPr lang="pt-PT" sz="3200" b="1" dirty="0" smtClean="0"/>
              <a:t>PARTICIPANTS </a:t>
            </a:r>
            <a:r>
              <a:rPr lang="pt-PT" sz="3200" b="1" dirty="0"/>
              <a:t>– </a:t>
            </a:r>
            <a:r>
              <a:rPr lang="pt-PT" sz="3200" dirty="0" err="1" smtClean="0"/>
              <a:t>Several</a:t>
            </a:r>
            <a:r>
              <a:rPr lang="pt-PT" sz="3200" dirty="0" smtClean="0"/>
              <a:t>.</a:t>
            </a:r>
            <a:endParaRPr lang="pt-PT" sz="3200" dirty="0"/>
          </a:p>
          <a:p>
            <a:pPr lvl="1"/>
            <a:r>
              <a:rPr lang="pt-PT" sz="2800" b="1" dirty="0" smtClean="0"/>
              <a:t>GOALS: </a:t>
            </a:r>
            <a:endParaRPr lang="pt-PT" sz="2800" dirty="0"/>
          </a:p>
          <a:p>
            <a:pPr lvl="1"/>
            <a:r>
              <a:rPr lang="en-US" sz="2400" dirty="0"/>
              <a:t>Perform fun and relaxation activities</a:t>
            </a:r>
            <a:br>
              <a:rPr lang="en-US" sz="2400" dirty="0"/>
            </a:br>
            <a:r>
              <a:rPr lang="en-US" sz="2400" dirty="0"/>
              <a:t>Practice physical exercise.</a:t>
            </a:r>
            <a:br>
              <a:rPr lang="en-US" sz="2400" dirty="0"/>
            </a:br>
            <a:r>
              <a:rPr lang="en-US" sz="2400" dirty="0"/>
              <a:t>Working Concentration </a:t>
            </a:r>
            <a:endParaRPr lang="en-US" sz="2400" dirty="0" smtClean="0"/>
          </a:p>
          <a:p>
            <a:pPr lvl="1"/>
            <a:endParaRPr lang="en-US" sz="2400" b="1" dirty="0"/>
          </a:p>
          <a:p>
            <a:pPr lvl="1"/>
            <a:r>
              <a:rPr lang="pt-PT" sz="3200" b="1" dirty="0" smtClean="0"/>
              <a:t>INSTRUCTIONS:</a:t>
            </a:r>
            <a:endParaRPr lang="pt-PT" sz="3200" dirty="0"/>
          </a:p>
          <a:p>
            <a:r>
              <a:rPr lang="pt-PT" sz="2400" dirty="0" err="1"/>
              <a:t>Everyone</a:t>
            </a:r>
            <a:r>
              <a:rPr lang="pt-PT" sz="2400" dirty="0"/>
              <a:t> </a:t>
            </a:r>
            <a:r>
              <a:rPr lang="pt-PT" sz="2400" dirty="0" err="1"/>
              <a:t>sits</a:t>
            </a:r>
            <a:r>
              <a:rPr lang="pt-PT" sz="2400" dirty="0"/>
              <a:t> in a </a:t>
            </a:r>
            <a:r>
              <a:rPr lang="pt-PT" sz="2400" dirty="0" err="1"/>
              <a:t>circle</a:t>
            </a:r>
            <a:r>
              <a:rPr lang="pt-PT" sz="2400" dirty="0"/>
              <a:t>. </a:t>
            </a:r>
            <a:r>
              <a:rPr lang="pt-PT" sz="2400" dirty="0" err="1"/>
              <a:t>One</a:t>
            </a:r>
            <a:r>
              <a:rPr lang="pt-PT" sz="2400" dirty="0"/>
              <a:t> </a:t>
            </a:r>
            <a:r>
              <a:rPr lang="pt-PT" sz="2400" dirty="0" err="1"/>
              <a:t>person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given</a:t>
            </a:r>
            <a:r>
              <a:rPr lang="pt-PT" sz="2400" dirty="0"/>
              <a:t> a </a:t>
            </a:r>
            <a:r>
              <a:rPr lang="pt-PT" sz="2400" dirty="0" err="1"/>
              <a:t>pillow</a:t>
            </a:r>
            <a:r>
              <a:rPr lang="pt-PT" sz="2400" dirty="0"/>
              <a:t>, </a:t>
            </a:r>
            <a:r>
              <a:rPr lang="pt-PT" sz="2400" dirty="0" err="1"/>
              <a:t>put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middle</a:t>
            </a:r>
            <a:r>
              <a:rPr lang="pt-PT" sz="2400" dirty="0"/>
              <a:t>, </a:t>
            </a:r>
            <a:r>
              <a:rPr lang="pt-PT" sz="2400" dirty="0" err="1"/>
              <a:t>blindfolded</a:t>
            </a:r>
            <a:r>
              <a:rPr lang="pt-PT" sz="2400" dirty="0"/>
              <a:t>, </a:t>
            </a:r>
            <a:r>
              <a:rPr lang="pt-PT" sz="2400" dirty="0" err="1"/>
              <a:t>then</a:t>
            </a:r>
            <a:r>
              <a:rPr lang="pt-PT" sz="2400" dirty="0"/>
              <a:t> must spin </a:t>
            </a:r>
            <a:r>
              <a:rPr lang="pt-PT" sz="2400" dirty="0" err="1"/>
              <a:t>around</a:t>
            </a:r>
            <a:r>
              <a:rPr lang="pt-PT" sz="2400" dirty="0"/>
              <a:t> a </a:t>
            </a:r>
            <a:r>
              <a:rPr lang="pt-PT" sz="2400" dirty="0" err="1"/>
              <a:t>couple</a:t>
            </a:r>
            <a:r>
              <a:rPr lang="pt-PT" sz="2400" dirty="0"/>
              <a:t> times. </a:t>
            </a:r>
            <a:r>
              <a:rPr lang="pt-PT" sz="2400" dirty="0" err="1"/>
              <a:t>While</a:t>
            </a:r>
            <a:r>
              <a:rPr lang="pt-PT" sz="2400" dirty="0"/>
              <a:t> </a:t>
            </a:r>
            <a:r>
              <a:rPr lang="pt-PT" sz="2400" dirty="0" err="1"/>
              <a:t>he</a:t>
            </a:r>
            <a:r>
              <a:rPr lang="pt-PT" sz="2400" dirty="0"/>
              <a:t> / </a:t>
            </a:r>
            <a:r>
              <a:rPr lang="pt-PT" sz="2400" dirty="0" err="1"/>
              <a:t>she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spinning</a:t>
            </a:r>
            <a:r>
              <a:rPr lang="pt-PT" sz="2400" dirty="0"/>
              <a:t>, </a:t>
            </a:r>
            <a:r>
              <a:rPr lang="pt-PT" sz="2400" dirty="0" err="1"/>
              <a:t>everyone</a:t>
            </a:r>
            <a:r>
              <a:rPr lang="pt-PT" sz="2400" dirty="0"/>
              <a:t> </a:t>
            </a:r>
            <a:r>
              <a:rPr lang="pt-PT" sz="2400" dirty="0" err="1"/>
              <a:t>switches</a:t>
            </a:r>
            <a:r>
              <a:rPr lang="pt-PT" sz="2400" dirty="0"/>
              <a:t> </a:t>
            </a:r>
            <a:r>
              <a:rPr lang="pt-PT" sz="2400" dirty="0" err="1"/>
              <a:t>places</a:t>
            </a:r>
            <a:r>
              <a:rPr lang="pt-PT" sz="2400" dirty="0"/>
              <a:t>.</a:t>
            </a:r>
          </a:p>
          <a:p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one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middle</a:t>
            </a:r>
            <a:r>
              <a:rPr lang="pt-PT" sz="2400" dirty="0"/>
              <a:t> </a:t>
            </a:r>
            <a:r>
              <a:rPr lang="pt-PT" sz="2400" dirty="0" err="1"/>
              <a:t>then</a:t>
            </a:r>
            <a:r>
              <a:rPr lang="pt-PT" sz="2400" dirty="0"/>
              <a:t> takes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pillow</a:t>
            </a:r>
            <a:r>
              <a:rPr lang="pt-PT" sz="2400" dirty="0"/>
              <a:t>, </a:t>
            </a:r>
            <a:r>
              <a:rPr lang="pt-PT" sz="2400" dirty="0" err="1"/>
              <a:t>places</a:t>
            </a:r>
            <a:r>
              <a:rPr lang="pt-PT" sz="2400" dirty="0"/>
              <a:t> </a:t>
            </a:r>
            <a:r>
              <a:rPr lang="pt-PT" sz="2400" dirty="0" err="1"/>
              <a:t>it</a:t>
            </a:r>
            <a:r>
              <a:rPr lang="pt-PT" sz="2400" dirty="0"/>
              <a:t> </a:t>
            </a:r>
            <a:r>
              <a:rPr lang="pt-PT" sz="2400" dirty="0" err="1"/>
              <a:t>on</a:t>
            </a:r>
            <a:r>
              <a:rPr lang="pt-PT" sz="2400" dirty="0"/>
              <a:t> </a:t>
            </a:r>
            <a:r>
              <a:rPr lang="pt-PT" sz="2400" dirty="0" err="1"/>
              <a:t>someone's</a:t>
            </a:r>
            <a:r>
              <a:rPr lang="pt-PT" sz="2400" dirty="0"/>
              <a:t> </a:t>
            </a:r>
            <a:r>
              <a:rPr lang="pt-PT" sz="2400" dirty="0" err="1"/>
              <a:t>lap</a:t>
            </a:r>
            <a:r>
              <a:rPr lang="pt-PT" sz="2400" dirty="0"/>
              <a:t>, </a:t>
            </a:r>
            <a:r>
              <a:rPr lang="pt-PT" sz="2400" dirty="0" err="1"/>
              <a:t>sits</a:t>
            </a:r>
            <a:r>
              <a:rPr lang="pt-PT" sz="2400" dirty="0"/>
              <a:t> </a:t>
            </a:r>
            <a:r>
              <a:rPr lang="pt-PT" sz="2400" dirty="0" err="1"/>
              <a:t>on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pillow</a:t>
            </a:r>
            <a:r>
              <a:rPr lang="pt-PT" sz="2400" dirty="0"/>
              <a:t>, </a:t>
            </a:r>
            <a:r>
              <a:rPr lang="pt-PT" sz="2400" dirty="0" err="1"/>
              <a:t>then</a:t>
            </a:r>
            <a:r>
              <a:rPr lang="pt-PT" sz="2400" dirty="0"/>
              <a:t> </a:t>
            </a:r>
            <a:r>
              <a:rPr lang="pt-PT" sz="2400" dirty="0" err="1"/>
              <a:t>says</a:t>
            </a:r>
            <a:r>
              <a:rPr lang="pt-PT" sz="2400" dirty="0"/>
              <a:t> "</a:t>
            </a:r>
            <a:r>
              <a:rPr lang="pt-PT" sz="2400" dirty="0" err="1"/>
              <a:t>squeal</a:t>
            </a:r>
            <a:r>
              <a:rPr lang="pt-PT" sz="2400" dirty="0"/>
              <a:t>, </a:t>
            </a:r>
            <a:r>
              <a:rPr lang="pt-PT" sz="2400" dirty="0" err="1"/>
              <a:t>piggy</a:t>
            </a:r>
            <a:r>
              <a:rPr lang="pt-PT" sz="2400" dirty="0"/>
              <a:t>, </a:t>
            </a:r>
            <a:r>
              <a:rPr lang="pt-PT" sz="2400" dirty="0" err="1"/>
              <a:t>squeal</a:t>
            </a:r>
            <a:r>
              <a:rPr lang="pt-PT" sz="2400" dirty="0"/>
              <a:t>!" .</a:t>
            </a:r>
          </a:p>
          <a:p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person</a:t>
            </a:r>
            <a:r>
              <a:rPr lang="pt-PT" sz="2400" dirty="0"/>
              <a:t> </a:t>
            </a:r>
            <a:r>
              <a:rPr lang="pt-PT" sz="2400" dirty="0" err="1"/>
              <a:t>being</a:t>
            </a:r>
            <a:r>
              <a:rPr lang="pt-PT" sz="2400" dirty="0"/>
              <a:t> </a:t>
            </a:r>
            <a:r>
              <a:rPr lang="pt-PT" sz="2400" dirty="0" err="1"/>
              <a:t>sat-upon</a:t>
            </a:r>
            <a:r>
              <a:rPr lang="pt-PT" sz="2400" dirty="0"/>
              <a:t> must </a:t>
            </a:r>
            <a:r>
              <a:rPr lang="pt-PT" sz="2400" dirty="0" err="1"/>
              <a:t>squeal</a:t>
            </a:r>
            <a:r>
              <a:rPr lang="pt-PT" sz="2400" dirty="0"/>
              <a:t> </a:t>
            </a:r>
            <a:r>
              <a:rPr lang="pt-PT" sz="2400" dirty="0" err="1"/>
              <a:t>like</a:t>
            </a:r>
            <a:r>
              <a:rPr lang="pt-PT" sz="2400" dirty="0"/>
              <a:t> a </a:t>
            </a:r>
            <a:r>
              <a:rPr lang="pt-PT" sz="2400" dirty="0" err="1"/>
              <a:t>pig</a:t>
            </a:r>
            <a:r>
              <a:rPr lang="pt-PT" sz="2400" dirty="0"/>
              <a:t>,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blindfolded</a:t>
            </a:r>
            <a:r>
              <a:rPr lang="pt-PT" sz="2400" dirty="0"/>
              <a:t> </a:t>
            </a:r>
            <a:r>
              <a:rPr lang="pt-PT" sz="2400" dirty="0" err="1"/>
              <a:t>person</a:t>
            </a:r>
            <a:r>
              <a:rPr lang="pt-PT" sz="2400" dirty="0"/>
              <a:t> must </a:t>
            </a:r>
            <a:r>
              <a:rPr lang="pt-PT" sz="2400" dirty="0" err="1"/>
              <a:t>guess</a:t>
            </a:r>
            <a:r>
              <a:rPr lang="pt-PT" sz="2400" dirty="0"/>
              <a:t> </a:t>
            </a:r>
            <a:r>
              <a:rPr lang="pt-PT" sz="2400" dirty="0" err="1"/>
              <a:t>upon</a:t>
            </a:r>
            <a:r>
              <a:rPr lang="pt-PT" sz="2400" dirty="0"/>
              <a:t> </a:t>
            </a:r>
            <a:r>
              <a:rPr lang="pt-PT" sz="2400" dirty="0" err="1"/>
              <a:t>whose</a:t>
            </a:r>
            <a:r>
              <a:rPr lang="pt-PT" sz="2400" dirty="0"/>
              <a:t> </a:t>
            </a:r>
            <a:r>
              <a:rPr lang="pt-PT" sz="2400" dirty="0" err="1"/>
              <a:t>lap</a:t>
            </a:r>
            <a:r>
              <a:rPr lang="pt-PT" sz="2400" dirty="0"/>
              <a:t> </a:t>
            </a:r>
            <a:r>
              <a:rPr lang="pt-PT" sz="2400" dirty="0" err="1"/>
              <a:t>he</a:t>
            </a:r>
            <a:r>
              <a:rPr lang="pt-PT" sz="2400" dirty="0"/>
              <a:t> / </a:t>
            </a:r>
            <a:r>
              <a:rPr lang="pt-PT" sz="2400" dirty="0" err="1"/>
              <a:t>she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sitting</a:t>
            </a:r>
            <a:r>
              <a:rPr lang="pt-PT" sz="2400" dirty="0"/>
              <a:t>.</a:t>
            </a:r>
          </a:p>
          <a:p>
            <a:r>
              <a:rPr lang="pt-PT" sz="2400" dirty="0" err="1"/>
              <a:t>If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guess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wrong</a:t>
            </a:r>
            <a:r>
              <a:rPr lang="pt-PT" sz="2400" dirty="0"/>
              <a:t>,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blindfold</a:t>
            </a:r>
            <a:r>
              <a:rPr lang="pt-PT" sz="2400" dirty="0"/>
              <a:t> stands </a:t>
            </a:r>
            <a:r>
              <a:rPr lang="pt-PT" sz="2400" dirty="0" err="1"/>
              <a:t>up</a:t>
            </a:r>
            <a:r>
              <a:rPr lang="pt-PT" sz="2400" dirty="0"/>
              <a:t> </a:t>
            </a:r>
            <a:r>
              <a:rPr lang="pt-PT" sz="2400" dirty="0" err="1"/>
              <a:t>again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process</a:t>
            </a:r>
            <a:r>
              <a:rPr lang="pt-PT" sz="2400" dirty="0"/>
              <a:t> </a:t>
            </a:r>
            <a:r>
              <a:rPr lang="pt-PT" sz="2400" dirty="0" err="1"/>
              <a:t>starts</a:t>
            </a:r>
            <a:r>
              <a:rPr lang="pt-PT" sz="2400" dirty="0"/>
              <a:t> </a:t>
            </a:r>
            <a:r>
              <a:rPr lang="pt-PT" sz="2400" dirty="0" err="1"/>
              <a:t>from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beginning</a:t>
            </a:r>
            <a:r>
              <a:rPr lang="pt-PT" sz="2400" dirty="0"/>
              <a:t>, </a:t>
            </a:r>
            <a:r>
              <a:rPr lang="pt-PT" sz="2400" dirty="0" err="1"/>
              <a:t>until</a:t>
            </a:r>
            <a:r>
              <a:rPr lang="pt-PT" sz="2400" dirty="0"/>
              <a:t> </a:t>
            </a:r>
            <a:r>
              <a:rPr lang="pt-PT" sz="2400" dirty="0" err="1"/>
              <a:t>he</a:t>
            </a:r>
            <a:r>
              <a:rPr lang="pt-PT" sz="2400" dirty="0"/>
              <a:t> / </a:t>
            </a:r>
            <a:r>
              <a:rPr lang="pt-PT" sz="2400" dirty="0" err="1"/>
              <a:t>she</a:t>
            </a:r>
            <a:r>
              <a:rPr lang="pt-PT" sz="2400" dirty="0"/>
              <a:t> </a:t>
            </a:r>
            <a:r>
              <a:rPr lang="pt-PT" sz="2400" dirty="0" err="1"/>
              <a:t>guesses</a:t>
            </a:r>
            <a:r>
              <a:rPr lang="pt-PT" sz="2400" dirty="0"/>
              <a:t> </a:t>
            </a:r>
            <a:r>
              <a:rPr lang="pt-PT" sz="2400" dirty="0" err="1"/>
              <a:t>correctly</a:t>
            </a:r>
            <a:r>
              <a:rPr lang="pt-PT" sz="2400" dirty="0"/>
              <a:t>. </a:t>
            </a:r>
            <a:r>
              <a:rPr lang="pt-PT" sz="2400" dirty="0" err="1"/>
              <a:t>At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time,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person</a:t>
            </a:r>
            <a:r>
              <a:rPr lang="pt-PT" sz="2400" dirty="0"/>
              <a:t> </a:t>
            </a:r>
            <a:r>
              <a:rPr lang="pt-PT" sz="2400" dirty="0" err="1"/>
              <a:t>whose</a:t>
            </a:r>
            <a:r>
              <a:rPr lang="pt-PT" sz="2400" dirty="0"/>
              <a:t> </a:t>
            </a:r>
            <a:r>
              <a:rPr lang="pt-PT" sz="2400" dirty="0" err="1"/>
              <a:t>lap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sitting</a:t>
            </a:r>
            <a:r>
              <a:rPr lang="pt-PT" sz="2400" dirty="0"/>
              <a:t> </a:t>
            </a:r>
            <a:r>
              <a:rPr lang="pt-PT" sz="2400" dirty="0" err="1"/>
              <a:t>on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blindfolded</a:t>
            </a:r>
            <a:r>
              <a:rPr lang="pt-PT" sz="2400" dirty="0"/>
              <a:t> </a:t>
            </a:r>
            <a:r>
              <a:rPr lang="pt-PT" sz="2400" dirty="0" err="1"/>
              <a:t>one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middle</a:t>
            </a:r>
            <a:r>
              <a:rPr lang="pt-PT" sz="2400" dirty="0"/>
              <a:t>. </a:t>
            </a:r>
            <a:r>
              <a:rPr lang="pt-PT" sz="2400" dirty="0" err="1"/>
              <a:t>Try</a:t>
            </a:r>
            <a:r>
              <a:rPr lang="pt-PT" sz="2400" dirty="0"/>
              <a:t> </a:t>
            </a:r>
            <a:r>
              <a:rPr lang="pt-PT" sz="2400" dirty="0" err="1"/>
              <a:t>not</a:t>
            </a:r>
            <a:r>
              <a:rPr lang="pt-PT" sz="2400" dirty="0"/>
              <a:t> to </a:t>
            </a:r>
            <a:r>
              <a:rPr lang="pt-PT" sz="2400" dirty="0" err="1"/>
              <a:t>laugh</a:t>
            </a:r>
            <a:r>
              <a:rPr lang="pt-PT" sz="2400" dirty="0" smtClean="0"/>
              <a:t>!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245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9005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Thank you for your cooperation</a:t>
            </a:r>
            <a:r>
              <a:rPr lang="pt-PT" dirty="0"/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dirty="0" err="1"/>
              <a:t>The</a:t>
            </a:r>
            <a:r>
              <a:rPr lang="pt-PT" dirty="0"/>
              <a:t> team </a:t>
            </a:r>
            <a:r>
              <a:rPr lang="pt-PT" dirty="0" err="1"/>
              <a:t>involved</a:t>
            </a:r>
            <a:r>
              <a:rPr lang="pt-PT" dirty="0"/>
              <a:t>:</a:t>
            </a:r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pt-PT" dirty="0"/>
              <a:t>António Miranda de </a:t>
            </a:r>
            <a:r>
              <a:rPr lang="pt-PT"/>
              <a:t>Carvalho </a:t>
            </a:r>
            <a:endParaRPr lang="pt-PT" dirty="0"/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pt-PT" dirty="0"/>
              <a:t>Eduardo Pinto </a:t>
            </a:r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pt-PT" dirty="0"/>
              <a:t>Fátima Cardoso </a:t>
            </a:r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pt-PT" dirty="0"/>
              <a:t>Francisco </a:t>
            </a:r>
            <a:r>
              <a:rPr lang="pt-PT" dirty="0" smtClean="0"/>
              <a:t>Magalhães</a:t>
            </a:r>
            <a:endParaRPr lang="pt-PT" dirty="0"/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pt-PT" dirty="0"/>
              <a:t>Isolina </a:t>
            </a:r>
            <a:r>
              <a:rPr lang="pt-PT" dirty="0" smtClean="0"/>
              <a:t>Tuna</a:t>
            </a:r>
            <a:endParaRPr lang="pt-PT" dirty="0"/>
          </a:p>
          <a:p>
            <a:pPr marL="777240" lvl="1" indent="-457200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Good</a:t>
            </a:r>
            <a:r>
              <a:rPr lang="pt-PT" smtClean="0"/>
              <a:t> job!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906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dirty="0" smtClean="0"/>
              <a:t>% </a:t>
            </a:r>
            <a:r>
              <a:rPr lang="pt-PT" i="1" dirty="0" err="1" smtClean="0"/>
              <a:t>of</a:t>
            </a:r>
            <a:r>
              <a:rPr lang="pt-PT" i="1" dirty="0" smtClean="0"/>
              <a:t> </a:t>
            </a:r>
            <a:r>
              <a:rPr lang="pt-PT" i="1" dirty="0" err="1" smtClean="0"/>
              <a:t>teachers</a:t>
            </a:r>
            <a:r>
              <a:rPr lang="pt-PT" i="1" dirty="0" smtClean="0"/>
              <a:t>  </a:t>
            </a:r>
            <a:r>
              <a:rPr lang="pt-PT" i="1" dirty="0" err="1" smtClean="0"/>
              <a:t>with</a:t>
            </a:r>
            <a:r>
              <a:rPr lang="pt-PT" i="1" dirty="0" smtClean="0"/>
              <a:t> BURNOUT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652120" y="1700808"/>
            <a:ext cx="3272610" cy="4968552"/>
          </a:xfrm>
        </p:spPr>
        <p:txBody>
          <a:bodyPr>
            <a:normAutofit/>
          </a:bodyPr>
          <a:lstStyle/>
          <a:p>
            <a:pPr algn="just"/>
            <a:r>
              <a:rPr lang="pt-PT" sz="1800" b="1" dirty="0" smtClean="0"/>
              <a:t>15 </a:t>
            </a:r>
            <a:r>
              <a:rPr lang="pt-PT" sz="1800" b="1" dirty="0"/>
              <a:t>-</a:t>
            </a:r>
            <a:r>
              <a:rPr lang="pt-PT" sz="1800" b="1" dirty="0" smtClean="0"/>
              <a:t>18</a:t>
            </a:r>
          </a:p>
          <a:p>
            <a:pPr lvl="1" algn="just"/>
            <a:r>
              <a:rPr lang="pt-PT" sz="1600" dirty="0"/>
              <a:t>No </a:t>
            </a:r>
            <a:r>
              <a:rPr lang="pt-PT" sz="1600" dirty="0" err="1"/>
              <a:t>sign</a:t>
            </a:r>
            <a:r>
              <a:rPr lang="pt-PT" sz="1600" dirty="0"/>
              <a:t>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err="1"/>
              <a:t>burnout</a:t>
            </a:r>
            <a:r>
              <a:rPr lang="pt-PT" sz="1800" dirty="0" smtClean="0"/>
              <a:t>.</a:t>
            </a:r>
            <a:endParaRPr lang="pt-PT" sz="1800" dirty="0"/>
          </a:p>
          <a:p>
            <a:pPr algn="just"/>
            <a:r>
              <a:rPr lang="pt-PT" sz="1800" b="1" dirty="0" smtClean="0"/>
              <a:t>19 -32</a:t>
            </a:r>
            <a:endParaRPr lang="pt-PT" sz="1800" b="1" dirty="0"/>
          </a:p>
          <a:p>
            <a:pPr lvl="1" algn="just"/>
            <a:r>
              <a:rPr lang="pt-PT" sz="1800" dirty="0" err="1" smtClean="0"/>
              <a:t>Low</a:t>
            </a:r>
            <a:r>
              <a:rPr lang="pt-PT" sz="1800" dirty="0" smtClean="0"/>
              <a:t> </a:t>
            </a:r>
            <a:r>
              <a:rPr lang="pt-PT" sz="1800" dirty="0" err="1"/>
              <a:t>sign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 smtClean="0"/>
              <a:t>burnout</a:t>
            </a:r>
            <a:r>
              <a:rPr lang="pt-PT" sz="1800" dirty="0" smtClean="0"/>
              <a:t>.</a:t>
            </a:r>
          </a:p>
          <a:p>
            <a:pPr lvl="1" algn="just"/>
            <a:r>
              <a:rPr lang="pt-PT" sz="1800" b="1" dirty="0" smtClean="0"/>
              <a:t>33 -49</a:t>
            </a:r>
          </a:p>
          <a:p>
            <a:pPr lvl="1" algn="just"/>
            <a:r>
              <a:rPr lang="pt-PT" sz="1800" b="1" dirty="0"/>
              <a:t>Y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/>
              <a:t>are at risk of </a:t>
            </a:r>
            <a:r>
              <a:rPr lang="en-US" sz="1800" dirty="0" smtClean="0"/>
              <a:t>burnout.</a:t>
            </a:r>
            <a:endParaRPr lang="pt-PT" sz="1800" dirty="0"/>
          </a:p>
          <a:p>
            <a:pPr algn="just"/>
            <a:r>
              <a:rPr lang="pt-PT" sz="1800" b="1" dirty="0" smtClean="0"/>
              <a:t>50 -59</a:t>
            </a:r>
            <a:endParaRPr lang="pt-PT" sz="1800" b="1" dirty="0"/>
          </a:p>
          <a:p>
            <a:pPr lvl="1" algn="just"/>
            <a:r>
              <a:rPr lang="en-US" sz="1600" dirty="0"/>
              <a:t>You are at </a:t>
            </a:r>
            <a:r>
              <a:rPr lang="en-US" sz="1600" dirty="0" smtClean="0"/>
              <a:t>serious </a:t>
            </a:r>
            <a:r>
              <a:rPr lang="en-US" sz="1600" dirty="0"/>
              <a:t>risk of burnout. Do something about it, </a:t>
            </a:r>
            <a:r>
              <a:rPr lang="en-US" sz="1600" dirty="0" smtClean="0"/>
              <a:t>urgently.</a:t>
            </a:r>
            <a:endParaRPr lang="pt-PT" sz="1800" dirty="0"/>
          </a:p>
          <a:p>
            <a:pPr algn="just"/>
            <a:r>
              <a:rPr lang="pt-PT" sz="1800" b="1" dirty="0" smtClean="0"/>
              <a:t>60 -75</a:t>
            </a:r>
            <a:endParaRPr lang="pt-PT" sz="1800" b="1" dirty="0"/>
          </a:p>
          <a:p>
            <a:pPr lvl="1" algn="just"/>
            <a:r>
              <a:rPr lang="en-US" sz="1600" dirty="0"/>
              <a:t>You are at great risk of burnout. Do something about it urgently</a:t>
            </a:r>
            <a:r>
              <a:rPr lang="pt-PT" sz="1600" dirty="0" smtClean="0"/>
              <a:t>.</a:t>
            </a:r>
            <a:endParaRPr lang="pt-PT" sz="1800" dirty="0"/>
          </a:p>
          <a:p>
            <a:pPr marL="0" indent="0">
              <a:buNone/>
            </a:pPr>
            <a:endParaRPr lang="pt-PT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527280"/>
              </p:ext>
            </p:extLst>
          </p:nvPr>
        </p:nvGraphicFramePr>
        <p:xfrm>
          <a:off x="107504" y="1916832"/>
          <a:ext cx="5810250" cy="411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first </a:t>
            </a:r>
            <a:r>
              <a:rPr lang="en-US" dirty="0" smtClean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pt-PT" dirty="0" smtClean="0"/>
              <a:t>* </a:t>
            </a:r>
            <a:r>
              <a:rPr lang="pt-PT" dirty="0" err="1" smtClean="0"/>
              <a:t>Never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b="1" dirty="0"/>
              <a:t>1</a:t>
            </a:r>
            <a:r>
              <a:rPr lang="pt-PT" dirty="0"/>
              <a:t>);</a:t>
            </a:r>
          </a:p>
          <a:p>
            <a:pPr lvl="0"/>
            <a:r>
              <a:rPr lang="pt-PT" dirty="0" smtClean="0"/>
              <a:t>* </a:t>
            </a:r>
            <a:r>
              <a:rPr lang="pt-PT" dirty="0" err="1" smtClean="0"/>
              <a:t>Rarely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b="1" dirty="0"/>
              <a:t>2</a:t>
            </a:r>
            <a:r>
              <a:rPr lang="pt-PT" dirty="0"/>
              <a:t>);	</a:t>
            </a:r>
          </a:p>
          <a:p>
            <a:pPr lvl="0"/>
            <a:r>
              <a:rPr lang="pt-PT" dirty="0" smtClean="0"/>
              <a:t>* </a:t>
            </a:r>
            <a:r>
              <a:rPr lang="pt-PT" dirty="0" err="1" smtClean="0"/>
              <a:t>Sometimes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b="1" dirty="0"/>
              <a:t>3</a:t>
            </a:r>
            <a:r>
              <a:rPr lang="pt-PT" dirty="0"/>
              <a:t>); </a:t>
            </a:r>
          </a:p>
          <a:p>
            <a:pPr lvl="0"/>
            <a:r>
              <a:rPr lang="pt-PT" dirty="0" smtClean="0"/>
              <a:t>* </a:t>
            </a:r>
            <a:r>
              <a:rPr lang="pt-PT" dirty="0" err="1" smtClean="0"/>
              <a:t>Often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b="1" dirty="0"/>
              <a:t>4</a:t>
            </a:r>
            <a:r>
              <a:rPr lang="pt-PT" dirty="0"/>
              <a:t>);	</a:t>
            </a:r>
          </a:p>
          <a:p>
            <a:pPr lvl="0"/>
            <a:r>
              <a:rPr lang="pt-PT" dirty="0" smtClean="0"/>
              <a:t>* Always</a:t>
            </a:r>
            <a:r>
              <a:rPr lang="pt-PT" b="1" dirty="0" smtClean="0"/>
              <a:t>5</a:t>
            </a:r>
            <a:r>
              <a:rPr lang="pt-PT" dirty="0"/>
              <a:t>)</a:t>
            </a:r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depressed as if your physical and emotional energy were exhausted?</a:t>
            </a:r>
            <a:endParaRPr lang="pt-PT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4932675" cy="2983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728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second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* </a:t>
            </a:r>
            <a:r>
              <a:rPr lang="pt-PT" dirty="0" err="1"/>
              <a:t>Never</a:t>
            </a:r>
            <a:r>
              <a:rPr lang="pt-PT" dirty="0"/>
              <a:t> (</a:t>
            </a:r>
            <a:r>
              <a:rPr lang="pt-PT" b="1" dirty="0"/>
              <a:t>1</a:t>
            </a:r>
            <a:r>
              <a:rPr lang="pt-PT" dirty="0"/>
              <a:t>);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Rarely</a:t>
            </a:r>
            <a:r>
              <a:rPr lang="pt-PT" dirty="0"/>
              <a:t> (</a:t>
            </a:r>
            <a:r>
              <a:rPr lang="pt-PT" b="1" dirty="0"/>
              <a:t>2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Sometimes</a:t>
            </a:r>
            <a:r>
              <a:rPr lang="pt-PT" dirty="0"/>
              <a:t> (</a:t>
            </a:r>
            <a:r>
              <a:rPr lang="pt-PT" b="1" dirty="0"/>
              <a:t>3</a:t>
            </a:r>
            <a:r>
              <a:rPr lang="pt-PT" dirty="0"/>
              <a:t>); 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Often</a:t>
            </a:r>
            <a:r>
              <a:rPr lang="pt-PT" dirty="0"/>
              <a:t> (</a:t>
            </a:r>
            <a:r>
              <a:rPr lang="pt-PT" b="1" dirty="0"/>
              <a:t>4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Always</a:t>
            </a:r>
            <a:r>
              <a:rPr lang="pt-PT" b="1" dirty="0"/>
              <a:t>5</a:t>
            </a:r>
            <a:r>
              <a:rPr lang="pt-PT" dirty="0"/>
              <a:t>)</a:t>
            </a:r>
          </a:p>
          <a:p>
            <a:pPr lv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consider you are prone to think negatively about your work?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5472607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70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third </a:t>
            </a:r>
            <a:r>
              <a:rPr lang="en-US" dirty="0"/>
              <a:t>question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 * </a:t>
            </a:r>
            <a:r>
              <a:rPr lang="pt-PT" dirty="0" err="1"/>
              <a:t>Never</a:t>
            </a:r>
            <a:r>
              <a:rPr lang="pt-PT" dirty="0"/>
              <a:t> (</a:t>
            </a:r>
            <a:r>
              <a:rPr lang="pt-PT" b="1" dirty="0"/>
              <a:t>1</a:t>
            </a:r>
            <a:r>
              <a:rPr lang="pt-PT" dirty="0"/>
              <a:t>);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Rarely</a:t>
            </a:r>
            <a:r>
              <a:rPr lang="pt-PT" dirty="0"/>
              <a:t> (</a:t>
            </a:r>
            <a:r>
              <a:rPr lang="pt-PT" b="1" dirty="0"/>
              <a:t>2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Sometimes</a:t>
            </a:r>
            <a:r>
              <a:rPr lang="pt-PT" dirty="0"/>
              <a:t> (</a:t>
            </a:r>
            <a:r>
              <a:rPr lang="pt-PT" b="1" dirty="0"/>
              <a:t>3</a:t>
            </a:r>
            <a:r>
              <a:rPr lang="pt-PT" dirty="0"/>
              <a:t>); 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Often</a:t>
            </a:r>
            <a:r>
              <a:rPr lang="pt-PT" dirty="0"/>
              <a:t> (</a:t>
            </a:r>
            <a:r>
              <a:rPr lang="pt-PT" b="1" dirty="0"/>
              <a:t>4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Always</a:t>
            </a:r>
            <a:r>
              <a:rPr lang="pt-PT" b="1" dirty="0"/>
              <a:t>5</a:t>
            </a:r>
            <a:r>
              <a:rPr lang="pt-PT" dirty="0"/>
              <a:t>)</a:t>
            </a:r>
          </a:p>
          <a:p>
            <a:pPr lv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consider yourself colder and /or less sensitive to other people than they deserve?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5184576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320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fourth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 * </a:t>
            </a:r>
            <a:r>
              <a:rPr lang="pt-PT" dirty="0" err="1"/>
              <a:t>Never</a:t>
            </a:r>
            <a:r>
              <a:rPr lang="pt-PT" dirty="0"/>
              <a:t> (</a:t>
            </a:r>
            <a:r>
              <a:rPr lang="pt-PT" b="1" dirty="0"/>
              <a:t>1</a:t>
            </a:r>
            <a:r>
              <a:rPr lang="pt-PT" dirty="0"/>
              <a:t>);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Rarely</a:t>
            </a:r>
            <a:r>
              <a:rPr lang="pt-PT" dirty="0"/>
              <a:t> (</a:t>
            </a:r>
            <a:r>
              <a:rPr lang="pt-PT" b="1" dirty="0"/>
              <a:t>2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Sometimes</a:t>
            </a:r>
            <a:r>
              <a:rPr lang="pt-PT" dirty="0"/>
              <a:t> (</a:t>
            </a:r>
            <a:r>
              <a:rPr lang="pt-PT" b="1" dirty="0"/>
              <a:t>3</a:t>
            </a:r>
            <a:r>
              <a:rPr lang="pt-PT" dirty="0"/>
              <a:t>); 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Often</a:t>
            </a:r>
            <a:r>
              <a:rPr lang="pt-PT" dirty="0"/>
              <a:t> (</a:t>
            </a:r>
            <a:r>
              <a:rPr lang="pt-PT" b="1" dirty="0"/>
              <a:t>4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Always</a:t>
            </a:r>
            <a:r>
              <a:rPr lang="pt-PT" b="1" dirty="0"/>
              <a:t>5</a:t>
            </a:r>
            <a:r>
              <a:rPr lang="pt-PT" dirty="0"/>
              <a:t>)</a:t>
            </a:r>
          </a:p>
          <a:p>
            <a:pPr lv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you easily annoyed by small problems or by your colleagues or co-workers?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0968"/>
            <a:ext cx="5256584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705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r>
              <a:rPr lang="en-US" dirty="0"/>
              <a:t>to the </a:t>
            </a:r>
            <a:r>
              <a:rPr lang="en-US" dirty="0" smtClean="0"/>
              <a:t>fifth </a:t>
            </a:r>
            <a:r>
              <a:rPr lang="en-US" dirty="0"/>
              <a:t>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* </a:t>
            </a:r>
            <a:r>
              <a:rPr lang="pt-PT" dirty="0" err="1"/>
              <a:t>Never</a:t>
            </a:r>
            <a:r>
              <a:rPr lang="pt-PT" dirty="0"/>
              <a:t> (</a:t>
            </a:r>
            <a:r>
              <a:rPr lang="pt-PT" b="1" dirty="0"/>
              <a:t>1</a:t>
            </a:r>
            <a:r>
              <a:rPr lang="pt-PT" dirty="0"/>
              <a:t>);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Rarely</a:t>
            </a:r>
            <a:r>
              <a:rPr lang="pt-PT" dirty="0"/>
              <a:t> (</a:t>
            </a:r>
            <a:r>
              <a:rPr lang="pt-PT" b="1" dirty="0"/>
              <a:t>2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Sometimes</a:t>
            </a:r>
            <a:r>
              <a:rPr lang="pt-PT" dirty="0"/>
              <a:t> (</a:t>
            </a:r>
            <a:r>
              <a:rPr lang="pt-PT" b="1" dirty="0"/>
              <a:t>3</a:t>
            </a:r>
            <a:r>
              <a:rPr lang="pt-PT" dirty="0"/>
              <a:t>); </a:t>
            </a:r>
          </a:p>
          <a:p>
            <a:pPr lvl="0"/>
            <a:r>
              <a:rPr lang="pt-PT" dirty="0"/>
              <a:t>* </a:t>
            </a:r>
            <a:r>
              <a:rPr lang="pt-PT" dirty="0" err="1"/>
              <a:t>Often</a:t>
            </a:r>
            <a:r>
              <a:rPr lang="pt-PT" dirty="0"/>
              <a:t> (</a:t>
            </a:r>
            <a:r>
              <a:rPr lang="pt-PT" b="1" dirty="0"/>
              <a:t>4</a:t>
            </a:r>
            <a:r>
              <a:rPr lang="pt-PT" dirty="0"/>
              <a:t>);	</a:t>
            </a:r>
          </a:p>
          <a:p>
            <a:pPr lvl="0"/>
            <a:r>
              <a:rPr lang="pt-PT" dirty="0"/>
              <a:t>* Always</a:t>
            </a:r>
            <a:r>
              <a:rPr lang="pt-PT" b="1" dirty="0"/>
              <a:t>5</a:t>
            </a:r>
            <a:r>
              <a:rPr lang="pt-PT" dirty="0"/>
              <a:t>)</a:t>
            </a:r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misunderstood or disregarded by your colleagues or co-workers?</a:t>
            </a:r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5112568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740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the </a:t>
            </a:r>
            <a:r>
              <a:rPr lang="en-US" dirty="0" smtClean="0"/>
              <a:t>sixth question: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1958280" cy="4343400"/>
          </a:xfrm>
        </p:spPr>
        <p:txBody>
          <a:bodyPr/>
          <a:lstStyle/>
          <a:p>
            <a:pPr lvl="0"/>
            <a:r>
              <a:rPr lang="pt-PT" dirty="0"/>
              <a:t> </a:t>
            </a:r>
            <a:r>
              <a:rPr lang="en-US" dirty="0"/>
              <a:t>* Never (1);</a:t>
            </a:r>
          </a:p>
          <a:p>
            <a:pPr lvl="0"/>
            <a:r>
              <a:rPr lang="en-US" dirty="0"/>
              <a:t>* Rarely (2);	</a:t>
            </a:r>
          </a:p>
          <a:p>
            <a:pPr lvl="0"/>
            <a:r>
              <a:rPr lang="en-US" dirty="0"/>
              <a:t>* Sometimes (3); </a:t>
            </a:r>
          </a:p>
          <a:p>
            <a:pPr lvl="0"/>
            <a:r>
              <a:rPr lang="en-US" dirty="0"/>
              <a:t>* Often (4);	</a:t>
            </a:r>
          </a:p>
          <a:p>
            <a:pPr lvl="0"/>
            <a:r>
              <a:rPr lang="en-US" dirty="0"/>
              <a:t>* Always5)</a:t>
            </a:r>
          </a:p>
          <a:p>
            <a:pPr lv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feel there is nothing to talk about?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33" y="2708920"/>
            <a:ext cx="5917615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21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67911A-D2A5-4ED1-923A-6ADF937E41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para estudantes</Template>
  <TotalTime>0</TotalTime>
  <Words>730</Words>
  <Application>Microsoft Office PowerPoint</Application>
  <PresentationFormat>Apresentação no Ecrã (4:3)</PresentationFormat>
  <Paragraphs>188</Paragraphs>
  <Slides>24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Wingdings</vt:lpstr>
      <vt:lpstr>Wingdings 2</vt:lpstr>
      <vt:lpstr>Mediano</vt:lpstr>
      <vt:lpstr>2016/2017</vt:lpstr>
      <vt:lpstr>Apresentação do PowerPoint</vt:lpstr>
      <vt:lpstr>% of teachers  with BURNOUT</vt:lpstr>
      <vt:lpstr>Answers to the first question:</vt:lpstr>
      <vt:lpstr>Answers to the second question:</vt:lpstr>
      <vt:lpstr>Answers to the third question</vt:lpstr>
      <vt:lpstr>Answers to the fourth question:</vt:lpstr>
      <vt:lpstr>Answers to the fifth question:</vt:lpstr>
      <vt:lpstr>Answers to the sixth question:</vt:lpstr>
      <vt:lpstr>Answers to the seventh question:</vt:lpstr>
      <vt:lpstr>Answers to the eighth question:</vt:lpstr>
      <vt:lpstr>Answers to the ninth question:</vt:lpstr>
      <vt:lpstr>Answers to the tenth question:</vt:lpstr>
      <vt:lpstr>Answers to the eleventh question:</vt:lpstr>
      <vt:lpstr>Answers to the twelfth question:</vt:lpstr>
      <vt:lpstr>Answers to the thirteenth question:</vt:lpstr>
      <vt:lpstr>Answers to the fourteenth question:</vt:lpstr>
      <vt:lpstr>Answers to the fifteenth question:</vt:lpstr>
      <vt:lpstr>Strategies to deal with burnout</vt:lpstr>
      <vt:lpstr>Análise de resultados</vt:lpstr>
      <vt:lpstr>Games and Exercises in order to reduce  burnout</vt:lpstr>
      <vt:lpstr>Games and Exercises in order to reduce  burnout</vt:lpstr>
      <vt:lpstr>Games and Exercises in order to reduce  burnout:</vt:lpstr>
      <vt:lpstr>Good job!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2017-05-16T19:32:17Z</dcterms:created>
  <dcterms:modified xsi:type="dcterms:W3CDTF">2017-06-07T19:52:51Z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