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A00"/>
    <a:srgbClr val="F8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1521863"/>
            <a:ext cx="10318418" cy="4394988"/>
          </a:xfrm>
        </p:spPr>
        <p:txBody>
          <a:bodyPr/>
          <a:lstStyle/>
          <a:p>
            <a:r>
              <a:rPr lang="en-US" sz="4000" b="1" dirty="0" smtClean="0">
                <a:latin typeface="Algerian" panose="04020705040A02060702" pitchFamily="82" charset="0"/>
              </a:rPr>
              <a:t>Los </a:t>
            </a:r>
            <a:r>
              <a:rPr lang="en-US" sz="4000" b="1" dirty="0" err="1" smtClean="0">
                <a:latin typeface="Algerian" panose="04020705040A02060702" pitchFamily="82" charset="0"/>
              </a:rPr>
              <a:t>Plieguies</a:t>
            </a:r>
            <a:r>
              <a:rPr lang="en-US" sz="4000" b="1" dirty="0" smtClean="0">
                <a:latin typeface="Algerian" panose="04020705040A02060702" pitchFamily="82" charset="0"/>
              </a:rPr>
              <a:t> </a:t>
            </a:r>
            <a:br>
              <a:rPr lang="en-US" sz="4000" b="1" dirty="0" smtClean="0">
                <a:latin typeface="Algerian" panose="04020705040A02060702" pitchFamily="82" charset="0"/>
              </a:rPr>
            </a:br>
            <a:r>
              <a:rPr lang="en-US" sz="4000" b="1" dirty="0" smtClean="0">
                <a:latin typeface="Algerian" panose="04020705040A02060702" pitchFamily="82" charset="0"/>
              </a:rPr>
              <a:t>del </a:t>
            </a:r>
            <a:r>
              <a:rPr lang="en-US" sz="4000" b="1" dirty="0" err="1" smtClean="0">
                <a:latin typeface="Algerian" panose="04020705040A02060702" pitchFamily="82" charset="0"/>
              </a:rPr>
              <a:t>tiempo</a:t>
            </a:r>
            <a:r>
              <a:rPr lang="en-US" sz="4000" dirty="0" smtClean="0">
                <a:latin typeface="Algerian" panose="04020705040A02060702" pitchFamily="82" charset="0"/>
              </a:rPr>
              <a:t/>
            </a:r>
            <a:br>
              <a:rPr lang="en-US" sz="4000" dirty="0" smtClean="0">
                <a:latin typeface="Algerian" panose="04020705040A02060702" pitchFamily="82" charset="0"/>
              </a:rPr>
            </a:br>
            <a:endParaRPr lang="bg-BG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16851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Algerian" panose="04020705040A02060702" pitchFamily="82" charset="0"/>
              </a:rPr>
              <a:t>Mi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portafolio</a:t>
            </a:r>
            <a:r>
              <a:rPr lang="en-US" dirty="0" smtClean="0">
                <a:latin typeface="Algerian" panose="04020705040A02060702" pitchFamily="82" charset="0"/>
              </a:rPr>
              <a:t> – Irina </a:t>
            </a:r>
            <a:r>
              <a:rPr lang="en-US" dirty="0" err="1" smtClean="0">
                <a:latin typeface="Algerian" panose="04020705040A02060702" pitchFamily="82" charset="0"/>
              </a:rPr>
              <a:t>Blagoeva</a:t>
            </a:r>
            <a:endParaRPr lang="en-US" dirty="0" smtClean="0">
              <a:latin typeface="Algerian" panose="04020705040A02060702" pitchFamily="82" charset="0"/>
            </a:endParaRPr>
          </a:p>
          <a:p>
            <a:r>
              <a:rPr lang="en-US" dirty="0" smtClean="0">
                <a:latin typeface="Algerian" panose="04020705040A02060702" pitchFamily="82" charset="0"/>
              </a:rPr>
              <a:t>164 </a:t>
            </a:r>
            <a:r>
              <a:rPr lang="en-US" dirty="0" err="1" smtClean="0">
                <a:latin typeface="Algerian" panose="04020705040A02060702" pitchFamily="82" charset="0"/>
              </a:rPr>
              <a:t>Gpie</a:t>
            </a:r>
            <a:r>
              <a:rPr lang="en-US" dirty="0" smtClean="0">
                <a:latin typeface="Algerian" panose="04020705040A02060702" pitchFamily="82" charset="0"/>
              </a:rPr>
              <a:t> “Miguel de Cervantes”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359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647" y="131729"/>
            <a:ext cx="10178322" cy="1492132"/>
          </a:xfrm>
        </p:spPr>
        <p:txBody>
          <a:bodyPr>
            <a:normAutofit/>
          </a:bodyPr>
          <a:lstStyle/>
          <a:p>
            <a:r>
              <a:rPr lang="en-GB" sz="4400" dirty="0" err="1">
                <a:latin typeface="Bahnschrift Light" panose="020B0502040204020203" pitchFamily="34" charset="0"/>
              </a:rPr>
              <a:t>Índice</a:t>
            </a:r>
            <a:endParaRPr lang="bg-BG" sz="4400" dirty="0"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3070" y="2369927"/>
            <a:ext cx="4982867" cy="2053828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2A1A00"/>
                </a:solidFill>
                <a:latin typeface="Bahnschrift Light" panose="020B0502040204020203" pitchFamily="34" charset="0"/>
              </a:rPr>
              <a:t>Misión </a:t>
            </a:r>
            <a:r>
              <a:rPr lang="en-US" sz="3600" b="1" dirty="0" err="1" smtClean="0">
                <a:solidFill>
                  <a:srgbClr val="2A1A00"/>
                </a:solidFill>
                <a:latin typeface="Bahnschrift Light" panose="020B0502040204020203" pitchFamily="34" charset="0"/>
              </a:rPr>
              <a:t>Romanticismo</a:t>
            </a:r>
            <a:endParaRPr lang="en-US" sz="3600" b="1" dirty="0" smtClean="0">
              <a:solidFill>
                <a:srgbClr val="2A1A00"/>
              </a:solidFill>
              <a:latin typeface="Bahnschrift Light" panose="020B0502040204020203" pitchFamily="34" charset="0"/>
            </a:endParaRPr>
          </a:p>
          <a:p>
            <a:r>
              <a:rPr lang="en-GB" sz="3600" b="1" dirty="0">
                <a:solidFill>
                  <a:srgbClr val="2A1A00"/>
                </a:solidFill>
                <a:latin typeface="Bahnschrift Light" panose="020B0502040204020203" pitchFamily="34" charset="0"/>
              </a:rPr>
              <a:t>Misión </a:t>
            </a:r>
            <a:r>
              <a:rPr lang="en-GB" sz="3600" b="1" dirty="0" err="1">
                <a:solidFill>
                  <a:srgbClr val="2A1A00"/>
                </a:solidFill>
                <a:latin typeface="Bahnschrift Light" panose="020B0502040204020203" pitchFamily="34" charset="0"/>
              </a:rPr>
              <a:t>Realismo</a:t>
            </a:r>
            <a:r>
              <a:rPr lang="en-GB" sz="3600" b="1" dirty="0">
                <a:solidFill>
                  <a:srgbClr val="2A1A00"/>
                </a:solidFill>
                <a:latin typeface="Bahnschrift Light" panose="020B0502040204020203" pitchFamily="34" charset="0"/>
              </a:rPr>
              <a:t> </a:t>
            </a:r>
            <a:endParaRPr lang="en-GB" sz="3600" b="1" dirty="0" smtClean="0">
              <a:solidFill>
                <a:srgbClr val="2A1A00"/>
              </a:solidFill>
              <a:latin typeface="Bahnschrift Light" panose="020B0502040204020203" pitchFamily="34" charset="0"/>
            </a:endParaRPr>
          </a:p>
          <a:p>
            <a:r>
              <a:rPr lang="en-GB" sz="3600" b="1" dirty="0">
                <a:solidFill>
                  <a:srgbClr val="2A1A00"/>
                </a:solidFill>
                <a:latin typeface="Bahnschrift Light" panose="020B0502040204020203" pitchFamily="34" charset="0"/>
              </a:rPr>
              <a:t>Misión </a:t>
            </a:r>
            <a:r>
              <a:rPr lang="en-GB" sz="3600" b="1" dirty="0" err="1">
                <a:solidFill>
                  <a:srgbClr val="2A1A00"/>
                </a:solidFill>
                <a:latin typeface="Bahnschrift Light" panose="020B0502040204020203" pitchFamily="34" charset="0"/>
              </a:rPr>
              <a:t>Siglo</a:t>
            </a:r>
            <a:r>
              <a:rPr lang="en-GB" sz="3600" b="1" dirty="0">
                <a:solidFill>
                  <a:srgbClr val="2A1A00"/>
                </a:solidFill>
                <a:latin typeface="Bahnschrift Light" panose="020B0502040204020203" pitchFamily="34" charset="0"/>
              </a:rPr>
              <a:t> XX</a:t>
            </a:r>
            <a:endParaRPr lang="bg-BG" sz="3600" b="1" dirty="0">
              <a:solidFill>
                <a:srgbClr val="2A1A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1291" y="877795"/>
            <a:ext cx="402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Tres</a:t>
            </a:r>
            <a:r>
              <a:rPr lang="en-US" sz="3200" b="1" i="1" dirty="0" smtClean="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3200" b="1" i="1" dirty="0" err="1" smtClean="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actividades</a:t>
            </a:r>
            <a:r>
              <a:rPr lang="en-US" sz="3200" b="1" i="1" dirty="0" smtClean="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:</a:t>
            </a:r>
            <a:endParaRPr lang="bg-BG" sz="3200" b="1" i="1" dirty="0">
              <a:solidFill>
                <a:srgbClr val="2A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1" y="1170182"/>
            <a:ext cx="3509701" cy="4964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462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err="1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Misión</a:t>
            </a:r>
            <a:r>
              <a:rPr lang="en-GB" sz="4000" b="1" dirty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GB" sz="4000" b="1" dirty="0" err="1" smtClean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Romanticismo</a:t>
            </a:r>
            <a:r>
              <a:rPr lang="en-GB" sz="4000" b="1" dirty="0" smtClean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/>
            </a:r>
            <a:br>
              <a:rPr lang="en-GB" sz="4000" b="1" dirty="0" smtClean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r>
              <a:rPr lang="en-GB" sz="4800" b="1" dirty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800" b="1" dirty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4800" b="1" dirty="0">
              <a:solidFill>
                <a:srgbClr val="F8B3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52281">
            <a:off x="7384107" y="1769463"/>
            <a:ext cx="3782790" cy="359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65717" y="1490052"/>
            <a:ext cx="53201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2A1A00"/>
                </a:solidFill>
                <a:latin typeface="Bahnschrift Light" panose="020B0502040204020203" pitchFamily="34" charset="0"/>
              </a:rPr>
              <a:t>Octubre/Noviembre 2020</a:t>
            </a:r>
          </a:p>
          <a:p>
            <a:pPr algn="ctr"/>
            <a:r>
              <a:rPr lang="es-ES" sz="2000" dirty="0" smtClean="0">
                <a:solidFill>
                  <a:srgbClr val="2A1A00"/>
                </a:solidFill>
                <a:latin typeface="Bahnschrift Light" panose="020B0502040204020203" pitchFamily="34" charset="0"/>
              </a:rPr>
              <a:t>Parte </a:t>
            </a:r>
            <a:r>
              <a:rPr lang="es-ES" sz="2000" dirty="0">
                <a:solidFill>
                  <a:srgbClr val="2A1A00"/>
                </a:solidFill>
                <a:latin typeface="Bahnschrift Light" panose="020B0502040204020203" pitchFamily="34" charset="0"/>
              </a:rPr>
              <a:t>de nuestra tarea relacionada con la misión del romanticismo fue crear un panel con el mismo título: la imagen muestra algunas cosas que se relacionan con el tema</a:t>
            </a:r>
            <a:r>
              <a:rPr lang="es-ES" sz="2000" dirty="0" smtClean="0">
                <a:solidFill>
                  <a:srgbClr val="2A1A00"/>
                </a:solidFill>
                <a:latin typeface="Bahnschrift Light" panose="020B0502040204020203" pitchFamily="34" charset="0"/>
              </a:rPr>
              <a:t>.</a:t>
            </a:r>
          </a:p>
          <a:p>
            <a:pPr algn="ctr"/>
            <a:endParaRPr lang="es-ES" sz="2000" dirty="0" smtClean="0">
              <a:solidFill>
                <a:srgbClr val="2A1A00"/>
              </a:solidFill>
              <a:latin typeface="Bahnschrift Light" panose="020B0502040204020203" pitchFamily="34" charset="0"/>
            </a:endParaRPr>
          </a:p>
          <a:p>
            <a:pPr marL="342900" indent="-342900">
              <a:buFontTx/>
              <a:buChar char="-"/>
            </a:pPr>
            <a:r>
              <a:rPr lang="es-ES" sz="2000" dirty="0" smtClean="0">
                <a:solidFill>
                  <a:srgbClr val="2A1A00"/>
                </a:solidFill>
                <a:latin typeface="Bahnschrift Light" panose="020B0502040204020203" pitchFamily="34" charset="0"/>
              </a:rPr>
              <a:t>El </a:t>
            </a:r>
            <a:r>
              <a:rPr lang="es-ES" sz="2000" dirty="0">
                <a:solidFill>
                  <a:srgbClr val="2A1A00"/>
                </a:solidFill>
                <a:latin typeface="Bahnschrift Light" panose="020B0502040204020203" pitchFamily="34" charset="0"/>
              </a:rPr>
              <a:t>pasaporte es un símbolo de la pasión por viajar y encontrar lo diferente en la </a:t>
            </a:r>
            <a:r>
              <a:rPr lang="es-ES" sz="2000" dirty="0" smtClean="0">
                <a:solidFill>
                  <a:srgbClr val="2A1A00"/>
                </a:solidFill>
                <a:latin typeface="Bahnschrift Light" panose="020B0502040204020203" pitchFamily="34" charset="0"/>
              </a:rPr>
              <a:t>vida.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rgbClr val="2A1A00"/>
                </a:solidFill>
                <a:latin typeface="Bahnschrift Light" panose="020B0502040204020203" pitchFamily="34" charset="0"/>
              </a:rPr>
              <a:t>Las flores representan la belleza de la </a:t>
            </a:r>
            <a:r>
              <a:rPr lang="es-ES" sz="2000" dirty="0" smtClean="0">
                <a:solidFill>
                  <a:srgbClr val="2A1A00"/>
                </a:solidFill>
                <a:latin typeface="Bahnschrift Light" panose="020B0502040204020203" pitchFamily="34" charset="0"/>
              </a:rPr>
              <a:t>vida.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rgbClr val="2A1A00"/>
                </a:solidFill>
                <a:latin typeface="Bahnschrift Light" panose="020B0502040204020203" pitchFamily="34" charset="0"/>
              </a:rPr>
              <a:t>El libro es todo enlazado con el </a:t>
            </a:r>
            <a:r>
              <a:rPr lang="es-ES" sz="2000" dirty="0" smtClean="0">
                <a:solidFill>
                  <a:srgbClr val="2A1A00"/>
                </a:solidFill>
                <a:latin typeface="Bahnschrift Light" panose="020B0502040204020203" pitchFamily="34" charset="0"/>
              </a:rPr>
              <a:t>conocimiento.</a:t>
            </a:r>
            <a:endParaRPr lang="es-ES" sz="2000" dirty="0">
              <a:solidFill>
                <a:srgbClr val="2A1A00"/>
              </a:solidFill>
              <a:latin typeface="Bahnschrift Light" panose="020B0502040204020203" pitchFamily="34" charset="0"/>
            </a:endParaRPr>
          </a:p>
          <a:p>
            <a:endParaRPr lang="es-ES" sz="2800" dirty="0">
              <a:solidFill>
                <a:srgbClr val="2A1A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2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Misión </a:t>
            </a:r>
            <a:r>
              <a:rPr lang="en-GB" sz="4000" b="1" dirty="0" err="1" smtClean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Realismo</a:t>
            </a:r>
            <a:r>
              <a:rPr lang="en-GB" sz="4000" b="1" dirty="0" smtClean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  </a:t>
            </a:r>
            <a:r>
              <a:rPr lang="en-GB" sz="4000" b="1" dirty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/>
            </a:r>
            <a:br>
              <a:rPr lang="en-GB" sz="4000" b="1" dirty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endParaRPr lang="bg-BG" sz="4000" b="1" dirty="0">
              <a:solidFill>
                <a:srgbClr val="F8B3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580" y="1529127"/>
            <a:ext cx="4349022" cy="3593591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2A1A00"/>
                </a:solidFill>
                <a:latin typeface="Bahnschrift Light" panose="020B0502040204020203" pitchFamily="34" charset="0"/>
              </a:rPr>
              <a:t>En </a:t>
            </a:r>
            <a:r>
              <a:rPr lang="es-ES" dirty="0">
                <a:solidFill>
                  <a:srgbClr val="2A1A00"/>
                </a:solidFill>
                <a:latin typeface="Bahnschrift Light" panose="020B0502040204020203" pitchFamily="34" charset="0"/>
              </a:rPr>
              <a:t>M</a:t>
            </a:r>
            <a:r>
              <a:rPr lang="es-ES" dirty="0" smtClean="0">
                <a:solidFill>
                  <a:srgbClr val="2A1A00"/>
                </a:solidFill>
                <a:latin typeface="Bahnschrift Light" panose="020B0502040204020203" pitchFamily="34" charset="0"/>
              </a:rPr>
              <a:t>arzo </a:t>
            </a:r>
            <a:r>
              <a:rPr lang="es-ES" dirty="0" smtClean="0">
                <a:solidFill>
                  <a:srgbClr val="2A1A00"/>
                </a:solidFill>
                <a:latin typeface="Bahnschrift Light" panose="020B0502040204020203" pitchFamily="34" charset="0"/>
              </a:rPr>
              <a:t>en “Territorio Geografías” </a:t>
            </a:r>
            <a:r>
              <a:rPr lang="es-ES" dirty="0" err="1">
                <a:solidFill>
                  <a:srgbClr val="2A1A00"/>
                </a:solidFill>
                <a:latin typeface="Bahnschrift Light" panose="020B0502040204020203" pitchFamily="34" charset="0"/>
              </a:rPr>
              <a:t>grababamos</a:t>
            </a:r>
            <a:r>
              <a:rPr lang="es-ES" dirty="0">
                <a:solidFill>
                  <a:srgbClr val="2A1A00"/>
                </a:solidFill>
                <a:latin typeface="Bahnschrift Light" panose="020B0502040204020203" pitchFamily="34" charset="0"/>
              </a:rPr>
              <a:t> podcasts sobre la historia de nuestras familias </a:t>
            </a:r>
            <a:endParaRPr lang="es-ES" dirty="0" smtClean="0">
              <a:solidFill>
                <a:srgbClr val="2A1A00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es-ES" dirty="0">
                <a:solidFill>
                  <a:srgbClr val="2A1A00"/>
                </a:solidFill>
                <a:latin typeface="Bahnschrift Light" panose="020B0502040204020203" pitchFamily="34" charset="0"/>
              </a:rPr>
              <a:t>Me gustó eso porque por primera vez grabé mi propio podcast y lo escuché. </a:t>
            </a:r>
            <a:endParaRPr lang="bg-BG" dirty="0">
              <a:solidFill>
                <a:srgbClr val="2A1A0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64" y="4384964"/>
            <a:ext cx="7143750" cy="114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021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Misión </a:t>
            </a:r>
            <a:r>
              <a:rPr lang="en-GB" sz="4000" b="1" dirty="0" err="1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Siglo</a:t>
            </a:r>
            <a:r>
              <a:rPr lang="en-GB" sz="4000" b="1" dirty="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XX</a:t>
            </a:r>
            <a:br>
              <a:rPr lang="en-GB" sz="4000" b="1" dirty="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endParaRPr lang="bg-BG" sz="4000" b="1" dirty="0">
              <a:solidFill>
                <a:srgbClr val="2A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3593591"/>
          </a:xfrm>
        </p:spPr>
        <p:txBody>
          <a:bodyPr/>
          <a:lstStyle/>
          <a:p>
            <a:r>
              <a:rPr lang="es-ES" dirty="0" smtClean="0">
                <a:solidFill>
                  <a:srgbClr val="F8B323"/>
                </a:solidFill>
                <a:latin typeface="Bahnschrift Light" panose="020B0502040204020203" pitchFamily="34" charset="0"/>
              </a:rPr>
              <a:t>Mayo/2021</a:t>
            </a:r>
          </a:p>
          <a:p>
            <a:r>
              <a:rPr lang="es-ES" dirty="0" smtClean="0">
                <a:solidFill>
                  <a:srgbClr val="F8B323"/>
                </a:solidFill>
                <a:latin typeface="Bahnschrift Light" panose="020B0502040204020203" pitchFamily="34" charset="0"/>
              </a:rPr>
              <a:t>En </a:t>
            </a:r>
            <a:r>
              <a:rPr lang="es-ES" dirty="0">
                <a:solidFill>
                  <a:srgbClr val="F8B323"/>
                </a:solidFill>
                <a:latin typeface="Bahnschrift Light" panose="020B0502040204020203" pitchFamily="34" charset="0"/>
              </a:rPr>
              <a:t>el "Territorio Mujer' hablábamos sobre los "Sin sombreros" y </a:t>
            </a:r>
            <a:r>
              <a:rPr lang="es-ES" dirty="0" smtClean="0">
                <a:solidFill>
                  <a:srgbClr val="F8B323"/>
                </a:solidFill>
                <a:latin typeface="Bahnschrift Light" panose="020B0502040204020203" pitchFamily="34" charset="0"/>
              </a:rPr>
              <a:t>la tarea </a:t>
            </a:r>
            <a:r>
              <a:rPr lang="es-ES" dirty="0">
                <a:solidFill>
                  <a:srgbClr val="F8B323"/>
                </a:solidFill>
                <a:latin typeface="Bahnschrift Light" panose="020B0502040204020203" pitchFamily="34" charset="0"/>
              </a:rPr>
              <a:t>fue elegir y presentar </a:t>
            </a:r>
            <a:r>
              <a:rPr lang="es-ES" dirty="0" smtClean="0">
                <a:solidFill>
                  <a:srgbClr val="F8B323"/>
                </a:solidFill>
                <a:latin typeface="Bahnschrift Light" panose="020B0502040204020203" pitchFamily="34" charset="0"/>
              </a:rPr>
              <a:t>un poema de una mujer </a:t>
            </a:r>
            <a:r>
              <a:rPr lang="es-ES" dirty="0">
                <a:solidFill>
                  <a:srgbClr val="F8B323"/>
                </a:solidFill>
                <a:latin typeface="Bahnschrift Light" panose="020B0502040204020203" pitchFamily="34" charset="0"/>
              </a:rPr>
              <a:t>de esta generación</a:t>
            </a:r>
            <a:r>
              <a:rPr lang="es-ES" dirty="0" smtClean="0">
                <a:solidFill>
                  <a:srgbClr val="F8B323"/>
                </a:solidFill>
                <a:latin typeface="Bahnschrift Light" panose="020B0502040204020203" pitchFamily="34" charset="0"/>
              </a:rPr>
              <a:t>.</a:t>
            </a:r>
          </a:p>
          <a:p>
            <a:r>
              <a:rPr lang="es-ES" dirty="0">
                <a:solidFill>
                  <a:srgbClr val="F8B323"/>
                </a:solidFill>
                <a:latin typeface="Bahnschrift Light" panose="020B0502040204020203" pitchFamily="34" charset="0"/>
              </a:rPr>
              <a:t>Elegí mostrar a </a:t>
            </a:r>
            <a:r>
              <a:rPr lang="es-ES" dirty="0" smtClean="0">
                <a:solidFill>
                  <a:srgbClr val="F8B323"/>
                </a:solidFill>
                <a:latin typeface="Bahnschrift Light" panose="020B0502040204020203" pitchFamily="34" charset="0"/>
              </a:rPr>
              <a:t>Josefina </a:t>
            </a:r>
            <a:r>
              <a:rPr lang="es-ES" dirty="0">
                <a:solidFill>
                  <a:srgbClr val="F8B323"/>
                </a:solidFill>
                <a:latin typeface="Bahnschrift Light" panose="020B0502040204020203" pitchFamily="34" charset="0"/>
              </a:rPr>
              <a:t>de la Torre y su obra "Si ha de ser" porque me impresionó que ella no solo fue escritora sino también actriz y me inspiran estas personas tan ambiciosas.</a:t>
            </a:r>
            <a:endParaRPr lang="bg-BG" dirty="0">
              <a:solidFill>
                <a:srgbClr val="F8B323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88" y="3519293"/>
            <a:ext cx="5438775" cy="3057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197" y="3168599"/>
            <a:ext cx="4641273" cy="34809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862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523" y="465512"/>
            <a:ext cx="7512627" cy="1492132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Conclusión</a:t>
            </a:r>
            <a:r>
              <a:rPr lang="en-GB" b="1" dirty="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y </a:t>
            </a:r>
            <a:r>
              <a:rPr lang="en-GB" b="1" dirty="0" err="1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cierre</a:t>
            </a:r>
            <a:endParaRPr lang="bg-BG" b="1" dirty="0">
              <a:solidFill>
                <a:srgbClr val="2A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5" y="1511555"/>
            <a:ext cx="10178322" cy="3593591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2A1A00"/>
                </a:solidFill>
                <a:latin typeface="Bahnschrift Light" panose="020B0502040204020203" pitchFamily="34" charset="0"/>
              </a:rPr>
              <a:t>De hecho, me encantaron la mayoría de las actividades porque tuvimos la oportunidad de aprender cosas nuevas de una manera más creativa. El tiempo tiene varios pliegues y cada uno conserva historias interesantes que vale la pena </a:t>
            </a:r>
            <a:r>
              <a:rPr lang="es-ES" b="1" dirty="0" smtClean="0">
                <a:solidFill>
                  <a:srgbClr val="2A1A00"/>
                </a:solidFill>
                <a:latin typeface="Bahnschrift Light" panose="020B0502040204020203" pitchFamily="34" charset="0"/>
              </a:rPr>
              <a:t>escuchar/leer.</a:t>
            </a:r>
          </a:p>
          <a:p>
            <a:endParaRPr lang="bg-BG" b="1" dirty="0">
              <a:solidFill>
                <a:srgbClr val="2A1A0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483" y="3003687"/>
            <a:ext cx="5290705" cy="352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15934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128</TotalTime>
  <Words>241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Bahnschrift Light</vt:lpstr>
      <vt:lpstr>Corbel</vt:lpstr>
      <vt:lpstr>Gill Sans MT</vt:lpstr>
      <vt:lpstr>Impact</vt:lpstr>
      <vt:lpstr>Badge</vt:lpstr>
      <vt:lpstr>Los Plieguies  del tiempo </vt:lpstr>
      <vt:lpstr>Índice</vt:lpstr>
      <vt:lpstr>Misión Romanticismo  </vt:lpstr>
      <vt:lpstr>Misión Realismo    </vt:lpstr>
      <vt:lpstr>Misión Siglo XX </vt:lpstr>
      <vt:lpstr>Conclusión y cierre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Plieguies  del tiempo</dc:title>
  <dc:creator>V&amp;P</dc:creator>
  <cp:lastModifiedBy>V&amp;P</cp:lastModifiedBy>
  <cp:revision>12</cp:revision>
  <dcterms:created xsi:type="dcterms:W3CDTF">2021-06-17T19:55:21Z</dcterms:created>
  <dcterms:modified xsi:type="dcterms:W3CDTF">2021-06-18T09:01:12Z</dcterms:modified>
</cp:coreProperties>
</file>