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7"/>
  </p:normalViewPr>
  <p:slideViewPr>
    <p:cSldViewPr snapToGrid="0" snapToObjects="1">
      <p:cViewPr varScale="1">
        <p:scale>
          <a:sx n="104" d="100"/>
          <a:sy n="104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2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3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4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3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6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5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7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8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4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7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9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uperbelfrzy.edu.pl/tag/etwinnin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45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7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0A50F-2C53-C044-A636-7C22646DA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372" y="1557668"/>
            <a:ext cx="5645888" cy="3902149"/>
          </a:xfrm>
        </p:spPr>
        <p:txBody>
          <a:bodyPr anchor="t">
            <a:normAutofit/>
          </a:bodyPr>
          <a:lstStyle/>
          <a:p>
            <a:pPr algn="l"/>
            <a:r>
              <a:rPr lang="en-BG" dirty="0"/>
              <a:t>Los pliegues del tiempo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676EAC-E847-F940-B8AE-0617D433C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870" y="4651745"/>
            <a:ext cx="4890977" cy="999460"/>
          </a:xfrm>
        </p:spPr>
        <p:txBody>
          <a:bodyPr anchor="b">
            <a:normAutofit/>
          </a:bodyPr>
          <a:lstStyle/>
          <a:p>
            <a:pPr algn="l"/>
            <a:r>
              <a:rPr lang="en-BG"/>
              <a:t>Portafolio de Martina Atanasova</a:t>
            </a:r>
          </a:p>
          <a:p>
            <a:pPr algn="l"/>
            <a:r>
              <a:rPr lang="en-BG"/>
              <a:t>-164 Gpie “Miguel de Cervantes”-</a:t>
            </a:r>
            <a:endParaRPr lang="en-B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AA2502-D0EB-4696-A3F7-EA5B50E9A1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87" r="4554" b="1"/>
          <a:stretch/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56" name="Straight Connector 49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34715" y="0"/>
            <a:ext cx="9144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A7E2942F-1CEE-9544-8707-2835A5769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956" y="135768"/>
            <a:ext cx="1237194" cy="9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8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8AAE0423-BDD0-446E-8E7E-AD39C661C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954"/>
            <a:ext cx="12192000" cy="68510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25">
            <a:extLst>
              <a:ext uri="{FF2B5EF4-FFF2-40B4-BE49-F238E27FC236}">
                <a16:creationId xmlns:a16="http://schemas.microsoft.com/office/drawing/2014/main" id="{1F4B48C8-2A0F-488D-AD2B-830223850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7150" y="0"/>
            <a:ext cx="755498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3E24C6A-6D26-1542-9F64-139BB4A76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31" y="1102360"/>
            <a:ext cx="3812717" cy="4724400"/>
          </a:xfrm>
        </p:spPr>
        <p:txBody>
          <a:bodyPr anchor="ctr">
            <a:normAutofit/>
          </a:bodyPr>
          <a:lstStyle/>
          <a:p>
            <a:r>
              <a:rPr lang="en-BG" dirty="0"/>
              <a:t>índice</a:t>
            </a:r>
          </a:p>
        </p:txBody>
      </p:sp>
      <p:cxnSp>
        <p:nvCxnSpPr>
          <p:cNvPr id="33" name="Straight Connector 27">
            <a:extLst>
              <a:ext uri="{FF2B5EF4-FFF2-40B4-BE49-F238E27FC236}">
                <a16:creationId xmlns:a16="http://schemas.microsoft.com/office/drawing/2014/main" id="{C6BEB5BD-6C08-40C8-8912-A7FAB7C45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94040" y="0"/>
            <a:ext cx="322728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D2B6B03-3D2A-C94C-9F06-ED245F853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05635"/>
            <a:ext cx="5683114" cy="5771481"/>
          </a:xfrm>
        </p:spPr>
        <p:txBody>
          <a:bodyPr anchor="ctr">
            <a:normAutofit/>
          </a:bodyPr>
          <a:lstStyle/>
          <a:p>
            <a:r>
              <a:rPr lang="en-US" dirty="0"/>
              <a:t>BOSQUES Y BRUMAS. MISIÓN ROMANTICISMO </a:t>
            </a:r>
          </a:p>
          <a:p>
            <a:pPr marL="0" indent="0">
              <a:buNone/>
            </a:pPr>
            <a:r>
              <a:rPr lang="en-US" i="1" dirty="0"/>
              <a:t>- </a:t>
            </a:r>
            <a:r>
              <a:rPr lang="en-US" i="1" dirty="0" err="1"/>
              <a:t>Territorio</a:t>
            </a:r>
            <a:r>
              <a:rPr lang="en-US" i="1" dirty="0"/>
              <a:t> </a:t>
            </a:r>
            <a:r>
              <a:rPr lang="en-US" i="1" dirty="0" err="1"/>
              <a:t>Pasión</a:t>
            </a:r>
            <a:endParaRPr lang="en-US" i="1" dirty="0"/>
          </a:p>
          <a:p>
            <a:r>
              <a:rPr lang="en-US" dirty="0"/>
              <a:t>UN ESPEJO EN EL CAMINO. MISIÓN REALISMO</a:t>
            </a:r>
          </a:p>
          <a:p>
            <a:pPr>
              <a:buFontTx/>
              <a:buChar char="-"/>
            </a:pPr>
            <a:r>
              <a:rPr lang="en-US" i="1" dirty="0" err="1"/>
              <a:t>Territorio</a:t>
            </a:r>
            <a:r>
              <a:rPr lang="en-US" i="1" dirty="0"/>
              <a:t> </a:t>
            </a:r>
            <a:r>
              <a:rPr lang="en-US" i="1" dirty="0" err="1"/>
              <a:t>Geografías</a:t>
            </a:r>
            <a:endParaRPr lang="en-US" i="1" dirty="0"/>
          </a:p>
          <a:p>
            <a:pPr>
              <a:buFontTx/>
              <a:buChar char="-"/>
            </a:pPr>
            <a:r>
              <a:rPr lang="en-US" i="1" dirty="0"/>
              <a:t>EVAL El panel del </a:t>
            </a:r>
            <a:r>
              <a:rPr lang="en-US" i="1" dirty="0" err="1"/>
              <a:t>realista</a:t>
            </a:r>
            <a:endParaRPr lang="en-US" i="1" dirty="0"/>
          </a:p>
          <a:p>
            <a:r>
              <a:rPr lang="en-US" dirty="0"/>
              <a:t>LOS MODERNOS. MISIÓN SIGLO XX</a:t>
            </a:r>
          </a:p>
          <a:p>
            <a:pPr>
              <a:buFontTx/>
              <a:buChar char="-"/>
            </a:pPr>
            <a:r>
              <a:rPr lang="en-US" i="1" dirty="0" err="1"/>
              <a:t>Territorio</a:t>
            </a:r>
            <a:r>
              <a:rPr lang="en-US" i="1" dirty="0"/>
              <a:t> Nuevo</a:t>
            </a:r>
          </a:p>
          <a:p>
            <a:pPr>
              <a:buFontTx/>
              <a:buChar char="-"/>
            </a:pPr>
            <a:r>
              <a:rPr lang="en-US" i="1" dirty="0"/>
              <a:t>Black Poetry</a:t>
            </a:r>
          </a:p>
          <a:p>
            <a:pPr marL="0" indent="0">
              <a:buNone/>
            </a:pPr>
            <a:endParaRPr lang="en-BG" dirty="0"/>
          </a:p>
        </p:txBody>
      </p:sp>
    </p:spTree>
    <p:extLst>
      <p:ext uri="{BB962C8B-B14F-4D97-AF65-F5344CB8AC3E}">
        <p14:creationId xmlns:p14="http://schemas.microsoft.com/office/powerpoint/2010/main" val="331443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8681C1-1A4F-A948-B4EE-8D5128FF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19111"/>
            <a:ext cx="5435010" cy="1705617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005C2A"/>
                </a:solidFill>
              </a:rPr>
              <a:t>BOSQUES Y BRUMAS. MISIÓN ROMANTICISMO</a:t>
            </a:r>
            <a:br>
              <a:rPr lang="en-US" sz="3400" dirty="0"/>
            </a:br>
            <a:endParaRPr lang="en-BG" sz="3400" dirty="0"/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4CFFC8CC-8357-4EAE-8DE4-28B285E7F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5979"/>
            <a:ext cx="4906370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2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941093" y="-5979"/>
            <a:ext cx="2549950" cy="686397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19A67A6-618B-B54C-9577-246E3FDCD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1775651"/>
            <a:ext cx="5029200" cy="33066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AD4F1-35DA-BF45-9CF4-F1B084A84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24728"/>
            <a:ext cx="5435010" cy="418688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BG" b="1" dirty="0">
                <a:latin typeface="ACADEMY ENGRAVED LET PLAIN:1.0" panose="02000000000000000000" pitchFamily="2" charset="0"/>
              </a:rPr>
              <a:t>Territorio de Pasión</a:t>
            </a:r>
            <a:r>
              <a:rPr lang="en-US" dirty="0"/>
              <a:t> </a:t>
            </a:r>
            <a:r>
              <a:rPr lang="en-US" b="1" dirty="0">
                <a:latin typeface="ACADEMY ENGRAVED LET PLAIN:1.0" panose="02000000000000000000" pitchFamily="2" charset="0"/>
              </a:rPr>
              <a:t>- </a:t>
            </a:r>
            <a:r>
              <a:rPr lang="en-US" dirty="0" err="1">
                <a:latin typeface="ACADEMY ENGRAVED LET PLAIN:1.0" panose="02000000000000000000" pitchFamily="2" charset="0"/>
              </a:rPr>
              <a:t>Octumbre</a:t>
            </a:r>
            <a:r>
              <a:rPr lang="en-US" dirty="0">
                <a:latin typeface="ACADEMY ENGRAVED LET PLAIN:1.0" panose="02000000000000000000" pitchFamily="2" charset="0"/>
              </a:rPr>
              <a:t> y </a:t>
            </a:r>
            <a:r>
              <a:rPr lang="en-US" dirty="0" err="1">
                <a:latin typeface="ACADEMY ENGRAVED LET PLAIN:1.0" panose="02000000000000000000" pitchFamily="2" charset="0"/>
              </a:rPr>
              <a:t>Noviembre</a:t>
            </a:r>
            <a:r>
              <a:rPr lang="en-US" dirty="0">
                <a:latin typeface="ACADEMY ENGRAVED LET PLAIN:1.0" panose="02000000000000000000" pitchFamily="2" charset="0"/>
              </a:rPr>
              <a:t> 2020</a:t>
            </a:r>
            <a:r>
              <a:rPr lang="en-BG" dirty="0">
                <a:latin typeface="ACADEMY ENGRAVED LET PLAIN:1.0" panose="02000000000000000000" pitchFamily="2" charset="0"/>
              </a:rPr>
              <a:t>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BG" dirty="0"/>
              <a:t>-  </a:t>
            </a:r>
            <a:r>
              <a:rPr lang="en-GB" dirty="0"/>
              <a:t>U</a:t>
            </a:r>
            <a:r>
              <a:rPr lang="en-BG" dirty="0"/>
              <a:t>na de las actividades de este territorio fue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GB" dirty="0"/>
              <a:t>e</a:t>
            </a:r>
            <a:r>
              <a:rPr lang="en-BG" dirty="0"/>
              <a:t>scribir un poema de amor en 5 palabras. 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en-GB" dirty="0"/>
              <a:t>Me </a:t>
            </a:r>
            <a:r>
              <a:rPr lang="en-GB" dirty="0" err="1"/>
              <a:t>gustó</a:t>
            </a:r>
            <a:r>
              <a:rPr lang="en-GB" dirty="0"/>
              <a:t> </a:t>
            </a:r>
            <a:r>
              <a:rPr lang="en-GB" dirty="0" err="1"/>
              <a:t>mucho</a:t>
            </a:r>
            <a:r>
              <a:rPr lang="en-GB" dirty="0"/>
              <a:t> la </a:t>
            </a:r>
            <a:r>
              <a:rPr lang="en-GB" dirty="0" err="1"/>
              <a:t>tarea</a:t>
            </a:r>
            <a:r>
              <a:rPr lang="en-GB" dirty="0"/>
              <a:t> </a:t>
            </a:r>
            <a:r>
              <a:rPr lang="en-GB" dirty="0" err="1"/>
              <a:t>porque</a:t>
            </a:r>
            <a:r>
              <a:rPr lang="en-GB" dirty="0"/>
              <a:t> me </a:t>
            </a:r>
            <a:r>
              <a:rPr lang="en-GB" dirty="0" err="1"/>
              <a:t>hizo</a:t>
            </a:r>
            <a:r>
              <a:rPr lang="en-GB" dirty="0"/>
              <a:t> </a:t>
            </a:r>
            <a:endParaRPr lang="bg-BG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GB" dirty="0" err="1"/>
              <a:t>intentar</a:t>
            </a:r>
            <a:r>
              <a:rPr lang="en-GB" dirty="0"/>
              <a:t> </a:t>
            </a:r>
            <a:r>
              <a:rPr lang="en-GB" dirty="0" err="1"/>
              <a:t>traer</a:t>
            </a:r>
            <a:r>
              <a:rPr lang="en-GB" dirty="0"/>
              <a:t> una </a:t>
            </a:r>
            <a:r>
              <a:rPr lang="en-GB" dirty="0" err="1"/>
              <a:t>emoción</a:t>
            </a:r>
            <a:r>
              <a:rPr lang="en-GB" dirty="0"/>
              <a:t> tan </a:t>
            </a:r>
            <a:r>
              <a:rPr lang="en-GB" dirty="0" err="1"/>
              <a:t>fuerte</a:t>
            </a:r>
            <a:r>
              <a:rPr lang="en-GB" dirty="0"/>
              <a:t> </a:t>
            </a:r>
            <a:r>
              <a:rPr lang="en-GB" dirty="0" err="1"/>
              <a:t>como</a:t>
            </a:r>
            <a:r>
              <a:rPr lang="en-GB" dirty="0"/>
              <a:t> el </a:t>
            </a:r>
            <a:endParaRPr lang="bg-BG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GB" dirty="0"/>
              <a:t>amor</a:t>
            </a:r>
            <a:r>
              <a:rPr lang="bg-BG" dirty="0"/>
              <a:t> </a:t>
            </a:r>
            <a:r>
              <a:rPr lang="en-GB" dirty="0" err="1"/>
              <a:t>en</a:t>
            </a:r>
            <a:r>
              <a:rPr lang="en-GB" dirty="0"/>
              <a:t> tan </a:t>
            </a:r>
            <a:r>
              <a:rPr lang="en-GB" dirty="0" err="1"/>
              <a:t>pocas</a:t>
            </a:r>
            <a:r>
              <a:rPr lang="en-GB" dirty="0"/>
              <a:t> palabras.</a:t>
            </a:r>
            <a:endParaRPr lang="bg-BG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s-ES" dirty="0">
                <a:solidFill>
                  <a:srgbClr val="FFC000"/>
                </a:solidFill>
              </a:rPr>
              <a:t> </a:t>
            </a:r>
            <a:r>
              <a:rPr lang="es-ES" dirty="0"/>
              <a:t> - </a:t>
            </a:r>
            <a:r>
              <a:rPr lang="en-GB" dirty="0"/>
              <a:t>Creo que </a:t>
            </a:r>
            <a:r>
              <a:rPr lang="en-GB" dirty="0" err="1"/>
              <a:t>hice</a:t>
            </a:r>
            <a:r>
              <a:rPr lang="en-GB" dirty="0"/>
              <a:t> </a:t>
            </a:r>
            <a:r>
              <a:rPr lang="en-GB" dirty="0" err="1"/>
              <a:t>bastante</a:t>
            </a:r>
            <a:r>
              <a:rPr lang="en-GB" dirty="0"/>
              <a:t> bien </a:t>
            </a:r>
            <a:r>
              <a:rPr lang="bg-BG" dirty="0"/>
              <a:t>е</a:t>
            </a:r>
            <a:r>
              <a:rPr lang="es-ES" dirty="0" err="1"/>
              <a:t>sta</a:t>
            </a:r>
            <a:r>
              <a:rPr lang="en-GB" dirty="0"/>
              <a:t> </a:t>
            </a:r>
            <a:r>
              <a:rPr lang="en-GB" dirty="0" err="1"/>
              <a:t>tarea</a:t>
            </a:r>
            <a:r>
              <a:rPr lang="en-GB" dirty="0"/>
              <a:t> y la </a:t>
            </a:r>
            <a:r>
              <a:rPr lang="en-GB" dirty="0" err="1"/>
              <a:t>misión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general.</a:t>
            </a:r>
            <a:endParaRPr lang="en-BG" dirty="0"/>
          </a:p>
        </p:txBody>
      </p:sp>
    </p:spTree>
    <p:extLst>
      <p:ext uri="{BB962C8B-B14F-4D97-AF65-F5344CB8AC3E}">
        <p14:creationId xmlns:p14="http://schemas.microsoft.com/office/powerpoint/2010/main" val="58068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5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C0745-2B89-4041-8339-3D0F09728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5" y="533400"/>
            <a:ext cx="7189315" cy="1671639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C000"/>
                </a:solidFill>
              </a:rPr>
              <a:t>UN ESPEJO EN EL CAMINO. MISIÓN REALISMO</a:t>
            </a:r>
            <a:endParaRPr lang="en-BG" sz="3700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EA9B7-AFD6-A644-86D9-8A931B33A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3" y="2593181"/>
            <a:ext cx="4993316" cy="411956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BG" b="1" dirty="0">
                <a:latin typeface="ACADEMY ENGRAVED LET PLAIN:1.0" panose="02000000000000000000" pitchFamily="2" charset="0"/>
              </a:rPr>
              <a:t>Territorio Geografías </a:t>
            </a:r>
            <a:r>
              <a:rPr lang="en-BG" dirty="0">
                <a:latin typeface="ACADEMY ENGRAVED LET PLAIN:1.0" panose="02000000000000000000" pitchFamily="2" charset="0"/>
              </a:rPr>
              <a:t>- Marzo y Abril 2021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BG" dirty="0"/>
              <a:t>-</a:t>
            </a:r>
            <a:r>
              <a:rPr lang="en-BG" dirty="0">
                <a:latin typeface="ACADEMY ENGRAVED LET PLAIN:1.0" panose="02000000000000000000" pitchFamily="2" charset="0"/>
              </a:rPr>
              <a:t> </a:t>
            </a:r>
            <a:r>
              <a:rPr lang="en-GB" dirty="0" err="1"/>
              <a:t>Tuvimos</a:t>
            </a:r>
            <a:r>
              <a:rPr lang="en-GB" dirty="0"/>
              <a:t> que </a:t>
            </a:r>
            <a:r>
              <a:rPr lang="en-GB" dirty="0" err="1"/>
              <a:t>elegir</a:t>
            </a:r>
            <a:r>
              <a:rPr lang="en-GB" dirty="0"/>
              <a:t> una ciudad de </a:t>
            </a:r>
            <a:r>
              <a:rPr lang="en-GB" dirty="0" err="1"/>
              <a:t>nuestra</a:t>
            </a:r>
            <a:r>
              <a:rPr lang="en-GB" dirty="0"/>
              <a:t> </a:t>
            </a:r>
            <a:r>
              <a:rPr lang="en-GB" dirty="0" err="1"/>
              <a:t>elección</a:t>
            </a:r>
            <a:r>
              <a:rPr lang="bg-BG" dirty="0"/>
              <a:t>, </a:t>
            </a:r>
            <a:r>
              <a:rPr lang="en-GB" dirty="0"/>
              <a:t>solo </a:t>
            </a:r>
            <a:r>
              <a:rPr lang="en-GB" dirty="0" err="1"/>
              <a:t>estuviera</a:t>
            </a:r>
            <a:r>
              <a:rPr lang="en-GB" dirty="0"/>
              <a:t> de </a:t>
            </a:r>
            <a:r>
              <a:rPr lang="en-GB" dirty="0" err="1"/>
              <a:t>nuestro</a:t>
            </a:r>
            <a:r>
              <a:rPr lang="en-GB" dirty="0"/>
              <a:t> </a:t>
            </a:r>
            <a:r>
              <a:rPr lang="en-GB" dirty="0" err="1"/>
              <a:t>país</a:t>
            </a:r>
            <a:r>
              <a:rPr lang="en-GB" dirty="0"/>
              <a:t>. </a:t>
            </a:r>
            <a:r>
              <a:rPr lang="en-GB" dirty="0" err="1"/>
              <a:t>Luego</a:t>
            </a:r>
            <a:r>
              <a:rPr lang="en-GB" dirty="0"/>
              <a:t> </a:t>
            </a:r>
            <a:r>
              <a:rPr lang="en-GB" dirty="0" err="1"/>
              <a:t>tuvimos</a:t>
            </a:r>
            <a:r>
              <a:rPr lang="en-GB" dirty="0"/>
              <a:t> que </a:t>
            </a:r>
            <a:r>
              <a:rPr lang="en-GB" dirty="0" err="1"/>
              <a:t>describirlo</a:t>
            </a:r>
            <a:r>
              <a:rPr lang="en-GB" dirty="0"/>
              <a:t> </a:t>
            </a:r>
            <a:r>
              <a:rPr lang="en-GB" dirty="0" err="1"/>
              <a:t>usando</a:t>
            </a:r>
            <a:r>
              <a:rPr lang="en-GB" dirty="0"/>
              <a:t> el </a:t>
            </a:r>
            <a:r>
              <a:rPr lang="en-GB" dirty="0" err="1"/>
              <a:t>estilo</a:t>
            </a:r>
            <a:r>
              <a:rPr lang="en-GB" dirty="0"/>
              <a:t> de los </a:t>
            </a:r>
            <a:r>
              <a:rPr lang="en-GB" dirty="0" err="1"/>
              <a:t>realistas</a:t>
            </a:r>
            <a:r>
              <a:rPr lang="en-GB" dirty="0"/>
              <a:t>.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en-GB" dirty="0" err="1"/>
              <a:t>Elegí</a:t>
            </a:r>
            <a:r>
              <a:rPr lang="en-GB" dirty="0"/>
              <a:t> </a:t>
            </a:r>
            <a:r>
              <a:rPr lang="en-GB" dirty="0" err="1"/>
              <a:t>Veliko</a:t>
            </a:r>
            <a:r>
              <a:rPr lang="en-GB" dirty="0"/>
              <a:t> </a:t>
            </a:r>
            <a:r>
              <a:rPr lang="en-GB" dirty="0" err="1"/>
              <a:t>Tarnovo</a:t>
            </a:r>
            <a:r>
              <a:rPr lang="en-GB" dirty="0"/>
              <a:t> por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impresionante</a:t>
            </a:r>
            <a:r>
              <a:rPr lang="en-GB" dirty="0"/>
              <a:t> </a:t>
            </a:r>
            <a:r>
              <a:rPr lang="en-GB" dirty="0" err="1"/>
              <a:t>apariencia</a:t>
            </a:r>
            <a:r>
              <a:rPr lang="en-GB" dirty="0"/>
              <a:t>. 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en-GB" dirty="0"/>
              <a:t>La </a:t>
            </a:r>
            <a:r>
              <a:rPr lang="en-GB" dirty="0" err="1"/>
              <a:t>tarea</a:t>
            </a:r>
            <a:r>
              <a:rPr lang="en-GB" dirty="0"/>
              <a:t> </a:t>
            </a:r>
            <a:r>
              <a:rPr lang="en-GB" dirty="0" err="1"/>
              <a:t>fue</a:t>
            </a:r>
            <a:r>
              <a:rPr lang="en-GB" dirty="0"/>
              <a:t> </a:t>
            </a:r>
            <a:r>
              <a:rPr lang="en-GB" dirty="0" err="1"/>
              <a:t>interesante</a:t>
            </a:r>
            <a:endParaRPr lang="en-BG" dirty="0"/>
          </a:p>
          <a:p>
            <a:pPr>
              <a:lnSpc>
                <a:spcPct val="90000"/>
              </a:lnSpc>
            </a:pPr>
            <a:endParaRPr lang="en-BG" dirty="0">
              <a:latin typeface="ACADEMY ENGRAVED LET PLAIN:1.0" panose="02000000000000000000" pitchFamily="2" charset="0"/>
            </a:endParaRPr>
          </a:p>
        </p:txBody>
      </p:sp>
      <p:cxnSp>
        <p:nvCxnSpPr>
          <p:cNvPr id="37" name="Straight Connector 27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30398" y="-1"/>
            <a:ext cx="2559923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29">
            <a:extLst>
              <a:ext uri="{FF2B5EF4-FFF2-40B4-BE49-F238E27FC236}">
                <a16:creationId xmlns:a16="http://schemas.microsoft.com/office/drawing/2014/main" id="{B1874503-FE8B-408C-ABAF-2B72BAC2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741182" y="0"/>
            <a:ext cx="725518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709A3F9-8659-2D4C-A3A2-6D47E2242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929" y="2347911"/>
            <a:ext cx="6665284" cy="34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8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94663D7F-8F94-4130-8F6F-D8425E199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5FEA02-E7E1-D041-BA26-5279B9356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076" y="583398"/>
            <a:ext cx="2851064" cy="2572858"/>
          </a:xfrm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UN ESPEJO EN EL CAMINO. MISIÓN REALISMO</a:t>
            </a:r>
            <a:endParaRPr lang="en-BG" sz="2800" dirty="0">
              <a:solidFill>
                <a:srgbClr val="FFC000"/>
              </a:solidFill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6ACA524F-0019-4FDE-ADD8-1CA3D35A1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89111" y="6954"/>
            <a:ext cx="709684" cy="68440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26">
            <a:extLst>
              <a:ext uri="{FF2B5EF4-FFF2-40B4-BE49-F238E27FC236}">
                <a16:creationId xmlns:a16="http://schemas.microsoft.com/office/drawing/2014/main" id="{5FB2A255-E82B-4AB2-A27E-2A9A250E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934" y="-6954"/>
            <a:ext cx="322728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46B0B-26DD-CF47-AEB6-2586F54EC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056" y="526446"/>
            <a:ext cx="4103996" cy="5791200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1" dirty="0">
                <a:latin typeface="ACADEMY ENGRAVED LET PLAIN:1.0" panose="02000000000000000000" pitchFamily="2" charset="0"/>
              </a:rPr>
              <a:t>EVAL El panel del </a:t>
            </a:r>
            <a:r>
              <a:rPr lang="en-US" sz="3200" b="1" dirty="0" err="1">
                <a:latin typeface="ACADEMY ENGRAVED LET PLAIN:1.0" panose="02000000000000000000" pitchFamily="2" charset="0"/>
              </a:rPr>
              <a:t>realista</a:t>
            </a:r>
            <a:r>
              <a:rPr lang="en-US" sz="3200" b="1" dirty="0">
                <a:latin typeface="ACADEMY ENGRAVED LET PLAIN:1.0" panose="02000000000000000000" pitchFamily="2" charset="0"/>
              </a:rPr>
              <a:t> </a:t>
            </a:r>
            <a:r>
              <a:rPr lang="en-US" sz="3200" dirty="0">
                <a:latin typeface="ACADEMY ENGRAVED LET PLAIN:1.0" panose="02000000000000000000" pitchFamily="2" charset="0"/>
              </a:rPr>
              <a:t>– Mayo 2021</a:t>
            </a:r>
          </a:p>
          <a:p>
            <a:pPr algn="ctr">
              <a:buFontTx/>
              <a:buChar char="-"/>
            </a:pPr>
            <a:r>
              <a:rPr lang="en-GB" sz="3200" dirty="0"/>
              <a:t>Durante el </a:t>
            </a:r>
            <a:r>
              <a:rPr lang="en-GB" sz="3200" dirty="0" err="1"/>
              <a:t>proyecto</a:t>
            </a:r>
            <a:r>
              <a:rPr lang="en-GB" sz="3200" dirty="0"/>
              <a:t> </a:t>
            </a:r>
            <a:r>
              <a:rPr lang="en-GB" sz="3200" dirty="0" err="1"/>
              <a:t>hicimos</a:t>
            </a:r>
            <a:r>
              <a:rPr lang="en-GB" sz="3200" dirty="0"/>
              <a:t> </a:t>
            </a:r>
            <a:r>
              <a:rPr lang="en-GB" sz="3200" dirty="0" err="1"/>
              <a:t>knollings</a:t>
            </a:r>
            <a:r>
              <a:rPr lang="en-GB" sz="3200" dirty="0"/>
              <a:t> </a:t>
            </a:r>
            <a:r>
              <a:rPr lang="en-GB" sz="3200" dirty="0" err="1"/>
              <a:t>varias</a:t>
            </a:r>
            <a:r>
              <a:rPr lang="en-GB" sz="3200" dirty="0"/>
              <a:t> </a:t>
            </a:r>
            <a:r>
              <a:rPr lang="en-GB" sz="3200" dirty="0" err="1"/>
              <a:t>veces</a:t>
            </a:r>
            <a:r>
              <a:rPr lang="en-GB" sz="3200" dirty="0"/>
              <a:t> </a:t>
            </a:r>
            <a:r>
              <a:rPr lang="en-GB" sz="3200" dirty="0" err="1"/>
              <a:t>sobre</a:t>
            </a:r>
            <a:r>
              <a:rPr lang="en-GB" sz="3200" dirty="0"/>
              <a:t> </a:t>
            </a:r>
            <a:r>
              <a:rPr lang="en-GB" sz="3200" dirty="0" err="1"/>
              <a:t>diferentes</a:t>
            </a:r>
            <a:r>
              <a:rPr lang="en-GB" sz="3200" dirty="0"/>
              <a:t> </a:t>
            </a:r>
            <a:r>
              <a:rPr lang="en-GB" sz="3200" dirty="0" err="1"/>
              <a:t>temas</a:t>
            </a:r>
            <a:r>
              <a:rPr lang="en-GB" sz="3200" dirty="0"/>
              <a:t>. </a:t>
            </a:r>
          </a:p>
          <a:p>
            <a:pPr algn="ctr">
              <a:buFontTx/>
              <a:buChar char="-"/>
            </a:pPr>
            <a:r>
              <a:rPr lang="en-GB" sz="3200" dirty="0"/>
              <a:t>Este es mi </a:t>
            </a:r>
            <a:r>
              <a:rPr lang="en-GB" sz="3200" dirty="0" err="1"/>
              <a:t>favorito</a:t>
            </a:r>
            <a:r>
              <a:rPr lang="en-GB" sz="3200" dirty="0"/>
              <a:t> de </a:t>
            </a:r>
            <a:r>
              <a:rPr lang="en-GB" sz="3200" dirty="0" err="1"/>
              <a:t>todos</a:t>
            </a:r>
            <a:r>
              <a:rPr lang="en-GB" sz="3200" dirty="0"/>
              <a:t>, </a:t>
            </a:r>
            <a:r>
              <a:rPr lang="en-GB" sz="3200" dirty="0" err="1"/>
              <a:t>porque</a:t>
            </a:r>
            <a:r>
              <a:rPr lang="en-GB" sz="3200" dirty="0"/>
              <a:t> </a:t>
            </a:r>
            <a:r>
              <a:rPr lang="en-GB" sz="3200" dirty="0" err="1"/>
              <a:t>había</a:t>
            </a:r>
            <a:r>
              <a:rPr lang="en-GB" sz="3200" dirty="0"/>
              <a:t> </a:t>
            </a:r>
            <a:r>
              <a:rPr lang="en-GB" sz="3200" dirty="0" err="1"/>
              <a:t>mucho</a:t>
            </a:r>
            <a:r>
              <a:rPr lang="en-GB" sz="3200" dirty="0"/>
              <a:t> </a:t>
            </a:r>
            <a:r>
              <a:rPr lang="en-GB" sz="3200" dirty="0" err="1"/>
              <a:t>más</a:t>
            </a:r>
            <a:r>
              <a:rPr lang="en-GB" sz="3200" dirty="0"/>
              <a:t> que </a:t>
            </a:r>
            <a:r>
              <a:rPr lang="en-GB" sz="3200" dirty="0" err="1"/>
              <a:t>escribir</a:t>
            </a:r>
            <a:r>
              <a:rPr lang="en-GB" sz="3200" dirty="0"/>
              <a:t>.</a:t>
            </a:r>
            <a:endParaRPr lang="en-BG" sz="32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54A8978-B739-824B-91A4-D6285C52F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1313" y="-6954"/>
            <a:ext cx="1690687" cy="6971905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0D3EE90A-5933-8E40-8B64-5EF3AAE68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65" y="2844013"/>
            <a:ext cx="3845348" cy="297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6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D55BFE-AE17-C749-BB53-904407DE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879" y="685800"/>
            <a:ext cx="6238688" cy="13822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LOS MODERNOS. MISIÓN SIGLO XX</a:t>
            </a:r>
            <a:endParaRPr lang="en-BG" dirty="0">
              <a:solidFill>
                <a:srgbClr val="002060"/>
              </a:solidFill>
            </a:endParaRPr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C97BE031-D265-5C40-93B0-844BFD8C2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79" b="1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99A2A-C7CC-264D-BE93-B8CF8BC4A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9" y="2753833"/>
            <a:ext cx="6238687" cy="4022650"/>
          </a:xfrm>
        </p:spPr>
        <p:txBody>
          <a:bodyPr>
            <a:normAutofit/>
          </a:bodyPr>
          <a:lstStyle/>
          <a:p>
            <a:pPr algn="ctr"/>
            <a:r>
              <a:rPr lang="en-BG" b="1" dirty="0">
                <a:latin typeface="ACADEMY ENGRAVED LET PLAIN:1.0" panose="02000000000000000000" pitchFamily="2" charset="0"/>
              </a:rPr>
              <a:t>Black Poetry </a:t>
            </a:r>
            <a:r>
              <a:rPr lang="en-BG" dirty="0">
                <a:latin typeface="ACADEMY ENGRAVED LET PLAIN:1.0" panose="02000000000000000000" pitchFamily="2" charset="0"/>
              </a:rPr>
              <a:t>– Abril 2021</a:t>
            </a:r>
          </a:p>
          <a:p>
            <a:pPr marL="0" indent="0" algn="ctr">
              <a:buNone/>
            </a:pPr>
            <a:r>
              <a:rPr lang="bg-BG" dirty="0"/>
              <a:t>- </a:t>
            </a:r>
            <a:r>
              <a:rPr lang="en-GB" dirty="0" err="1"/>
              <a:t>Aquí</a:t>
            </a:r>
            <a:r>
              <a:rPr lang="en-GB" dirty="0"/>
              <a:t> </a:t>
            </a:r>
            <a:r>
              <a:rPr lang="en-GB" dirty="0" err="1"/>
              <a:t>probamos</a:t>
            </a:r>
            <a:r>
              <a:rPr lang="en-GB" dirty="0"/>
              <a:t> una de las </a:t>
            </a:r>
            <a:r>
              <a:rPr lang="en-GB" dirty="0" err="1"/>
              <a:t>formas</a:t>
            </a:r>
            <a:r>
              <a:rPr lang="en-GB" dirty="0"/>
              <a:t> </a:t>
            </a:r>
            <a:r>
              <a:rPr lang="en-GB" dirty="0" err="1"/>
              <a:t>modernistas</a:t>
            </a:r>
            <a:endParaRPr lang="en-GB" dirty="0"/>
          </a:p>
          <a:p>
            <a:pPr marL="0" indent="0" algn="ctr">
              <a:buNone/>
            </a:pPr>
            <a:r>
              <a:rPr lang="bg-BG" dirty="0"/>
              <a:t>- </a:t>
            </a:r>
            <a:r>
              <a:rPr lang="es-ES" dirty="0"/>
              <a:t>Esa </a:t>
            </a:r>
            <a:r>
              <a:rPr lang="en-GB" dirty="0" err="1"/>
              <a:t>tarea</a:t>
            </a:r>
            <a:r>
              <a:rPr lang="en-GB" dirty="0"/>
              <a:t> </a:t>
            </a:r>
            <a:r>
              <a:rPr lang="en-GB" dirty="0" err="1"/>
              <a:t>fue</a:t>
            </a:r>
            <a:r>
              <a:rPr lang="en-GB" dirty="0"/>
              <a:t> mi </a:t>
            </a:r>
            <a:r>
              <a:rPr lang="en-GB" dirty="0" err="1"/>
              <a:t>favorita</a:t>
            </a:r>
            <a:r>
              <a:rPr lang="en-GB" dirty="0"/>
              <a:t> de </a:t>
            </a:r>
            <a:r>
              <a:rPr lang="en-GB" dirty="0" err="1"/>
              <a:t>todo</a:t>
            </a:r>
            <a:r>
              <a:rPr lang="en-GB" dirty="0"/>
              <a:t> el </a:t>
            </a:r>
            <a:r>
              <a:rPr lang="en-GB" dirty="0" err="1"/>
              <a:t>proyecto</a:t>
            </a:r>
            <a:r>
              <a:rPr lang="en-GB" dirty="0"/>
              <a:t>, </a:t>
            </a:r>
            <a:r>
              <a:rPr lang="en-GB" dirty="0" err="1"/>
              <a:t>porque</a:t>
            </a:r>
            <a:r>
              <a:rPr lang="en-GB" dirty="0"/>
              <a:t> no solo era una </a:t>
            </a:r>
            <a:r>
              <a:rPr lang="en-GB" dirty="0" err="1"/>
              <a:t>tarea</a:t>
            </a:r>
            <a:r>
              <a:rPr lang="en-GB" dirty="0"/>
              <a:t> de </a:t>
            </a:r>
            <a:r>
              <a:rPr lang="en-GB" dirty="0" err="1"/>
              <a:t>reflexión</a:t>
            </a:r>
            <a:r>
              <a:rPr lang="en-GB" dirty="0"/>
              <a:t>, </a:t>
            </a:r>
            <a:r>
              <a:rPr lang="en-GB" dirty="0" err="1"/>
              <a:t>sino</a:t>
            </a:r>
            <a:r>
              <a:rPr lang="en-GB" dirty="0"/>
              <a:t> </a:t>
            </a:r>
            <a:r>
              <a:rPr lang="en-GB" dirty="0" err="1"/>
              <a:t>también</a:t>
            </a:r>
            <a:r>
              <a:rPr lang="en-GB" dirty="0"/>
              <a:t> una </a:t>
            </a:r>
            <a:r>
              <a:rPr lang="en-GB" dirty="0" err="1"/>
              <a:t>tarea</a:t>
            </a:r>
            <a:r>
              <a:rPr lang="en-GB" dirty="0"/>
              <a:t> </a:t>
            </a:r>
            <a:r>
              <a:rPr lang="en-GB" dirty="0" err="1"/>
              <a:t>creativa</a:t>
            </a:r>
            <a:r>
              <a:rPr lang="en-GB" dirty="0"/>
              <a:t>.</a:t>
            </a:r>
          </a:p>
          <a:p>
            <a:pPr marL="0" indent="0" algn="ctr">
              <a:buNone/>
            </a:pPr>
            <a:r>
              <a:rPr lang="en-GB" dirty="0"/>
              <a:t>- </a:t>
            </a:r>
            <a:r>
              <a:rPr lang="en-GB" dirty="0" err="1"/>
              <a:t>Estoy</a:t>
            </a:r>
            <a:r>
              <a:rPr lang="en-GB" dirty="0"/>
              <a:t> super </a:t>
            </a:r>
            <a:r>
              <a:rPr lang="en-GB" dirty="0" err="1"/>
              <a:t>muy</a:t>
            </a:r>
            <a:r>
              <a:rPr lang="en-GB" dirty="0"/>
              <a:t> </a:t>
            </a:r>
            <a:r>
              <a:rPr lang="en-GB" dirty="0" err="1"/>
              <a:t>contenta</a:t>
            </a:r>
            <a:r>
              <a:rPr lang="en-GB" dirty="0"/>
              <a:t> con el </a:t>
            </a:r>
            <a:r>
              <a:rPr lang="en-GB" dirty="0" err="1"/>
              <a:t>resultado</a:t>
            </a:r>
            <a:endParaRPr lang="en-BG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798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78D151-52A1-46B3-8374-570DA802E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167D2-AAA2-C941-98C0-F6036A8AB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909" y="533401"/>
            <a:ext cx="5663774" cy="16859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LOS MODERNOS. MISIÓN SIGLO XX</a:t>
            </a:r>
            <a:endParaRPr lang="en-BG" dirty="0">
              <a:solidFill>
                <a:srgbClr val="002060"/>
              </a:solidFill>
            </a:endParaRPr>
          </a:p>
        </p:txBody>
      </p:sp>
      <p:sp>
        <p:nvSpPr>
          <p:cNvPr id="14" name="Rectangle 23">
            <a:extLst>
              <a:ext uri="{FF2B5EF4-FFF2-40B4-BE49-F238E27FC236}">
                <a16:creationId xmlns:a16="http://schemas.microsoft.com/office/drawing/2014/main" id="{6C745475-F6E1-4944-B2F1-A82F3444F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8942"/>
            <a:ext cx="4135478" cy="6895884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  <a:gd name="connsiteX0" fmla="*/ 2323794 w 6699211"/>
              <a:gd name="connsiteY0" fmla="*/ 54619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323794 w 6699211"/>
              <a:gd name="connsiteY4" fmla="*/ 54619 h 6857998"/>
              <a:gd name="connsiteX0" fmla="*/ 2323794 w 6699211"/>
              <a:gd name="connsiteY0" fmla="*/ 18674 h 6822053"/>
              <a:gd name="connsiteX1" fmla="*/ 6699211 w 6699211"/>
              <a:gd name="connsiteY1" fmla="*/ 0 h 6822053"/>
              <a:gd name="connsiteX2" fmla="*/ 6699211 w 6699211"/>
              <a:gd name="connsiteY2" fmla="*/ 6822053 h 6822053"/>
              <a:gd name="connsiteX3" fmla="*/ 0 w 6699211"/>
              <a:gd name="connsiteY3" fmla="*/ 6808405 h 6822053"/>
              <a:gd name="connsiteX4" fmla="*/ 2323794 w 6699211"/>
              <a:gd name="connsiteY4" fmla="*/ 18674 h 6822053"/>
              <a:gd name="connsiteX0" fmla="*/ 3105369 w 7480786"/>
              <a:gd name="connsiteY0" fmla="*/ 18674 h 6822053"/>
              <a:gd name="connsiteX1" fmla="*/ 7480786 w 7480786"/>
              <a:gd name="connsiteY1" fmla="*/ 0 h 6822053"/>
              <a:gd name="connsiteX2" fmla="*/ 7480786 w 7480786"/>
              <a:gd name="connsiteY2" fmla="*/ 6822053 h 6822053"/>
              <a:gd name="connsiteX3" fmla="*/ 0 w 7480786"/>
              <a:gd name="connsiteY3" fmla="*/ 6820387 h 6822053"/>
              <a:gd name="connsiteX4" fmla="*/ 3105369 w 7480786"/>
              <a:gd name="connsiteY4" fmla="*/ 18674 h 682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0786" h="6822053">
                <a:moveTo>
                  <a:pt x="3105369" y="18674"/>
                </a:moveTo>
                <a:lnTo>
                  <a:pt x="7480786" y="0"/>
                </a:lnTo>
                <a:lnTo>
                  <a:pt x="7480786" y="6822053"/>
                </a:lnTo>
                <a:lnTo>
                  <a:pt x="0" y="6820387"/>
                </a:lnTo>
                <a:lnTo>
                  <a:pt x="3105369" y="186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, sign, screenshot&#10;&#10;Description automatically generated">
            <a:extLst>
              <a:ext uri="{FF2B5EF4-FFF2-40B4-BE49-F238E27FC236}">
                <a16:creationId xmlns:a16="http://schemas.microsoft.com/office/drawing/2014/main" id="{1676D42D-4CAC-0B44-AD09-B7024396B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43" y="533400"/>
            <a:ext cx="3476076" cy="272040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F61726-9292-4844-9EBF-341051AAF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244996"/>
            <a:ext cx="4651744" cy="26130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DE12706-949D-9F48-9FDB-49C880BF9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767448"/>
            <a:ext cx="4236986" cy="23938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C6735-ED9A-3F46-9D84-920A98D09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9445" y="2664798"/>
            <a:ext cx="5697238" cy="39476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BG" b="1" dirty="0">
                <a:latin typeface="ACADEMY ENGRAVED LET PLAIN:1.0" panose="02000000000000000000" pitchFamily="2" charset="0"/>
              </a:rPr>
              <a:t>Territorio Nuevo </a:t>
            </a:r>
            <a:r>
              <a:rPr lang="en-BG" dirty="0">
                <a:latin typeface="ACADEMY ENGRAVED LET PLAIN:1.0" panose="02000000000000000000" pitchFamily="2" charset="0"/>
              </a:rPr>
              <a:t>– Mayo 2021</a:t>
            </a:r>
          </a:p>
          <a:p>
            <a:pPr algn="ctr">
              <a:buFontTx/>
              <a:buChar char="-"/>
            </a:pPr>
            <a:r>
              <a:rPr lang="en-GB" dirty="0" err="1"/>
              <a:t>Aquí</a:t>
            </a:r>
            <a:r>
              <a:rPr lang="en-GB" dirty="0"/>
              <a:t> </a:t>
            </a:r>
            <a:r>
              <a:rPr lang="en-GB" dirty="0" err="1"/>
              <a:t>encarnamos</a:t>
            </a:r>
            <a:r>
              <a:rPr lang="en-GB" dirty="0"/>
              <a:t> a los </a:t>
            </a:r>
            <a:r>
              <a:rPr lang="en-GB" dirty="0" err="1"/>
              <a:t>modernistas</a:t>
            </a:r>
            <a:r>
              <a:rPr lang="en-GB" dirty="0"/>
              <a:t> y </a:t>
            </a:r>
            <a:endParaRPr lang="bg-BG" dirty="0"/>
          </a:p>
          <a:p>
            <a:pPr marL="0" indent="0" algn="ctr">
              <a:buNone/>
            </a:pPr>
            <a:r>
              <a:rPr lang="en-GB" dirty="0" err="1"/>
              <a:t>escribimos</a:t>
            </a:r>
            <a:r>
              <a:rPr lang="en-GB" dirty="0"/>
              <a:t> </a:t>
            </a:r>
            <a:r>
              <a:rPr lang="es-ES" dirty="0" err="1"/>
              <a:t>greguer</a:t>
            </a:r>
            <a:r>
              <a:rPr lang="bg-BG" dirty="0" err="1"/>
              <a:t>í</a:t>
            </a:r>
            <a:r>
              <a:rPr lang="es-ES" dirty="0"/>
              <a:t>as</a:t>
            </a:r>
            <a:endParaRPr lang="en-GB" dirty="0"/>
          </a:p>
          <a:p>
            <a:pPr algn="ctr">
              <a:buFontTx/>
              <a:buChar char="-"/>
            </a:pPr>
            <a:r>
              <a:rPr lang="en-GB" dirty="0" err="1"/>
              <a:t>Fueron</a:t>
            </a:r>
            <a:r>
              <a:rPr lang="en-GB" dirty="0"/>
              <a:t> </a:t>
            </a:r>
            <a:r>
              <a:rPr lang="en-GB" dirty="0" err="1"/>
              <a:t>extremadamente</a:t>
            </a:r>
            <a:r>
              <a:rPr lang="en-GB" dirty="0"/>
              <a:t> </a:t>
            </a:r>
            <a:r>
              <a:rPr lang="en-GB" dirty="0" err="1"/>
              <a:t>interesantes</a:t>
            </a:r>
            <a:r>
              <a:rPr lang="en-GB" dirty="0"/>
              <a:t> de </a:t>
            </a:r>
            <a:r>
              <a:rPr lang="en-GB" dirty="0" err="1"/>
              <a:t>hacer</a:t>
            </a:r>
            <a:r>
              <a:rPr lang="en-GB" dirty="0"/>
              <a:t>.</a:t>
            </a:r>
          </a:p>
          <a:p>
            <a:pPr marL="0" indent="0" algn="ctr">
              <a:buNone/>
            </a:pPr>
            <a:r>
              <a:rPr lang="en-GB" dirty="0"/>
              <a:t> </a:t>
            </a:r>
            <a:r>
              <a:rPr lang="en-GB" dirty="0" err="1"/>
              <a:t>Definitivamente</a:t>
            </a:r>
            <a:r>
              <a:rPr lang="en-GB" dirty="0"/>
              <a:t> una de mis </a:t>
            </a:r>
            <a:r>
              <a:rPr lang="en-GB" dirty="0" err="1"/>
              <a:t>tareas</a:t>
            </a:r>
            <a:r>
              <a:rPr lang="en-GB" dirty="0"/>
              <a:t> </a:t>
            </a:r>
            <a:r>
              <a:rPr lang="en-GB" dirty="0" err="1"/>
              <a:t>favoritas</a:t>
            </a:r>
            <a:r>
              <a:rPr lang="en-GB" dirty="0"/>
              <a:t> </a:t>
            </a:r>
          </a:p>
          <a:p>
            <a:pPr marL="0" indent="0" algn="ctr">
              <a:buNone/>
            </a:pPr>
            <a:r>
              <a:rPr lang="en-GB" dirty="0"/>
              <a:t>para </a:t>
            </a:r>
            <a:r>
              <a:rPr lang="en-GB" dirty="0" err="1"/>
              <a:t>todo</a:t>
            </a:r>
            <a:r>
              <a:rPr lang="en-GB" dirty="0"/>
              <a:t> el </a:t>
            </a:r>
            <a:r>
              <a:rPr lang="en-GB" dirty="0" err="1"/>
              <a:t>proyecto</a:t>
            </a:r>
            <a:r>
              <a:rPr lang="en-GB" dirty="0"/>
              <a:t>.</a:t>
            </a:r>
            <a:endParaRPr lang="en-BG" dirty="0"/>
          </a:p>
        </p:txBody>
      </p:sp>
    </p:spTree>
    <p:extLst>
      <p:ext uri="{BB962C8B-B14F-4D97-AF65-F5344CB8AC3E}">
        <p14:creationId xmlns:p14="http://schemas.microsoft.com/office/powerpoint/2010/main" val="19177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31B5C-56C7-AB4F-8EBA-0E8D79B56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BG" dirty="0"/>
              <a:t>Conclusión y cierre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9B8A9-F558-434A-9291-1A1A00950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Para </a:t>
            </a:r>
            <a:r>
              <a:rPr lang="en-US" dirty="0" err="1"/>
              <a:t>mí</a:t>
            </a:r>
            <a:r>
              <a:rPr lang="en-US" dirty="0"/>
              <a:t> era un placer </a:t>
            </a:r>
            <a:r>
              <a:rPr lang="en-US" dirty="0" err="1"/>
              <a:t>participar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éste</a:t>
            </a:r>
            <a:r>
              <a:rPr lang="en-US" dirty="0"/>
              <a:t> </a:t>
            </a:r>
            <a:r>
              <a:rPr lang="en-US" dirty="0" err="1"/>
              <a:t>proyecto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Las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eran</a:t>
            </a:r>
            <a:r>
              <a:rPr lang="en-US" dirty="0"/>
              <a:t> </a:t>
            </a:r>
            <a:r>
              <a:rPr lang="en-US" dirty="0" err="1"/>
              <a:t>relacionadas</a:t>
            </a:r>
            <a:r>
              <a:rPr lang="en-US" dirty="0"/>
              <a:t> con la </a:t>
            </a:r>
            <a:r>
              <a:rPr lang="en-US" dirty="0" err="1"/>
              <a:t>literatura</a:t>
            </a:r>
            <a:r>
              <a:rPr lang="en-US" dirty="0"/>
              <a:t> que </a:t>
            </a:r>
            <a:r>
              <a:rPr lang="en-US" dirty="0" err="1"/>
              <a:t>estudiábamos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clase</a:t>
            </a:r>
            <a:r>
              <a:rPr lang="en-US" dirty="0"/>
              <a:t> y</a:t>
            </a:r>
            <a:r>
              <a:rPr lang="bg-BG" dirty="0"/>
              <a:t> </a:t>
            </a:r>
            <a:r>
              <a:rPr lang="en-GB" dirty="0" err="1"/>
              <a:t>contribuyó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gran </a:t>
            </a:r>
            <a:r>
              <a:rPr lang="en-GB" dirty="0" err="1"/>
              <a:t>medida</a:t>
            </a:r>
            <a:r>
              <a:rPr lang="en-GB" dirty="0"/>
              <a:t> a mi </a:t>
            </a:r>
            <a:r>
              <a:rPr lang="en-GB" dirty="0" err="1"/>
              <a:t>rendimiento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clase</a:t>
            </a:r>
            <a:r>
              <a:rPr lang="en-GB" dirty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Los </a:t>
            </a:r>
            <a:r>
              <a:rPr lang="en-US" dirty="0" err="1"/>
              <a:t>cordinadores</a:t>
            </a:r>
            <a:r>
              <a:rPr lang="en-US" dirty="0"/>
              <a:t>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hecho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trabajo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bien. La </a:t>
            </a:r>
            <a:r>
              <a:rPr lang="en-US" dirty="0" err="1"/>
              <a:t>comunicación</a:t>
            </a:r>
            <a:r>
              <a:rPr lang="en-US" dirty="0"/>
              <a:t>, </a:t>
            </a:r>
            <a:r>
              <a:rPr lang="en-US" dirty="0" err="1"/>
              <a:t>aunque</a:t>
            </a:r>
            <a:r>
              <a:rPr lang="en-US" dirty="0"/>
              <a:t> </a:t>
            </a:r>
            <a:r>
              <a:rPr lang="en-US" dirty="0" err="1"/>
              <a:t>indirecta</a:t>
            </a:r>
            <a:r>
              <a:rPr lang="en-US" dirty="0"/>
              <a:t>, con los </a:t>
            </a:r>
            <a:r>
              <a:rPr lang="en-US" dirty="0" err="1"/>
              <a:t>estudiantes</a:t>
            </a:r>
            <a:r>
              <a:rPr lang="en-US" dirty="0"/>
              <a:t> de los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países</a:t>
            </a:r>
            <a:r>
              <a:rPr lang="en-US" dirty="0"/>
              <a:t> era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interesante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i="1" dirty="0">
                <a:solidFill>
                  <a:srgbClr val="FF0000"/>
                </a:solidFill>
                <a:latin typeface="ACADEMY ENGRAVED LET PLAIN:1.0" panose="02000000000000000000" pitchFamily="2" charset="0"/>
              </a:rPr>
              <a:t>¡Gracias por la </a:t>
            </a:r>
            <a:r>
              <a:rPr lang="en-US" sz="2800" i="1" dirty="0" err="1">
                <a:solidFill>
                  <a:srgbClr val="FF0000"/>
                </a:solidFill>
                <a:latin typeface="ACADEMY ENGRAVED LET PLAIN:1.0" panose="02000000000000000000" pitchFamily="2" charset="0"/>
              </a:rPr>
              <a:t>oportunidad</a:t>
            </a:r>
            <a:r>
              <a:rPr lang="en-US" sz="2800" i="1" dirty="0">
                <a:solidFill>
                  <a:srgbClr val="FF0000"/>
                </a:solidFill>
                <a:latin typeface="ACADEMY ENGRAVED LET PLAIN:1.0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rgbClr val="FF0000"/>
                </a:solidFill>
                <a:latin typeface="ACADEMY ENGRAVED LET PLAIN:1.0" panose="02000000000000000000" pitchFamily="2" charset="0"/>
              </a:rPr>
              <a:t>y la </a:t>
            </a:r>
            <a:r>
              <a:rPr lang="en-US" sz="2800" i="1" dirty="0" err="1">
                <a:solidFill>
                  <a:srgbClr val="FF0000"/>
                </a:solidFill>
                <a:latin typeface="ACADEMY ENGRAVED LET PLAIN:1.0" panose="02000000000000000000" pitchFamily="2" charset="0"/>
              </a:rPr>
              <a:t>experiencia</a:t>
            </a:r>
            <a:r>
              <a:rPr lang="en-US" sz="2800" i="1" dirty="0">
                <a:solidFill>
                  <a:srgbClr val="FF0000"/>
                </a:solidFill>
                <a:latin typeface="ACADEMY ENGRAVED LET PLAIN:1.0" panose="02000000000000000000" pitchFamily="2" charset="0"/>
              </a:rPr>
              <a:t>!</a:t>
            </a:r>
            <a:endParaRPr lang="bg-BG" sz="2800" i="1" dirty="0">
              <a:solidFill>
                <a:srgbClr val="FF0000"/>
              </a:solidFill>
            </a:endParaRPr>
          </a:p>
          <a:p>
            <a:endParaRPr lang="en-BG" dirty="0"/>
          </a:p>
        </p:txBody>
      </p:sp>
    </p:spTree>
    <p:extLst>
      <p:ext uri="{BB962C8B-B14F-4D97-AF65-F5344CB8AC3E}">
        <p14:creationId xmlns:p14="http://schemas.microsoft.com/office/powerpoint/2010/main" val="684629942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DarkSeedLeftStep">
      <a:dk1>
        <a:srgbClr val="000000"/>
      </a:dk1>
      <a:lt1>
        <a:srgbClr val="FFFFFF"/>
      </a:lt1>
      <a:dk2>
        <a:srgbClr val="322A1C"/>
      </a:dk2>
      <a:lt2>
        <a:srgbClr val="F0F1F3"/>
      </a:lt2>
      <a:accent1>
        <a:srgbClr val="C39A4D"/>
      </a:accent1>
      <a:accent2>
        <a:srgbClr val="B1573B"/>
      </a:accent2>
      <a:accent3>
        <a:srgbClr val="C34D62"/>
      </a:accent3>
      <a:accent4>
        <a:srgbClr val="B13B82"/>
      </a:accent4>
      <a:accent5>
        <a:srgbClr val="C24DC3"/>
      </a:accent5>
      <a:accent6>
        <a:srgbClr val="7E3BB1"/>
      </a:accent6>
      <a:hlink>
        <a:srgbClr val="C043AD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381</Words>
  <Application>Microsoft Macintosh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ACADEMY ENGRAVED LET PLAIN:1.0</vt:lpstr>
      <vt:lpstr>Arial</vt:lpstr>
      <vt:lpstr>Univers Condensed Light</vt:lpstr>
      <vt:lpstr>Walbaum Display Light</vt:lpstr>
      <vt:lpstr>AngleLinesVTI</vt:lpstr>
      <vt:lpstr>Los pliegues del tiempo</vt:lpstr>
      <vt:lpstr>índice</vt:lpstr>
      <vt:lpstr>BOSQUES Y BRUMAS. MISIÓN ROMANTICISMO </vt:lpstr>
      <vt:lpstr>UN ESPEJO EN EL CAMINO. MISIÓN REALISMO</vt:lpstr>
      <vt:lpstr>UN ESPEJO EN EL CAMINO. MISIÓN REALISMO</vt:lpstr>
      <vt:lpstr>LOS MODERNOS. MISIÓN SIGLO XX</vt:lpstr>
      <vt:lpstr>LOS MODERNOS. MISIÓN SIGLO XX</vt:lpstr>
      <vt:lpstr>Conclusión y cierre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pliegues del tiempo</dc:title>
  <dc:creator>22a_martina.atanasova</dc:creator>
  <cp:lastModifiedBy>22a_martina.atanasova</cp:lastModifiedBy>
  <cp:revision>9</cp:revision>
  <dcterms:created xsi:type="dcterms:W3CDTF">2021-06-23T17:02:05Z</dcterms:created>
  <dcterms:modified xsi:type="dcterms:W3CDTF">2021-06-23T18:51:24Z</dcterms:modified>
</cp:coreProperties>
</file>