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17D2A-072F-45A0-AF38-1B9646306493}" v="383" dt="2021-06-18T10:42:11.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1" d="100"/>
          <a:sy n="71" d="100"/>
        </p:scale>
        <p:origin x="66"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6/18/2021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6/18/2021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6/18/2021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6/18/2021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6/18/2021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MI PORTAFOLIO</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INNA FILIPOVA 11E 164 GPIE</a:t>
            </a:r>
          </a:p>
        </p:txBody>
      </p:sp>
    </p:spTree>
    <p:extLst>
      <p:ext uri="{BB962C8B-B14F-4D97-AF65-F5344CB8AC3E}">
        <p14:creationId xmlns:p14="http://schemas.microsoft.com/office/powerpoint/2010/main" val="162719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2496672D-A5DB-44CE-AED0-6DD86A55179E}"/>
              </a:ext>
            </a:extLst>
          </p:cNvPr>
          <p:cNvSpPr>
            <a:spLocks noGrp="1"/>
          </p:cNvSpPr>
          <p:nvPr>
            <p:ph type="title"/>
          </p:nvPr>
        </p:nvSpPr>
        <p:spPr>
          <a:xfrm>
            <a:off x="1260205" y="1916549"/>
            <a:ext cx="9644552" cy="1424768"/>
          </a:xfrm>
        </p:spPr>
        <p:txBody>
          <a:bodyPr vert="horz" lIns="91440" tIns="45720" rIns="91440" bIns="45720" rtlCol="0" anchor="ctr">
            <a:normAutofit/>
          </a:bodyPr>
          <a:lstStyle/>
          <a:p>
            <a:r>
              <a:rPr lang="en-US">
                <a:ea typeface="+mj-lt"/>
                <a:cs typeface="+mj-lt"/>
              </a:rPr>
              <a:t>ÍNDICE </a:t>
            </a:r>
            <a:endParaRPr lang="bg-BG"/>
          </a:p>
        </p:txBody>
      </p:sp>
      <p:sp>
        <p:nvSpPr>
          <p:cNvPr id="3" name="Текстов контейнер 2">
            <a:extLst>
              <a:ext uri="{FF2B5EF4-FFF2-40B4-BE49-F238E27FC236}">
                <a16:creationId xmlns:a16="http://schemas.microsoft.com/office/drawing/2014/main" id="{6B99A717-0025-450C-B9E9-FC17B69350BA}"/>
              </a:ext>
            </a:extLst>
          </p:cNvPr>
          <p:cNvSpPr>
            <a:spLocks noGrp="1"/>
          </p:cNvSpPr>
          <p:nvPr>
            <p:ph type="body" idx="1"/>
          </p:nvPr>
        </p:nvSpPr>
        <p:spPr>
          <a:xfrm>
            <a:off x="1260203" y="3482541"/>
            <a:ext cx="9630175" cy="2034755"/>
          </a:xfrm>
        </p:spPr>
        <p:txBody>
          <a:bodyPr vert="horz" lIns="91440" tIns="45720" rIns="91440" bIns="45720" rtlCol="0" anchor="ctr">
            <a:normAutofit/>
          </a:bodyPr>
          <a:lstStyle/>
          <a:p>
            <a:pPr>
              <a:spcBef>
                <a:spcPts val="0"/>
              </a:spcBef>
            </a:pPr>
            <a:r>
              <a:rPr lang="es-ES_tradnl" sz="2400" spc="80" dirty="0"/>
              <a:t>1. </a:t>
            </a:r>
            <a:r>
              <a:rPr lang="es-ES_tradnl" sz="2400" spc="80" dirty="0">
                <a:ea typeface="+mn-lt"/>
                <a:cs typeface="+mn-lt"/>
              </a:rPr>
              <a:t>Misión Realismo</a:t>
            </a:r>
            <a:endParaRPr lang="bg-BG" sz="2400"/>
          </a:p>
          <a:p>
            <a:pPr>
              <a:spcBef>
                <a:spcPts val="0"/>
              </a:spcBef>
            </a:pPr>
            <a:r>
              <a:rPr lang="es-ES_tradnl" sz="2400" spc="80" dirty="0"/>
              <a:t>2. </a:t>
            </a:r>
            <a:r>
              <a:rPr lang="es-ES_tradnl" sz="2400" spc="80" dirty="0">
                <a:ea typeface="+mn-lt"/>
                <a:cs typeface="+mn-lt"/>
              </a:rPr>
              <a:t>Misión siglo XX</a:t>
            </a:r>
          </a:p>
          <a:p>
            <a:pPr>
              <a:spcBef>
                <a:spcPts val="0"/>
              </a:spcBef>
            </a:pPr>
            <a:r>
              <a:rPr lang="es-ES_tradnl" sz="2400" spc="80" dirty="0"/>
              <a:t>3.</a:t>
            </a:r>
            <a:r>
              <a:rPr lang="es-ES_tradnl" sz="2400" spc="80" dirty="0">
                <a:ea typeface="+mn-lt"/>
                <a:cs typeface="+mn-lt"/>
              </a:rPr>
              <a:t>Misión Romanticismo</a:t>
            </a:r>
          </a:p>
          <a:p>
            <a:pPr>
              <a:spcBef>
                <a:spcPts val="0"/>
              </a:spcBef>
            </a:pPr>
            <a:r>
              <a:rPr lang="es-ES_tradnl" sz="2400" spc="80" dirty="0"/>
              <a:t>4. Mi opinión</a:t>
            </a:r>
          </a:p>
        </p:txBody>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4991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9"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A44BCE0A-298D-4312-A9D1-5BBE1CDACBE4}"/>
              </a:ext>
            </a:extLst>
          </p:cNvPr>
          <p:cNvSpPr>
            <a:spLocks noGrp="1"/>
          </p:cNvSpPr>
          <p:nvPr>
            <p:ph type="title"/>
          </p:nvPr>
        </p:nvSpPr>
        <p:spPr>
          <a:xfrm>
            <a:off x="7532835" y="1420706"/>
            <a:ext cx="3466540" cy="4016587"/>
          </a:xfrm>
        </p:spPr>
        <p:txBody>
          <a:bodyPr>
            <a:normAutofit/>
          </a:bodyPr>
          <a:lstStyle/>
          <a:p>
            <a:r>
              <a:rPr lang="es-ES" sz="3600"/>
              <a:t>Misión Realismo. Mi cartel de la ciudad</a:t>
            </a:r>
            <a:endParaRPr lang="bg-BG"/>
          </a:p>
        </p:txBody>
      </p:sp>
      <p:sp>
        <p:nvSpPr>
          <p:cNvPr id="3" name="Контейнер за съдържание 2">
            <a:extLst>
              <a:ext uri="{FF2B5EF4-FFF2-40B4-BE49-F238E27FC236}">
                <a16:creationId xmlns:a16="http://schemas.microsoft.com/office/drawing/2014/main" id="{734A1056-4C8D-419F-A5CA-217D79E648FC}"/>
              </a:ext>
            </a:extLst>
          </p:cNvPr>
          <p:cNvSpPr>
            <a:spLocks noGrp="1"/>
          </p:cNvSpPr>
          <p:nvPr>
            <p:ph idx="1"/>
          </p:nvPr>
        </p:nvSpPr>
        <p:spPr>
          <a:xfrm>
            <a:off x="1440519" y="1420706"/>
            <a:ext cx="5514758" cy="4016587"/>
          </a:xfrm>
        </p:spPr>
        <p:txBody>
          <a:bodyPr anchor="ctr">
            <a:normAutofit/>
          </a:bodyPr>
          <a:lstStyle/>
          <a:p>
            <a:r>
              <a:rPr lang="es-EC" sz="2000" dirty="0">
                <a:ea typeface="+mn-lt"/>
                <a:cs typeface="+mn-lt"/>
              </a:rPr>
              <a:t>Esta tarea me gustó mucho. Teníamos que hacer del cartel nuestra ciudad favorita. El problema era que tenía que ser escrito como un autor de poesía. La fecha límite era el 28 de febrero. Mi cartel tiene dos fotos de la antigua y nueva ciudad de </a:t>
            </a:r>
            <a:r>
              <a:rPr lang="es-EC" sz="2000" dirty="0" err="1">
                <a:ea typeface="+mn-lt"/>
                <a:cs typeface="+mn-lt"/>
              </a:rPr>
              <a:t>Yambol</a:t>
            </a:r>
            <a:r>
              <a:rPr lang="es-EC" sz="2000" dirty="0">
                <a:ea typeface="+mn-lt"/>
                <a:cs typeface="+mn-lt"/>
              </a:rPr>
              <a:t>. Esta tarea fue muy divertida para mí porque descubrí cosas nuevas sobre mi ciudad favorita.</a:t>
            </a: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238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3" name="Rectangle 12">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5" name="Group 14">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6" name="Straight Connector 15">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0" name="Rectangle 19">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2" name="Rectangle 21">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6" name="Rectangle 25">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8D8114DB-5A66-40F8-9714-F462442EB6C0}"/>
              </a:ext>
            </a:extLst>
          </p:cNvPr>
          <p:cNvSpPr>
            <a:spLocks noGrp="1"/>
          </p:cNvSpPr>
          <p:nvPr>
            <p:ph type="title"/>
          </p:nvPr>
        </p:nvSpPr>
        <p:spPr>
          <a:xfrm>
            <a:off x="1260205" y="1053908"/>
            <a:ext cx="9630175" cy="1582918"/>
          </a:xfrm>
        </p:spPr>
        <p:txBody>
          <a:bodyPr vert="horz" lIns="91440" tIns="45720" rIns="91440" bIns="45720" rtlCol="0" anchor="ctr">
            <a:normAutofit/>
          </a:bodyPr>
          <a:lstStyle/>
          <a:p>
            <a:pPr algn="ctr">
              <a:lnSpc>
                <a:spcPct val="83000"/>
              </a:lnSpc>
            </a:pPr>
            <a:endParaRPr lang="en-US" sz="7200" cap="all" spc="-100" dirty="0"/>
          </a:p>
        </p:txBody>
      </p:sp>
      <p:sp>
        <p:nvSpPr>
          <p:cNvPr id="28" name="Rectangle 27">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29">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pic>
        <p:nvPicPr>
          <p:cNvPr id="3" name="Картина 3">
            <a:extLst>
              <a:ext uri="{FF2B5EF4-FFF2-40B4-BE49-F238E27FC236}">
                <a16:creationId xmlns:a16="http://schemas.microsoft.com/office/drawing/2014/main" id="{63D01430-C7FE-471B-892E-96EDCCF8FD27}"/>
              </a:ext>
            </a:extLst>
          </p:cNvPr>
          <p:cNvPicPr>
            <a:picLocks noChangeAspect="1"/>
          </p:cNvPicPr>
          <p:nvPr/>
        </p:nvPicPr>
        <p:blipFill>
          <a:blip r:embed="rId3"/>
          <a:stretch>
            <a:fillRect/>
          </a:stretch>
        </p:blipFill>
        <p:spPr>
          <a:xfrm>
            <a:off x="1072552" y="933098"/>
            <a:ext cx="10276933" cy="5078069"/>
          </a:xfrm>
          <a:prstGeom prst="rect">
            <a:avLst/>
          </a:prstGeom>
        </p:spPr>
      </p:pic>
    </p:spTree>
    <p:extLst>
      <p:ext uri="{BB962C8B-B14F-4D97-AF65-F5344CB8AC3E}">
        <p14:creationId xmlns:p14="http://schemas.microsoft.com/office/powerpoint/2010/main" val="2220727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988D39B3-B068-4631-9F03-F3ED23F300AB}"/>
              </a:ext>
            </a:extLst>
          </p:cNvPr>
          <p:cNvSpPr>
            <a:spLocks noGrp="1"/>
          </p:cNvSpPr>
          <p:nvPr>
            <p:ph type="title"/>
          </p:nvPr>
        </p:nvSpPr>
        <p:spPr>
          <a:xfrm>
            <a:off x="7532835" y="1420706"/>
            <a:ext cx="3466540" cy="4016587"/>
          </a:xfrm>
        </p:spPr>
        <p:txBody>
          <a:bodyPr>
            <a:normAutofit/>
          </a:bodyPr>
          <a:lstStyle/>
          <a:p>
            <a:r>
              <a:rPr lang="es-ES" sz="3600"/>
              <a:t>Misión siglo XX.</a:t>
            </a:r>
            <a:br>
              <a:rPr lang="es-ES" sz="3600"/>
            </a:br>
            <a:r>
              <a:rPr lang="es-ES" sz="3600"/>
              <a:t>Microrrelativo</a:t>
            </a:r>
            <a:endParaRPr lang="bg-BG"/>
          </a:p>
        </p:txBody>
      </p:sp>
      <p:sp>
        <p:nvSpPr>
          <p:cNvPr id="3" name="Контейнер за съдържание 2">
            <a:extLst>
              <a:ext uri="{FF2B5EF4-FFF2-40B4-BE49-F238E27FC236}">
                <a16:creationId xmlns:a16="http://schemas.microsoft.com/office/drawing/2014/main" id="{E92FB9E1-C7D6-4E5B-9576-64D23A8D467B}"/>
              </a:ext>
            </a:extLst>
          </p:cNvPr>
          <p:cNvSpPr>
            <a:spLocks noGrp="1"/>
          </p:cNvSpPr>
          <p:nvPr>
            <p:ph idx="1"/>
          </p:nvPr>
        </p:nvSpPr>
        <p:spPr>
          <a:xfrm>
            <a:off x="1440519" y="1420706"/>
            <a:ext cx="5514758" cy="4016587"/>
          </a:xfrm>
        </p:spPr>
        <p:txBody>
          <a:bodyPr anchor="ctr">
            <a:normAutofit/>
          </a:bodyPr>
          <a:lstStyle/>
          <a:p>
            <a:r>
              <a:rPr lang="bg-BG" sz="2000" dirty="0" err="1">
                <a:ea typeface="+mn-lt"/>
                <a:cs typeface="+mn-lt"/>
              </a:rPr>
              <a:t>Esta</a:t>
            </a:r>
            <a:r>
              <a:rPr lang="bg-BG" sz="2000" dirty="0">
                <a:ea typeface="+mn-lt"/>
                <a:cs typeface="+mn-lt"/>
              </a:rPr>
              <a:t> </a:t>
            </a:r>
            <a:r>
              <a:rPr lang="bg-BG" sz="2000" dirty="0" err="1">
                <a:ea typeface="+mn-lt"/>
                <a:cs typeface="+mn-lt"/>
              </a:rPr>
              <a:t>tarea</a:t>
            </a:r>
            <a:r>
              <a:rPr lang="bg-BG" sz="2000" dirty="0">
                <a:ea typeface="+mn-lt"/>
                <a:cs typeface="+mn-lt"/>
              </a:rPr>
              <a:t> </a:t>
            </a:r>
            <a:r>
              <a:rPr lang="bg-BG" sz="2000" dirty="0" err="1">
                <a:ea typeface="+mn-lt"/>
                <a:cs typeface="+mn-lt"/>
              </a:rPr>
              <a:t>también</a:t>
            </a:r>
            <a:r>
              <a:rPr lang="bg-BG" sz="2000" dirty="0">
                <a:ea typeface="+mn-lt"/>
                <a:cs typeface="+mn-lt"/>
              </a:rPr>
              <a:t> </a:t>
            </a:r>
            <a:r>
              <a:rPr lang="bg-BG" sz="2000" dirty="0" err="1">
                <a:ea typeface="+mn-lt"/>
                <a:cs typeface="+mn-lt"/>
              </a:rPr>
              <a:t>me</a:t>
            </a:r>
            <a:r>
              <a:rPr lang="bg-BG" sz="2000" dirty="0">
                <a:ea typeface="+mn-lt"/>
                <a:cs typeface="+mn-lt"/>
              </a:rPr>
              <a:t> </a:t>
            </a:r>
            <a:r>
              <a:rPr lang="bg-BG" sz="2000" dirty="0" err="1">
                <a:ea typeface="+mn-lt"/>
                <a:cs typeface="+mn-lt"/>
              </a:rPr>
              <a:t>gustó</a:t>
            </a:r>
            <a:r>
              <a:rPr lang="bg-BG" sz="2000" dirty="0">
                <a:ea typeface="+mn-lt"/>
                <a:cs typeface="+mn-lt"/>
              </a:rPr>
              <a:t> </a:t>
            </a:r>
            <a:r>
              <a:rPr lang="bg-BG" sz="2000" dirty="0" err="1">
                <a:ea typeface="+mn-lt"/>
                <a:cs typeface="+mn-lt"/>
              </a:rPr>
              <a:t>mucho</a:t>
            </a:r>
            <a:r>
              <a:rPr lang="bg-BG" sz="2000" dirty="0">
                <a:ea typeface="+mn-lt"/>
                <a:cs typeface="+mn-lt"/>
              </a:rPr>
              <a:t>. </a:t>
            </a:r>
            <a:r>
              <a:rPr lang="bg-BG" sz="2000" dirty="0" err="1">
                <a:ea typeface="+mn-lt"/>
                <a:cs typeface="+mn-lt"/>
              </a:rPr>
              <a:t>Tuvimos</a:t>
            </a:r>
            <a:r>
              <a:rPr lang="bg-BG" sz="2000" dirty="0">
                <a:ea typeface="+mn-lt"/>
                <a:cs typeface="+mn-lt"/>
              </a:rPr>
              <a:t> </a:t>
            </a:r>
            <a:r>
              <a:rPr lang="bg-BG" sz="2000" dirty="0" err="1">
                <a:ea typeface="+mn-lt"/>
                <a:cs typeface="+mn-lt"/>
              </a:rPr>
              <a:t>que</a:t>
            </a:r>
            <a:r>
              <a:rPr lang="bg-BG" sz="2000" dirty="0">
                <a:ea typeface="+mn-lt"/>
                <a:cs typeface="+mn-lt"/>
              </a:rPr>
              <a:t> </a:t>
            </a:r>
            <a:r>
              <a:rPr lang="bg-BG" sz="2000" dirty="0" err="1">
                <a:ea typeface="+mn-lt"/>
                <a:cs typeface="+mn-lt"/>
              </a:rPr>
              <a:t>escribir</a:t>
            </a:r>
            <a:r>
              <a:rPr lang="bg-BG" sz="2000" dirty="0">
                <a:ea typeface="+mn-lt"/>
                <a:cs typeface="+mn-lt"/>
              </a:rPr>
              <a:t> </a:t>
            </a:r>
            <a:r>
              <a:rPr lang="bg-BG" sz="2000" dirty="0" err="1">
                <a:ea typeface="+mn-lt"/>
                <a:cs typeface="+mn-lt"/>
              </a:rPr>
              <a:t>una</a:t>
            </a:r>
            <a:r>
              <a:rPr lang="bg-BG" sz="2000" dirty="0">
                <a:ea typeface="+mn-lt"/>
                <a:cs typeface="+mn-lt"/>
              </a:rPr>
              <a:t> </a:t>
            </a:r>
            <a:r>
              <a:rPr lang="bg-BG" sz="2000" dirty="0" err="1">
                <a:ea typeface="+mn-lt"/>
                <a:cs typeface="+mn-lt"/>
              </a:rPr>
              <a:t>historia</a:t>
            </a:r>
            <a:r>
              <a:rPr lang="bg-BG" sz="2000" dirty="0">
                <a:ea typeface="+mn-lt"/>
                <a:cs typeface="+mn-lt"/>
              </a:rPr>
              <a:t> </a:t>
            </a:r>
            <a:r>
              <a:rPr lang="bg-BG" sz="2000" dirty="0" err="1">
                <a:ea typeface="+mn-lt"/>
                <a:cs typeface="+mn-lt"/>
              </a:rPr>
              <a:t>corta</a:t>
            </a:r>
            <a:r>
              <a:rPr lang="bg-BG" sz="2000" dirty="0">
                <a:ea typeface="+mn-lt"/>
                <a:cs typeface="+mn-lt"/>
              </a:rPr>
              <a:t> / </a:t>
            </a:r>
            <a:r>
              <a:rPr lang="bg-BG" sz="2000" dirty="0" err="1">
                <a:ea typeface="+mn-lt"/>
                <a:cs typeface="+mn-lt"/>
              </a:rPr>
              <a:t>historia</a:t>
            </a:r>
            <a:r>
              <a:rPr lang="bg-BG" sz="2000" dirty="0">
                <a:ea typeface="+mn-lt"/>
                <a:cs typeface="+mn-lt"/>
              </a:rPr>
              <a:t> </a:t>
            </a:r>
            <a:r>
              <a:rPr lang="bg-BG" sz="2000" dirty="0" err="1">
                <a:ea typeface="+mn-lt"/>
                <a:cs typeface="+mn-lt"/>
              </a:rPr>
              <a:t>sobre</a:t>
            </a:r>
            <a:r>
              <a:rPr lang="bg-BG" sz="2000" dirty="0">
                <a:ea typeface="+mn-lt"/>
                <a:cs typeface="+mn-lt"/>
              </a:rPr>
              <a:t> </a:t>
            </a:r>
            <a:r>
              <a:rPr lang="bg-BG" sz="2000" dirty="0" err="1">
                <a:ea typeface="+mn-lt"/>
                <a:cs typeface="+mn-lt"/>
              </a:rPr>
              <a:t>lo</a:t>
            </a:r>
            <a:r>
              <a:rPr lang="bg-BG" sz="2000" dirty="0">
                <a:ea typeface="+mn-lt"/>
                <a:cs typeface="+mn-lt"/>
              </a:rPr>
              <a:t> </a:t>
            </a:r>
            <a:r>
              <a:rPr lang="bg-BG" sz="2000" dirty="0" err="1">
                <a:ea typeface="+mn-lt"/>
                <a:cs typeface="+mn-lt"/>
              </a:rPr>
              <a:t>nuevo</a:t>
            </a:r>
            <a:r>
              <a:rPr lang="bg-BG" sz="2000" dirty="0">
                <a:ea typeface="+mn-lt"/>
                <a:cs typeface="+mn-lt"/>
              </a:rPr>
              <a:t> e </a:t>
            </a:r>
            <a:r>
              <a:rPr lang="bg-BG" sz="2000" dirty="0" err="1">
                <a:ea typeface="+mn-lt"/>
                <a:cs typeface="+mn-lt"/>
              </a:rPr>
              <a:t>interesante</a:t>
            </a:r>
            <a:r>
              <a:rPr lang="bg-BG" sz="2000" dirty="0">
                <a:ea typeface="+mn-lt"/>
                <a:cs typeface="+mn-lt"/>
              </a:rPr>
              <a:t>. El </a:t>
            </a:r>
            <a:r>
              <a:rPr lang="bg-BG" sz="2000" dirty="0" err="1">
                <a:ea typeface="+mn-lt"/>
                <a:cs typeface="+mn-lt"/>
              </a:rPr>
              <a:t>estilo</a:t>
            </a:r>
            <a:r>
              <a:rPr lang="bg-BG" sz="2000" dirty="0">
                <a:ea typeface="+mn-lt"/>
                <a:cs typeface="+mn-lt"/>
              </a:rPr>
              <a:t> </a:t>
            </a:r>
            <a:r>
              <a:rPr lang="bg-BG" sz="2000" dirty="0" err="1">
                <a:ea typeface="+mn-lt"/>
                <a:cs typeface="+mn-lt"/>
              </a:rPr>
              <a:t>de</a:t>
            </a:r>
            <a:r>
              <a:rPr lang="bg-BG" sz="2000" dirty="0">
                <a:ea typeface="+mn-lt"/>
                <a:cs typeface="+mn-lt"/>
              </a:rPr>
              <a:t> </a:t>
            </a:r>
            <a:r>
              <a:rPr lang="bg-BG" sz="2000" dirty="0" err="1">
                <a:ea typeface="+mn-lt"/>
                <a:cs typeface="+mn-lt"/>
              </a:rPr>
              <a:t>escritura</a:t>
            </a:r>
            <a:r>
              <a:rPr lang="bg-BG" sz="2000" dirty="0">
                <a:ea typeface="+mn-lt"/>
                <a:cs typeface="+mn-lt"/>
              </a:rPr>
              <a:t> </a:t>
            </a:r>
            <a:r>
              <a:rPr lang="bg-BG" sz="2000" dirty="0" err="1">
                <a:ea typeface="+mn-lt"/>
                <a:cs typeface="+mn-lt"/>
              </a:rPr>
              <a:t>era</a:t>
            </a:r>
            <a:r>
              <a:rPr lang="bg-BG" sz="2000" dirty="0">
                <a:ea typeface="+mn-lt"/>
                <a:cs typeface="+mn-lt"/>
              </a:rPr>
              <a:t> </a:t>
            </a:r>
            <a:r>
              <a:rPr lang="bg-BG" sz="2000" dirty="0" err="1">
                <a:ea typeface="+mn-lt"/>
                <a:cs typeface="+mn-lt"/>
              </a:rPr>
              <a:t>nuevo</a:t>
            </a:r>
            <a:r>
              <a:rPr lang="bg-BG" sz="2000" dirty="0">
                <a:ea typeface="+mn-lt"/>
                <a:cs typeface="+mn-lt"/>
              </a:rPr>
              <a:t> </a:t>
            </a:r>
            <a:r>
              <a:rPr lang="bg-BG" sz="2000" dirty="0" err="1">
                <a:ea typeface="+mn-lt"/>
                <a:cs typeface="+mn-lt"/>
              </a:rPr>
              <a:t>para</a:t>
            </a:r>
            <a:r>
              <a:rPr lang="bg-BG" sz="2000" dirty="0">
                <a:ea typeface="+mn-lt"/>
                <a:cs typeface="+mn-lt"/>
              </a:rPr>
              <a:t> </a:t>
            </a:r>
            <a:r>
              <a:rPr lang="bg-BG" sz="2000" dirty="0" err="1">
                <a:ea typeface="+mn-lt"/>
                <a:cs typeface="+mn-lt"/>
              </a:rPr>
              <a:t>mí</a:t>
            </a:r>
            <a:r>
              <a:rPr lang="bg-BG" sz="2000" dirty="0">
                <a:ea typeface="+mn-lt"/>
                <a:cs typeface="+mn-lt"/>
              </a:rPr>
              <a:t>, </a:t>
            </a:r>
            <a:r>
              <a:rPr lang="bg-BG" sz="2000" dirty="0" err="1">
                <a:ea typeface="+mn-lt"/>
                <a:cs typeface="+mn-lt"/>
              </a:rPr>
              <a:t>pero</a:t>
            </a:r>
            <a:r>
              <a:rPr lang="bg-BG" sz="2000" dirty="0">
                <a:ea typeface="+mn-lt"/>
                <a:cs typeface="+mn-lt"/>
              </a:rPr>
              <a:t> </a:t>
            </a:r>
            <a:r>
              <a:rPr lang="bg-BG" sz="2000" dirty="0" err="1">
                <a:ea typeface="+mn-lt"/>
                <a:cs typeface="+mn-lt"/>
              </a:rPr>
              <a:t>describí</a:t>
            </a:r>
            <a:r>
              <a:rPr lang="bg-BG" sz="2000" dirty="0">
                <a:ea typeface="+mn-lt"/>
                <a:cs typeface="+mn-lt"/>
              </a:rPr>
              <a:t> </a:t>
            </a:r>
            <a:r>
              <a:rPr lang="bg-BG" sz="2000" dirty="0" err="1">
                <a:ea typeface="+mn-lt"/>
                <a:cs typeface="+mn-lt"/>
              </a:rPr>
              <a:t>mis</a:t>
            </a:r>
            <a:r>
              <a:rPr lang="bg-BG" sz="2000" dirty="0">
                <a:ea typeface="+mn-lt"/>
                <a:cs typeface="+mn-lt"/>
              </a:rPr>
              <a:t> </a:t>
            </a:r>
            <a:r>
              <a:rPr lang="bg-BG" sz="2000" dirty="0" err="1">
                <a:ea typeface="+mn-lt"/>
                <a:cs typeface="+mn-lt"/>
              </a:rPr>
              <a:t>sentimientos</a:t>
            </a:r>
            <a:r>
              <a:rPr lang="bg-BG" sz="2000" dirty="0">
                <a:ea typeface="+mn-lt"/>
                <a:cs typeface="+mn-lt"/>
              </a:rPr>
              <a:t> </a:t>
            </a:r>
            <a:r>
              <a:rPr lang="bg-BG" sz="2000" dirty="0" err="1">
                <a:ea typeface="+mn-lt"/>
                <a:cs typeface="+mn-lt"/>
              </a:rPr>
              <a:t>con</a:t>
            </a:r>
            <a:r>
              <a:rPr lang="bg-BG" sz="2000" dirty="0">
                <a:ea typeface="+mn-lt"/>
                <a:cs typeface="+mn-lt"/>
              </a:rPr>
              <a:t> </a:t>
            </a:r>
            <a:r>
              <a:rPr lang="bg-BG" sz="2000" dirty="0" err="1">
                <a:ea typeface="+mn-lt"/>
                <a:cs typeface="+mn-lt"/>
              </a:rPr>
              <a:t>él</a:t>
            </a:r>
            <a:r>
              <a:rPr lang="bg-BG" sz="2000" dirty="0">
                <a:ea typeface="+mn-lt"/>
                <a:cs typeface="+mn-lt"/>
              </a:rPr>
              <a:t> </a:t>
            </a:r>
            <a:r>
              <a:rPr lang="bg-BG" sz="2000" dirty="0" err="1">
                <a:ea typeface="+mn-lt"/>
                <a:cs typeface="+mn-lt"/>
              </a:rPr>
              <a:t>muy</a:t>
            </a:r>
            <a:r>
              <a:rPr lang="bg-BG" sz="2000" dirty="0">
                <a:ea typeface="+mn-lt"/>
                <a:cs typeface="+mn-lt"/>
              </a:rPr>
              <a:t> </a:t>
            </a:r>
            <a:r>
              <a:rPr lang="bg-BG" sz="2000" dirty="0" err="1">
                <a:ea typeface="+mn-lt"/>
                <a:cs typeface="+mn-lt"/>
              </a:rPr>
              <a:t>fácilmente</a:t>
            </a:r>
            <a:r>
              <a:rPr lang="bg-BG" sz="2000" dirty="0">
                <a:ea typeface="+mn-lt"/>
                <a:cs typeface="+mn-lt"/>
              </a:rPr>
              <a:t>. </a:t>
            </a:r>
            <a:r>
              <a:rPr lang="bg-BG" sz="2000" dirty="0" err="1">
                <a:ea typeface="+mn-lt"/>
                <a:cs typeface="+mn-lt"/>
              </a:rPr>
              <a:t>Calificaría</a:t>
            </a:r>
            <a:r>
              <a:rPr lang="bg-BG" sz="2000" dirty="0">
                <a:ea typeface="+mn-lt"/>
                <a:cs typeface="+mn-lt"/>
              </a:rPr>
              <a:t> </a:t>
            </a:r>
            <a:r>
              <a:rPr lang="bg-BG" sz="2000" dirty="0" err="1">
                <a:ea typeface="+mn-lt"/>
                <a:cs typeface="+mn-lt"/>
              </a:rPr>
              <a:t>la</a:t>
            </a:r>
            <a:r>
              <a:rPr lang="bg-BG" sz="2000" dirty="0">
                <a:ea typeface="+mn-lt"/>
                <a:cs typeface="+mn-lt"/>
              </a:rPr>
              <a:t> </a:t>
            </a:r>
            <a:r>
              <a:rPr lang="bg-BG" sz="2000" dirty="0" err="1">
                <a:ea typeface="+mn-lt"/>
                <a:cs typeface="+mn-lt"/>
              </a:rPr>
              <a:t>tarea</a:t>
            </a:r>
            <a:r>
              <a:rPr lang="bg-BG" sz="2000" dirty="0">
                <a:ea typeface="+mn-lt"/>
                <a:cs typeface="+mn-lt"/>
              </a:rPr>
              <a:t> </a:t>
            </a:r>
            <a:r>
              <a:rPr lang="bg-BG" sz="2000" dirty="0" err="1">
                <a:ea typeface="+mn-lt"/>
                <a:cs typeface="+mn-lt"/>
              </a:rPr>
              <a:t>como</a:t>
            </a:r>
            <a:r>
              <a:rPr lang="bg-BG" sz="2000" dirty="0">
                <a:ea typeface="+mn-lt"/>
                <a:cs typeface="+mn-lt"/>
              </a:rPr>
              <a:t> 9/10 </a:t>
            </a:r>
            <a:r>
              <a:rPr lang="bg-BG" sz="2000" dirty="0" err="1">
                <a:ea typeface="+mn-lt"/>
                <a:cs typeface="+mn-lt"/>
              </a:rPr>
              <a:t>debido</a:t>
            </a:r>
            <a:r>
              <a:rPr lang="bg-BG" sz="2000" dirty="0">
                <a:ea typeface="+mn-lt"/>
                <a:cs typeface="+mn-lt"/>
              </a:rPr>
              <a:t> a </a:t>
            </a:r>
            <a:r>
              <a:rPr lang="bg-BG" sz="2000" dirty="0" err="1">
                <a:ea typeface="+mn-lt"/>
                <a:cs typeface="+mn-lt"/>
              </a:rPr>
              <a:t>la</a:t>
            </a:r>
            <a:r>
              <a:rPr lang="bg-BG" sz="2000" dirty="0">
                <a:ea typeface="+mn-lt"/>
                <a:cs typeface="+mn-lt"/>
              </a:rPr>
              <a:t> </a:t>
            </a:r>
            <a:r>
              <a:rPr lang="bg-BG" sz="2000" dirty="0" err="1">
                <a:ea typeface="+mn-lt"/>
                <a:cs typeface="+mn-lt"/>
              </a:rPr>
              <a:t>creatividad</a:t>
            </a:r>
            <a:r>
              <a:rPr lang="bg-BG" sz="2000" dirty="0">
                <a:ea typeface="+mn-lt"/>
                <a:cs typeface="+mn-lt"/>
              </a:rPr>
              <a:t> </a:t>
            </a:r>
            <a:r>
              <a:rPr lang="bg-BG" sz="2000" dirty="0" err="1">
                <a:ea typeface="+mn-lt"/>
                <a:cs typeface="+mn-lt"/>
              </a:rPr>
              <a:t>que</a:t>
            </a:r>
            <a:r>
              <a:rPr lang="bg-BG" sz="2000" dirty="0">
                <a:ea typeface="+mn-lt"/>
                <a:cs typeface="+mn-lt"/>
              </a:rPr>
              <a:t> </a:t>
            </a:r>
            <a:r>
              <a:rPr lang="bg-BG" sz="2000" dirty="0" err="1">
                <a:ea typeface="+mn-lt"/>
                <a:cs typeface="+mn-lt"/>
              </a:rPr>
              <a:t>se</a:t>
            </a:r>
            <a:r>
              <a:rPr lang="bg-BG" sz="2000" dirty="0">
                <a:ea typeface="+mn-lt"/>
                <a:cs typeface="+mn-lt"/>
              </a:rPr>
              <a:t> </a:t>
            </a:r>
            <a:r>
              <a:rPr lang="bg-BG" sz="2000" dirty="0" err="1">
                <a:ea typeface="+mn-lt"/>
                <a:cs typeface="+mn-lt"/>
              </a:rPr>
              <a:t>debe</a:t>
            </a:r>
            <a:r>
              <a:rPr lang="bg-BG" sz="2000" dirty="0">
                <a:ea typeface="+mn-lt"/>
                <a:cs typeface="+mn-lt"/>
              </a:rPr>
              <a:t> </a:t>
            </a:r>
            <a:r>
              <a:rPr lang="bg-BG" sz="2000" dirty="0" err="1">
                <a:ea typeface="+mn-lt"/>
                <a:cs typeface="+mn-lt"/>
              </a:rPr>
              <a:t>implementar</a:t>
            </a:r>
            <a:r>
              <a:rPr lang="bg-BG" sz="2000" dirty="0">
                <a:ea typeface="+mn-lt"/>
                <a:cs typeface="+mn-lt"/>
              </a:rPr>
              <a:t>.</a:t>
            </a:r>
            <a:endParaRPr lang="bg-BG" sz="2000"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11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0B510D1B-FAEF-4E1A-AB39-6C5BF05411DC}"/>
              </a:ext>
            </a:extLst>
          </p:cNvPr>
          <p:cNvSpPr>
            <a:spLocks noGrp="1"/>
          </p:cNvSpPr>
          <p:nvPr>
            <p:ph type="title"/>
          </p:nvPr>
        </p:nvSpPr>
        <p:spPr>
          <a:xfrm>
            <a:off x="1260205" y="1887795"/>
            <a:ext cx="9673306" cy="2733106"/>
          </a:xfrm>
        </p:spPr>
        <p:txBody>
          <a:bodyPr vert="horz" lIns="91440" tIns="45720" rIns="91440" bIns="45720" rtlCol="0" anchor="ctr">
            <a:normAutofit/>
          </a:bodyPr>
          <a:lstStyle/>
          <a:p>
            <a:endParaRPr lang="en-US"/>
          </a:p>
        </p:txBody>
      </p:sp>
      <p:sp>
        <p:nvSpPr>
          <p:cNvPr id="3" name="Текстов контейнер 2">
            <a:extLst>
              <a:ext uri="{FF2B5EF4-FFF2-40B4-BE49-F238E27FC236}">
                <a16:creationId xmlns:a16="http://schemas.microsoft.com/office/drawing/2014/main" id="{B48D4C44-6CB5-4672-B6D3-B917919FDEF9}"/>
              </a:ext>
            </a:extLst>
          </p:cNvPr>
          <p:cNvSpPr>
            <a:spLocks noGrp="1"/>
          </p:cNvSpPr>
          <p:nvPr>
            <p:ph type="body" idx="1"/>
          </p:nvPr>
        </p:nvSpPr>
        <p:spPr>
          <a:xfrm>
            <a:off x="1260204" y="4718994"/>
            <a:ext cx="9673306" cy="913322"/>
          </a:xfrm>
        </p:spPr>
        <p:txBody>
          <a:bodyPr vert="horz" lIns="91440" tIns="45720" rIns="91440" bIns="45720" rtlCol="0">
            <a:normAutofit/>
          </a:bodyPr>
          <a:lstStyle/>
          <a:p>
            <a:pPr>
              <a:spcBef>
                <a:spcPts val="0"/>
              </a:spcBef>
            </a:pPr>
            <a:endParaRPr lang="en-US" sz="2000" spc="80"/>
          </a:p>
        </p:txBody>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pic>
        <p:nvPicPr>
          <p:cNvPr id="4" name="Картина 4" descr="Картина, която съдържа текст&#10;&#10;Описанието е генерирано автоматично">
            <a:extLst>
              <a:ext uri="{FF2B5EF4-FFF2-40B4-BE49-F238E27FC236}">
                <a16:creationId xmlns:a16="http://schemas.microsoft.com/office/drawing/2014/main" id="{CE9D62CF-83B6-4EDC-8B5F-6DC9DBF3EE5D}"/>
              </a:ext>
            </a:extLst>
          </p:cNvPr>
          <p:cNvPicPr>
            <a:picLocks noChangeAspect="1"/>
          </p:cNvPicPr>
          <p:nvPr/>
        </p:nvPicPr>
        <p:blipFill>
          <a:blip r:embed="rId3"/>
          <a:stretch>
            <a:fillRect/>
          </a:stretch>
        </p:blipFill>
        <p:spPr>
          <a:xfrm>
            <a:off x="1187571" y="777692"/>
            <a:ext cx="9845613" cy="5302615"/>
          </a:xfrm>
          <a:prstGeom prst="rect">
            <a:avLst/>
          </a:prstGeom>
        </p:spPr>
      </p:pic>
    </p:spTree>
    <p:extLst>
      <p:ext uri="{BB962C8B-B14F-4D97-AF65-F5344CB8AC3E}">
        <p14:creationId xmlns:p14="http://schemas.microsoft.com/office/powerpoint/2010/main" val="1333747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25BDA2-3F4D-4B38-90E7-989465ECDD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F65EEA05-AD42-442F-B6C6-CB9FC2894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BC96869A-A70D-42F7-876F-605CB1718F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CD407CC-EF5C-486F-9A14-7F681F986D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206C70FB-B602-4E0F-BBF0-428DCAE2C599}"/>
              </a:ext>
            </a:extLst>
          </p:cNvPr>
          <p:cNvSpPr>
            <a:spLocks noGrp="1"/>
          </p:cNvSpPr>
          <p:nvPr>
            <p:ph type="title"/>
          </p:nvPr>
        </p:nvSpPr>
        <p:spPr>
          <a:xfrm>
            <a:off x="7532835" y="1420706"/>
            <a:ext cx="3466540" cy="4016587"/>
          </a:xfrm>
        </p:spPr>
        <p:txBody>
          <a:bodyPr>
            <a:normAutofit/>
          </a:bodyPr>
          <a:lstStyle/>
          <a:p>
            <a:r>
              <a:rPr lang="es-ES" sz="3600"/>
              <a:t>Misión Romanticismo. El panel</a:t>
            </a:r>
            <a:endParaRPr lang="bg-BG"/>
          </a:p>
        </p:txBody>
      </p:sp>
      <p:sp>
        <p:nvSpPr>
          <p:cNvPr id="3" name="Контейнер за съдържание 2">
            <a:extLst>
              <a:ext uri="{FF2B5EF4-FFF2-40B4-BE49-F238E27FC236}">
                <a16:creationId xmlns:a16="http://schemas.microsoft.com/office/drawing/2014/main" id="{48F75BB6-F9DE-438D-BA53-26D377E821F8}"/>
              </a:ext>
            </a:extLst>
          </p:cNvPr>
          <p:cNvSpPr>
            <a:spLocks noGrp="1"/>
          </p:cNvSpPr>
          <p:nvPr>
            <p:ph idx="1"/>
          </p:nvPr>
        </p:nvSpPr>
        <p:spPr>
          <a:xfrm>
            <a:off x="1440519" y="1420706"/>
            <a:ext cx="5514758" cy="4016587"/>
          </a:xfrm>
        </p:spPr>
        <p:txBody>
          <a:bodyPr anchor="ctr">
            <a:normAutofit/>
          </a:bodyPr>
          <a:lstStyle/>
          <a:p>
            <a:r>
              <a:rPr lang="bg-BG" sz="2000" dirty="0" err="1">
                <a:ea typeface="+mn-lt"/>
                <a:cs typeface="+mn-lt"/>
              </a:rPr>
              <a:t>Esa</a:t>
            </a:r>
            <a:r>
              <a:rPr lang="bg-BG" sz="2000" dirty="0">
                <a:ea typeface="+mn-lt"/>
                <a:cs typeface="+mn-lt"/>
              </a:rPr>
              <a:t> </a:t>
            </a:r>
            <a:r>
              <a:rPr lang="bg-BG" sz="2000" dirty="0" err="1">
                <a:ea typeface="+mn-lt"/>
                <a:cs typeface="+mn-lt"/>
              </a:rPr>
              <a:t>fue</a:t>
            </a:r>
            <a:r>
              <a:rPr lang="bg-BG" sz="2000" dirty="0">
                <a:ea typeface="+mn-lt"/>
                <a:cs typeface="+mn-lt"/>
              </a:rPr>
              <a:t> </a:t>
            </a:r>
            <a:r>
              <a:rPr lang="bg-BG" sz="2000" dirty="0" err="1">
                <a:ea typeface="+mn-lt"/>
                <a:cs typeface="+mn-lt"/>
              </a:rPr>
              <a:t>la</a:t>
            </a:r>
            <a:r>
              <a:rPr lang="bg-BG" sz="2000" dirty="0">
                <a:ea typeface="+mn-lt"/>
                <a:cs typeface="+mn-lt"/>
              </a:rPr>
              <a:t> </a:t>
            </a:r>
            <a:r>
              <a:rPr lang="bg-BG" sz="2000" dirty="0" err="1">
                <a:ea typeface="+mn-lt"/>
                <a:cs typeface="+mn-lt"/>
              </a:rPr>
              <a:t>tarea</a:t>
            </a:r>
            <a:r>
              <a:rPr lang="bg-BG" sz="2000" dirty="0">
                <a:ea typeface="+mn-lt"/>
                <a:cs typeface="+mn-lt"/>
              </a:rPr>
              <a:t> </a:t>
            </a:r>
            <a:r>
              <a:rPr lang="bg-BG" sz="2000" dirty="0" err="1">
                <a:ea typeface="+mn-lt"/>
                <a:cs typeface="+mn-lt"/>
              </a:rPr>
              <a:t>más</a:t>
            </a:r>
            <a:r>
              <a:rPr lang="bg-BG" sz="2000" dirty="0">
                <a:ea typeface="+mn-lt"/>
                <a:cs typeface="+mn-lt"/>
              </a:rPr>
              <a:t> </a:t>
            </a:r>
            <a:r>
              <a:rPr lang="bg-BG" sz="2000" dirty="0" err="1">
                <a:ea typeface="+mn-lt"/>
                <a:cs typeface="+mn-lt"/>
              </a:rPr>
              <a:t>interesante</a:t>
            </a:r>
            <a:r>
              <a:rPr lang="bg-BG" sz="2000" dirty="0">
                <a:ea typeface="+mn-lt"/>
                <a:cs typeface="+mn-lt"/>
              </a:rPr>
              <a:t> </a:t>
            </a:r>
            <a:r>
              <a:rPr lang="bg-BG" sz="2000" dirty="0" err="1">
                <a:ea typeface="+mn-lt"/>
                <a:cs typeface="+mn-lt"/>
              </a:rPr>
              <a:t>para</a:t>
            </a:r>
            <a:r>
              <a:rPr lang="bg-BG" sz="2000" dirty="0">
                <a:ea typeface="+mn-lt"/>
                <a:cs typeface="+mn-lt"/>
              </a:rPr>
              <a:t> </a:t>
            </a:r>
            <a:r>
              <a:rPr lang="bg-BG" sz="2000" dirty="0" err="1">
                <a:ea typeface="+mn-lt"/>
                <a:cs typeface="+mn-lt"/>
              </a:rPr>
              <a:t>mí</a:t>
            </a:r>
            <a:r>
              <a:rPr lang="bg-BG" sz="2000" dirty="0">
                <a:ea typeface="+mn-lt"/>
                <a:cs typeface="+mn-lt"/>
              </a:rPr>
              <a:t>. </a:t>
            </a:r>
            <a:r>
              <a:rPr lang="bg-BG" sz="2000" dirty="0" err="1">
                <a:ea typeface="+mn-lt"/>
                <a:cs typeface="+mn-lt"/>
              </a:rPr>
              <a:t>Como</a:t>
            </a:r>
            <a:r>
              <a:rPr lang="bg-BG" sz="2000" dirty="0">
                <a:ea typeface="+mn-lt"/>
                <a:cs typeface="+mn-lt"/>
              </a:rPr>
              <a:t> </a:t>
            </a:r>
            <a:r>
              <a:rPr lang="bg-BG" sz="2000" dirty="0" err="1">
                <a:ea typeface="+mn-lt"/>
                <a:cs typeface="+mn-lt"/>
              </a:rPr>
              <a:t>el</a:t>
            </a:r>
            <a:r>
              <a:rPr lang="bg-BG" sz="2000" dirty="0">
                <a:ea typeface="+mn-lt"/>
                <a:cs typeface="+mn-lt"/>
              </a:rPr>
              <a:t> </a:t>
            </a:r>
            <a:r>
              <a:rPr lang="bg-BG" sz="2000" dirty="0" err="1">
                <a:ea typeface="+mn-lt"/>
                <a:cs typeface="+mn-lt"/>
              </a:rPr>
              <a:t>final</a:t>
            </a:r>
            <a:r>
              <a:rPr lang="bg-BG" sz="2000" dirty="0">
                <a:ea typeface="+mn-lt"/>
                <a:cs typeface="+mn-lt"/>
              </a:rPr>
              <a:t> </a:t>
            </a:r>
            <a:r>
              <a:rPr lang="bg-BG" sz="2000" dirty="0" err="1">
                <a:ea typeface="+mn-lt"/>
                <a:cs typeface="+mn-lt"/>
              </a:rPr>
              <a:t>de</a:t>
            </a:r>
            <a:r>
              <a:rPr lang="bg-BG" sz="2000" dirty="0">
                <a:ea typeface="+mn-lt"/>
                <a:cs typeface="+mn-lt"/>
              </a:rPr>
              <a:t> </a:t>
            </a:r>
            <a:r>
              <a:rPr lang="bg-BG" sz="2000" dirty="0" err="1">
                <a:ea typeface="+mn-lt"/>
                <a:cs typeface="+mn-lt"/>
              </a:rPr>
              <a:t>un</a:t>
            </a:r>
            <a:r>
              <a:rPr lang="bg-BG" sz="2000" dirty="0">
                <a:ea typeface="+mn-lt"/>
                <a:cs typeface="+mn-lt"/>
              </a:rPr>
              <a:t> </a:t>
            </a:r>
            <a:r>
              <a:rPr lang="bg-BG" sz="2000" dirty="0" err="1">
                <a:ea typeface="+mn-lt"/>
                <a:cs typeface="+mn-lt"/>
              </a:rPr>
              <a:t>tema</a:t>
            </a:r>
            <a:r>
              <a:rPr lang="bg-BG" sz="2000" dirty="0">
                <a:ea typeface="+mn-lt"/>
                <a:cs typeface="+mn-lt"/>
              </a:rPr>
              <a:t> </a:t>
            </a:r>
            <a:r>
              <a:rPr lang="bg-BG" sz="2000" dirty="0" err="1">
                <a:ea typeface="+mn-lt"/>
                <a:cs typeface="+mn-lt"/>
              </a:rPr>
              <a:t>dado</a:t>
            </a:r>
            <a:r>
              <a:rPr lang="bg-BG" sz="2000" dirty="0">
                <a:ea typeface="+mn-lt"/>
                <a:cs typeface="+mn-lt"/>
              </a:rPr>
              <a:t>, </a:t>
            </a:r>
            <a:r>
              <a:rPr lang="bg-BG" sz="2000" dirty="0" err="1">
                <a:ea typeface="+mn-lt"/>
                <a:cs typeface="+mn-lt"/>
              </a:rPr>
              <a:t>tuvimos</a:t>
            </a:r>
            <a:r>
              <a:rPr lang="bg-BG" sz="2000" dirty="0">
                <a:ea typeface="+mn-lt"/>
                <a:cs typeface="+mn-lt"/>
              </a:rPr>
              <a:t> </a:t>
            </a:r>
            <a:r>
              <a:rPr lang="bg-BG" sz="2000" dirty="0" err="1">
                <a:ea typeface="+mn-lt"/>
                <a:cs typeface="+mn-lt"/>
              </a:rPr>
              <a:t>que</a:t>
            </a:r>
            <a:r>
              <a:rPr lang="bg-BG" sz="2000" dirty="0">
                <a:ea typeface="+mn-lt"/>
                <a:cs typeface="+mn-lt"/>
              </a:rPr>
              <a:t> </a:t>
            </a:r>
            <a:r>
              <a:rPr lang="bg-BG" sz="2000" dirty="0" err="1">
                <a:ea typeface="+mn-lt"/>
                <a:cs typeface="+mn-lt"/>
              </a:rPr>
              <a:t>hacer</a:t>
            </a:r>
            <a:r>
              <a:rPr lang="bg-BG" sz="2000" dirty="0">
                <a:ea typeface="+mn-lt"/>
                <a:cs typeface="+mn-lt"/>
              </a:rPr>
              <a:t> </a:t>
            </a:r>
            <a:r>
              <a:rPr lang="bg-BG" sz="2000" dirty="0" err="1">
                <a:ea typeface="+mn-lt"/>
                <a:cs typeface="+mn-lt"/>
              </a:rPr>
              <a:t>un</a:t>
            </a:r>
            <a:r>
              <a:rPr lang="bg-BG" sz="2000" dirty="0">
                <a:ea typeface="+mn-lt"/>
                <a:cs typeface="+mn-lt"/>
              </a:rPr>
              <a:t> </a:t>
            </a:r>
            <a:r>
              <a:rPr lang="bg-BG" sz="2000" dirty="0" err="1">
                <a:ea typeface="+mn-lt"/>
                <a:cs typeface="+mn-lt"/>
              </a:rPr>
              <a:t>panel</a:t>
            </a:r>
            <a:r>
              <a:rPr lang="bg-BG" sz="2000" dirty="0">
                <a:ea typeface="+mn-lt"/>
                <a:cs typeface="+mn-lt"/>
              </a:rPr>
              <a:t> </a:t>
            </a:r>
            <a:r>
              <a:rPr lang="bg-BG" sz="2000" dirty="0" err="1">
                <a:ea typeface="+mn-lt"/>
                <a:cs typeface="+mn-lt"/>
              </a:rPr>
              <a:t>de</a:t>
            </a:r>
            <a:r>
              <a:rPr lang="bg-BG" sz="2000" dirty="0">
                <a:ea typeface="+mn-lt"/>
                <a:cs typeface="+mn-lt"/>
              </a:rPr>
              <a:t> </a:t>
            </a:r>
            <a:r>
              <a:rPr lang="bg-BG" sz="2000" dirty="0" err="1">
                <a:ea typeface="+mn-lt"/>
                <a:cs typeface="+mn-lt"/>
              </a:rPr>
              <a:t>objetos</a:t>
            </a:r>
            <a:r>
              <a:rPr lang="bg-BG" sz="2000" dirty="0">
                <a:ea typeface="+mn-lt"/>
                <a:cs typeface="+mn-lt"/>
              </a:rPr>
              <a:t> </a:t>
            </a:r>
            <a:r>
              <a:rPr lang="bg-BG" sz="2000" dirty="0" err="1">
                <a:ea typeface="+mn-lt"/>
                <a:cs typeface="+mn-lt"/>
              </a:rPr>
              <a:t>que</a:t>
            </a:r>
            <a:r>
              <a:rPr lang="bg-BG" sz="2000" dirty="0">
                <a:ea typeface="+mn-lt"/>
                <a:cs typeface="+mn-lt"/>
              </a:rPr>
              <a:t> </a:t>
            </a:r>
            <a:r>
              <a:rPr lang="bg-BG" sz="2000" dirty="0" err="1">
                <a:ea typeface="+mn-lt"/>
                <a:cs typeface="+mn-lt"/>
              </a:rPr>
              <a:t>lo</a:t>
            </a:r>
            <a:r>
              <a:rPr lang="bg-BG" sz="2000" dirty="0">
                <a:ea typeface="+mn-lt"/>
                <a:cs typeface="+mn-lt"/>
              </a:rPr>
              <a:t> </a:t>
            </a:r>
            <a:r>
              <a:rPr lang="bg-BG" sz="2000" dirty="0" err="1">
                <a:ea typeface="+mn-lt"/>
                <a:cs typeface="+mn-lt"/>
              </a:rPr>
              <a:t>describen</a:t>
            </a:r>
            <a:r>
              <a:rPr lang="bg-BG" sz="2000" dirty="0">
                <a:ea typeface="+mn-lt"/>
                <a:cs typeface="+mn-lt"/>
              </a:rPr>
              <a:t>. </a:t>
            </a:r>
            <a:r>
              <a:rPr lang="bg-BG" sz="2000" dirty="0" err="1">
                <a:ea typeface="+mn-lt"/>
                <a:cs typeface="+mn-lt"/>
              </a:rPr>
              <a:t>Entonces</a:t>
            </a:r>
            <a:r>
              <a:rPr lang="bg-BG" sz="2000" dirty="0">
                <a:ea typeface="+mn-lt"/>
                <a:cs typeface="+mn-lt"/>
              </a:rPr>
              <a:t> </a:t>
            </a:r>
            <a:r>
              <a:rPr lang="bg-BG" sz="2000" dirty="0" err="1">
                <a:ea typeface="+mn-lt"/>
                <a:cs typeface="+mn-lt"/>
              </a:rPr>
              <a:t>busqué</a:t>
            </a:r>
            <a:r>
              <a:rPr lang="bg-BG" sz="2000" dirty="0">
                <a:ea typeface="+mn-lt"/>
                <a:cs typeface="+mn-lt"/>
              </a:rPr>
              <a:t> </a:t>
            </a:r>
            <a:r>
              <a:rPr lang="bg-BG" sz="2000" dirty="0" err="1">
                <a:ea typeface="+mn-lt"/>
                <a:cs typeface="+mn-lt"/>
              </a:rPr>
              <a:t>cosas</a:t>
            </a:r>
            <a:r>
              <a:rPr lang="bg-BG" sz="2000" dirty="0">
                <a:ea typeface="+mn-lt"/>
                <a:cs typeface="+mn-lt"/>
              </a:rPr>
              <a:t> </a:t>
            </a:r>
            <a:r>
              <a:rPr lang="bg-BG" sz="2000" dirty="0" err="1">
                <a:ea typeface="+mn-lt"/>
                <a:cs typeface="+mn-lt"/>
              </a:rPr>
              <a:t>relacionadas</a:t>
            </a:r>
            <a:r>
              <a:rPr lang="bg-BG" sz="2000" dirty="0">
                <a:ea typeface="+mn-lt"/>
                <a:cs typeface="+mn-lt"/>
              </a:rPr>
              <a:t> </a:t>
            </a:r>
            <a:r>
              <a:rPr lang="bg-BG" sz="2000" dirty="0" err="1">
                <a:ea typeface="+mn-lt"/>
                <a:cs typeface="+mn-lt"/>
              </a:rPr>
              <a:t>con</a:t>
            </a:r>
            <a:r>
              <a:rPr lang="bg-BG" sz="2000" dirty="0">
                <a:ea typeface="+mn-lt"/>
                <a:cs typeface="+mn-lt"/>
              </a:rPr>
              <a:t> </a:t>
            </a:r>
            <a:r>
              <a:rPr lang="bg-BG" sz="2000" dirty="0" err="1">
                <a:ea typeface="+mn-lt"/>
                <a:cs typeface="+mn-lt"/>
              </a:rPr>
              <a:t>el</a:t>
            </a:r>
            <a:r>
              <a:rPr lang="bg-BG" sz="2000" dirty="0">
                <a:ea typeface="+mn-lt"/>
                <a:cs typeface="+mn-lt"/>
              </a:rPr>
              <a:t> </a:t>
            </a:r>
            <a:r>
              <a:rPr lang="bg-BG" sz="2000" dirty="0" err="1">
                <a:ea typeface="+mn-lt"/>
                <a:cs typeface="+mn-lt"/>
              </a:rPr>
              <a:t>romanticismo</a:t>
            </a:r>
            <a:r>
              <a:rPr lang="bg-BG" sz="2000" dirty="0">
                <a:ea typeface="+mn-lt"/>
                <a:cs typeface="+mn-lt"/>
              </a:rPr>
              <a:t> </a:t>
            </a:r>
            <a:r>
              <a:rPr lang="bg-BG" sz="2000" dirty="0" err="1">
                <a:ea typeface="+mn-lt"/>
                <a:cs typeface="+mn-lt"/>
              </a:rPr>
              <a:t>en</a:t>
            </a:r>
            <a:r>
              <a:rPr lang="bg-BG" sz="2000" dirty="0">
                <a:ea typeface="+mn-lt"/>
                <a:cs typeface="+mn-lt"/>
              </a:rPr>
              <a:t> </a:t>
            </a:r>
            <a:r>
              <a:rPr lang="bg-BG" sz="2000" dirty="0" err="1">
                <a:ea typeface="+mn-lt"/>
                <a:cs typeface="+mn-lt"/>
              </a:rPr>
              <a:t>toda</a:t>
            </a:r>
            <a:r>
              <a:rPr lang="bg-BG" sz="2000" dirty="0">
                <a:ea typeface="+mn-lt"/>
                <a:cs typeface="+mn-lt"/>
              </a:rPr>
              <a:t> </a:t>
            </a:r>
            <a:r>
              <a:rPr lang="bg-BG" sz="2000" dirty="0" err="1">
                <a:ea typeface="+mn-lt"/>
                <a:cs typeface="+mn-lt"/>
              </a:rPr>
              <a:t>la</a:t>
            </a:r>
            <a:r>
              <a:rPr lang="bg-BG" sz="2000" dirty="0">
                <a:ea typeface="+mn-lt"/>
                <a:cs typeface="+mn-lt"/>
              </a:rPr>
              <a:t> </a:t>
            </a:r>
            <a:r>
              <a:rPr lang="bg-BG" sz="2000" dirty="0" err="1">
                <a:ea typeface="+mn-lt"/>
                <a:cs typeface="+mn-lt"/>
              </a:rPr>
              <a:t>casa</a:t>
            </a:r>
            <a:r>
              <a:rPr lang="bg-BG" sz="2000" dirty="0">
                <a:ea typeface="+mn-lt"/>
                <a:cs typeface="+mn-lt"/>
              </a:rPr>
              <a:t>. </a:t>
            </a:r>
            <a:r>
              <a:rPr lang="bg-BG" sz="2000" dirty="0" err="1">
                <a:ea typeface="+mn-lt"/>
                <a:cs typeface="+mn-lt"/>
              </a:rPr>
              <a:t>Disparar</a:t>
            </a:r>
            <a:r>
              <a:rPr lang="bg-BG" sz="2000" dirty="0">
                <a:ea typeface="+mn-lt"/>
                <a:cs typeface="+mn-lt"/>
              </a:rPr>
              <a:t> y </a:t>
            </a:r>
            <a:r>
              <a:rPr lang="bg-BG" sz="2000" dirty="0" err="1">
                <a:ea typeface="+mn-lt"/>
                <a:cs typeface="+mn-lt"/>
              </a:rPr>
              <a:t>colocar</a:t>
            </a:r>
            <a:r>
              <a:rPr lang="bg-BG" sz="2000" dirty="0">
                <a:ea typeface="+mn-lt"/>
                <a:cs typeface="+mn-lt"/>
              </a:rPr>
              <a:t> </a:t>
            </a:r>
            <a:r>
              <a:rPr lang="bg-BG" sz="2000" dirty="0" err="1">
                <a:ea typeface="+mn-lt"/>
                <a:cs typeface="+mn-lt"/>
              </a:rPr>
              <a:t>cosas</a:t>
            </a:r>
            <a:r>
              <a:rPr lang="bg-BG" sz="2000" dirty="0">
                <a:ea typeface="+mn-lt"/>
                <a:cs typeface="+mn-lt"/>
              </a:rPr>
              <a:t> </a:t>
            </a:r>
            <a:r>
              <a:rPr lang="bg-BG" sz="2000" dirty="0" err="1">
                <a:ea typeface="+mn-lt"/>
                <a:cs typeface="+mn-lt"/>
              </a:rPr>
              <a:t>también</a:t>
            </a:r>
            <a:r>
              <a:rPr lang="bg-BG" sz="2000" dirty="0">
                <a:ea typeface="+mn-lt"/>
                <a:cs typeface="+mn-lt"/>
              </a:rPr>
              <a:t> </a:t>
            </a:r>
            <a:r>
              <a:rPr lang="bg-BG" sz="2000" dirty="0" err="1">
                <a:ea typeface="+mn-lt"/>
                <a:cs typeface="+mn-lt"/>
              </a:rPr>
              <a:t>fue</a:t>
            </a:r>
            <a:r>
              <a:rPr lang="bg-BG" sz="2000" dirty="0">
                <a:ea typeface="+mn-lt"/>
                <a:cs typeface="+mn-lt"/>
              </a:rPr>
              <a:t> </a:t>
            </a:r>
            <a:r>
              <a:rPr lang="bg-BG" sz="2000" dirty="0" err="1">
                <a:ea typeface="+mn-lt"/>
                <a:cs typeface="+mn-lt"/>
              </a:rPr>
              <a:t>un</a:t>
            </a:r>
            <a:r>
              <a:rPr lang="bg-BG" sz="2000" dirty="0">
                <a:ea typeface="+mn-lt"/>
                <a:cs typeface="+mn-lt"/>
              </a:rPr>
              <a:t> </a:t>
            </a:r>
            <a:r>
              <a:rPr lang="bg-BG" sz="2000" dirty="0" err="1">
                <a:ea typeface="+mn-lt"/>
                <a:cs typeface="+mn-lt"/>
              </a:rPr>
              <a:t>proceso</a:t>
            </a:r>
            <a:r>
              <a:rPr lang="bg-BG" sz="2000" dirty="0">
                <a:ea typeface="+mn-lt"/>
                <a:cs typeface="+mn-lt"/>
              </a:rPr>
              <a:t> </a:t>
            </a:r>
            <a:r>
              <a:rPr lang="bg-BG" sz="2000" dirty="0" err="1">
                <a:ea typeface="+mn-lt"/>
                <a:cs typeface="+mn-lt"/>
              </a:rPr>
              <a:t>interesante</a:t>
            </a:r>
            <a:r>
              <a:rPr lang="bg-BG" sz="2000" dirty="0">
                <a:ea typeface="+mn-lt"/>
                <a:cs typeface="+mn-lt"/>
              </a:rPr>
              <a:t>. </a:t>
            </a:r>
            <a:r>
              <a:rPr lang="bg-BG" sz="2000" dirty="0" err="1">
                <a:ea typeface="+mn-lt"/>
                <a:cs typeface="+mn-lt"/>
              </a:rPr>
              <a:t>Definitivamente</a:t>
            </a:r>
            <a:r>
              <a:rPr lang="bg-BG" sz="2000" dirty="0">
                <a:ea typeface="+mn-lt"/>
                <a:cs typeface="+mn-lt"/>
              </a:rPr>
              <a:t> </a:t>
            </a:r>
            <a:r>
              <a:rPr lang="bg-BG" sz="2000" dirty="0" err="1">
                <a:ea typeface="+mn-lt"/>
                <a:cs typeface="+mn-lt"/>
              </a:rPr>
              <a:t>lo</a:t>
            </a:r>
            <a:r>
              <a:rPr lang="bg-BG" sz="2000" dirty="0">
                <a:ea typeface="+mn-lt"/>
                <a:cs typeface="+mn-lt"/>
              </a:rPr>
              <a:t> </a:t>
            </a:r>
            <a:r>
              <a:rPr lang="bg-BG" sz="2000" dirty="0" err="1">
                <a:ea typeface="+mn-lt"/>
                <a:cs typeface="+mn-lt"/>
              </a:rPr>
              <a:t>haría</a:t>
            </a:r>
            <a:r>
              <a:rPr lang="bg-BG" sz="2000" dirty="0">
                <a:ea typeface="+mn-lt"/>
                <a:cs typeface="+mn-lt"/>
              </a:rPr>
              <a:t> </a:t>
            </a:r>
            <a:r>
              <a:rPr lang="bg-BG" sz="2000" dirty="0" err="1">
                <a:ea typeface="+mn-lt"/>
                <a:cs typeface="+mn-lt"/>
              </a:rPr>
              <a:t>otra</a:t>
            </a:r>
            <a:r>
              <a:rPr lang="bg-BG" sz="2000" dirty="0">
                <a:ea typeface="+mn-lt"/>
                <a:cs typeface="+mn-lt"/>
              </a:rPr>
              <a:t> </a:t>
            </a:r>
            <a:r>
              <a:rPr lang="bg-BG" sz="2000" dirty="0" err="1">
                <a:ea typeface="+mn-lt"/>
                <a:cs typeface="+mn-lt"/>
              </a:rPr>
              <a:t>vez</a:t>
            </a:r>
            <a:r>
              <a:rPr lang="bg-BG" sz="2000" dirty="0">
                <a:ea typeface="+mn-lt"/>
                <a:cs typeface="+mn-lt"/>
              </a:rPr>
              <a:t>.</a:t>
            </a:r>
            <a:endParaRPr lang="bg-BG" sz="2000" dirty="0">
              <a:solidFill>
                <a:schemeClr val="tx1">
                  <a:lumMod val="75000"/>
                  <a:lumOff val="25000"/>
                </a:schemeClr>
              </a:solidFill>
            </a:endParaRPr>
          </a:p>
        </p:txBody>
      </p:sp>
      <p:cxnSp>
        <p:nvCxnSpPr>
          <p:cNvPr id="16" name="Straight Connector 15">
            <a:extLst>
              <a:ext uri="{FF2B5EF4-FFF2-40B4-BE49-F238E27FC236}">
                <a16:creationId xmlns:a16="http://schemas.microsoft.com/office/drawing/2014/main" id="{0DD76B5F-5BAA-48C6-9065-9AEF15D30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05731" y="2057401"/>
            <a:ext cx="0" cy="2743200"/>
          </a:xfrm>
          <a:prstGeom prst="line">
            <a:avLst/>
          </a:prstGeom>
          <a:ln w="15875">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1108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32F73EB-B46F-4F77-B3DC-7C374906F3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ADDB10B3-CF45-4294-8994-0E8AD1FC6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5145417F-1D1B-48A7-B4DA-BAD73B02C8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13CF9D9F-1672-4D0C-934E-CD9EE1BE54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1558C702-CA14-4264-B8FC-A5120F75DE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28372" y="1267730"/>
            <a:ext cx="1567331" cy="645295"/>
            <a:chOff x="5318306" y="1386268"/>
            <a:chExt cx="1567331" cy="645295"/>
          </a:xfrm>
        </p:grpSpPr>
        <p:cxnSp>
          <p:nvCxnSpPr>
            <p:cNvPr id="17" name="Straight Connector 16">
              <a:extLst>
                <a:ext uri="{FF2B5EF4-FFF2-40B4-BE49-F238E27FC236}">
                  <a16:creationId xmlns:a16="http://schemas.microsoft.com/office/drawing/2014/main" id="{6621A72C-7343-4A22-8700-696C5860A21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B44A4DC-7861-4DCC-9931-5A075855D6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16C316F-BFB5-424F-A951-E962A3B745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6995F625-BE4F-4433-8290-5DF0E8589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80102662-1FA4-4C7A-B144-19699DF43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a:extLst>
              <a:ext uri="{FF2B5EF4-FFF2-40B4-BE49-F238E27FC236}">
                <a16:creationId xmlns:a16="http://schemas.microsoft.com/office/drawing/2014/main" id="{655E224A-5F26-423E-949C-07A720F39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2108" y="610955"/>
            <a:ext cx="10927784" cy="563609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7" name="Rectangle 26">
            <a:extLst>
              <a:ext uri="{FF2B5EF4-FFF2-40B4-BE49-F238E27FC236}">
                <a16:creationId xmlns:a16="http://schemas.microsoft.com/office/drawing/2014/main" id="{A6F1DA18-4CA4-40CF-9ACA-105D8373B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7052" y="777240"/>
            <a:ext cx="10597896" cy="5303520"/>
          </a:xfrm>
          <a:prstGeom prst="rect">
            <a:avLst/>
          </a:prstGeom>
          <a:solidFill>
            <a:schemeClr val="bg1"/>
          </a:solid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A50DC773-67F4-41CA-8F2F-F2C7760F6A1C}"/>
              </a:ext>
            </a:extLst>
          </p:cNvPr>
          <p:cNvSpPr>
            <a:spLocks noGrp="1"/>
          </p:cNvSpPr>
          <p:nvPr>
            <p:ph type="title"/>
          </p:nvPr>
        </p:nvSpPr>
        <p:spPr>
          <a:xfrm>
            <a:off x="1260205" y="1887795"/>
            <a:ext cx="9673306" cy="2733106"/>
          </a:xfrm>
        </p:spPr>
        <p:txBody>
          <a:bodyPr vert="horz" lIns="91440" tIns="45720" rIns="91440" bIns="45720" rtlCol="0" anchor="ctr">
            <a:normAutofit/>
          </a:bodyPr>
          <a:lstStyle/>
          <a:p>
            <a:endParaRPr lang="en-US"/>
          </a:p>
        </p:txBody>
      </p:sp>
      <p:sp>
        <p:nvSpPr>
          <p:cNvPr id="3" name="Текстов контейнер 2">
            <a:extLst>
              <a:ext uri="{FF2B5EF4-FFF2-40B4-BE49-F238E27FC236}">
                <a16:creationId xmlns:a16="http://schemas.microsoft.com/office/drawing/2014/main" id="{8D996DD2-FD5B-4C1A-ADC7-B6F69DFE9B63}"/>
              </a:ext>
            </a:extLst>
          </p:cNvPr>
          <p:cNvSpPr>
            <a:spLocks noGrp="1"/>
          </p:cNvSpPr>
          <p:nvPr>
            <p:ph type="body" idx="1"/>
          </p:nvPr>
        </p:nvSpPr>
        <p:spPr>
          <a:xfrm>
            <a:off x="1260204" y="4718994"/>
            <a:ext cx="9673306" cy="913322"/>
          </a:xfrm>
        </p:spPr>
        <p:txBody>
          <a:bodyPr vert="horz" lIns="91440" tIns="45720" rIns="91440" bIns="45720" rtlCol="0">
            <a:normAutofit/>
          </a:bodyPr>
          <a:lstStyle/>
          <a:p>
            <a:pPr>
              <a:spcBef>
                <a:spcPts val="0"/>
              </a:spcBef>
            </a:pPr>
            <a:endParaRPr lang="en-US" sz="2000" spc="80"/>
          </a:p>
        </p:txBody>
      </p:sp>
      <p:sp>
        <p:nvSpPr>
          <p:cNvPr id="29" name="Rectangle 28">
            <a:extLst>
              <a:ext uri="{FF2B5EF4-FFF2-40B4-BE49-F238E27FC236}">
                <a16:creationId xmlns:a16="http://schemas.microsoft.com/office/drawing/2014/main" id="{7C6D1B74-744B-4231-97DB-86B4C9C5E2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610955"/>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1" name="Straight Connector 30">
            <a:extLst>
              <a:ext uri="{FF2B5EF4-FFF2-40B4-BE49-F238E27FC236}">
                <a16:creationId xmlns:a16="http://schemas.microsoft.com/office/drawing/2014/main" id="{ABC98C72-9EDD-4426-B45A-84E06A7CD2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44887186-EE44-4AD3-BEFE-3478B453719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611442"/>
            <a:ext cx="0" cy="64008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8EECC4E-F1C0-4C09-A7FD-4D623DACCC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44380"/>
            <a:ext cx="1691640" cy="0"/>
          </a:xfrm>
          <a:prstGeom prst="line">
            <a:avLst/>
          </a:prstGeom>
          <a:solidFill>
            <a:schemeClr val="tx1">
              <a:lumMod val="85000"/>
              <a:lumOff val="15000"/>
            </a:schemeClr>
          </a:solidFill>
          <a:ln>
            <a:solidFill>
              <a:schemeClr val="tx1">
                <a:lumMod val="75000"/>
                <a:lumOff val="25000"/>
              </a:schemeClr>
            </a:solidFill>
            <a:miter lim="800000"/>
          </a:ln>
        </p:spPr>
        <p:style>
          <a:lnRef idx="1">
            <a:schemeClr val="accent1"/>
          </a:lnRef>
          <a:fillRef idx="0">
            <a:schemeClr val="accent1"/>
          </a:fillRef>
          <a:effectRef idx="0">
            <a:schemeClr val="accent1"/>
          </a:effectRef>
          <a:fontRef idx="minor">
            <a:schemeClr val="tx1"/>
          </a:fontRef>
        </p:style>
      </p:cxnSp>
      <p:pic>
        <p:nvPicPr>
          <p:cNvPr id="4" name="Картина 4" descr="Картина, която съдържа текст&#10;&#10;Описанието е генерирано автоматично">
            <a:extLst>
              <a:ext uri="{FF2B5EF4-FFF2-40B4-BE49-F238E27FC236}">
                <a16:creationId xmlns:a16="http://schemas.microsoft.com/office/drawing/2014/main" id="{C7680902-263C-418A-9A91-46B20A61A18F}"/>
              </a:ext>
            </a:extLst>
          </p:cNvPr>
          <p:cNvPicPr>
            <a:picLocks noChangeAspect="1"/>
          </p:cNvPicPr>
          <p:nvPr/>
        </p:nvPicPr>
        <p:blipFill>
          <a:blip r:embed="rId3"/>
          <a:stretch>
            <a:fillRect/>
          </a:stretch>
        </p:blipFill>
        <p:spPr>
          <a:xfrm>
            <a:off x="2294627" y="825306"/>
            <a:ext cx="7617123" cy="5092367"/>
          </a:xfrm>
          <a:prstGeom prst="rect">
            <a:avLst/>
          </a:prstGeom>
        </p:spPr>
      </p:pic>
    </p:spTree>
    <p:extLst>
      <p:ext uri="{BB962C8B-B14F-4D97-AF65-F5344CB8AC3E}">
        <p14:creationId xmlns:p14="http://schemas.microsoft.com/office/powerpoint/2010/main" val="3465627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009E310-C7C2-4F23-B466-4417C8ED3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gradFill>
            <a:gsLst>
              <a:gs pos="0">
                <a:schemeClr val="bg2">
                  <a:tint val="90000"/>
                  <a:shade val="92000"/>
                  <a:satMod val="160000"/>
                </a:schemeClr>
              </a:gs>
              <a:gs pos="77000">
                <a:schemeClr val="bg2">
                  <a:tint val="100000"/>
                  <a:shade val="73000"/>
                  <a:satMod val="155000"/>
                </a:schemeClr>
              </a:gs>
              <a:gs pos="100000">
                <a:schemeClr val="bg2">
                  <a:tint val="100000"/>
                  <a:shade val="67000"/>
                  <a:satMod val="145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0" name="Rectangle 9">
            <a:extLst>
              <a:ext uri="{FF2B5EF4-FFF2-40B4-BE49-F238E27FC236}">
                <a16:creationId xmlns:a16="http://schemas.microsoft.com/office/drawing/2014/main" id="{51A4F4A1-146B-4D29-852A-F60996679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A4C31FF5-F97E-4082-BFC5-A880DB9F3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1150" y="457200"/>
            <a:ext cx="8533646" cy="5943603"/>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4" name="Rectangle 13">
            <a:extLst>
              <a:ext uri="{FF2B5EF4-FFF2-40B4-BE49-F238E27FC236}">
                <a16:creationId xmlns:a16="http://schemas.microsoft.com/office/drawing/2014/main" id="{6015B4CE-42DE-4E9B-B800-B5B8142E6F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72467" y="621793"/>
            <a:ext cx="8198780" cy="5614416"/>
          </a:xfrm>
          <a:prstGeom prst="rect">
            <a:avLst/>
          </a:prstGeom>
          <a:noFill/>
          <a:ln w="6350" cap="sq" cmpd="sng" algn="ctr">
            <a:solidFill>
              <a:schemeClr val="tx1">
                <a:lumMod val="75000"/>
                <a:lumOff val="25000"/>
              </a:schemeClr>
            </a:solidFill>
            <a:prstDash val="solid"/>
            <a:miter lim="800000"/>
          </a:ln>
          <a:effectLst/>
        </p:spPr>
      </p:sp>
      <p:sp>
        <p:nvSpPr>
          <p:cNvPr id="2" name="Заглавие 1">
            <a:extLst>
              <a:ext uri="{FF2B5EF4-FFF2-40B4-BE49-F238E27FC236}">
                <a16:creationId xmlns:a16="http://schemas.microsoft.com/office/drawing/2014/main" id="{9D954301-E145-42F7-8FA6-D5304B74BE9E}"/>
              </a:ext>
            </a:extLst>
          </p:cNvPr>
          <p:cNvSpPr>
            <a:spLocks noGrp="1"/>
          </p:cNvSpPr>
          <p:nvPr>
            <p:ph type="title"/>
          </p:nvPr>
        </p:nvSpPr>
        <p:spPr>
          <a:xfrm>
            <a:off x="3844616" y="881210"/>
            <a:ext cx="7417925" cy="1517035"/>
          </a:xfrm>
        </p:spPr>
        <p:txBody>
          <a:bodyPr>
            <a:normAutofit/>
          </a:bodyPr>
          <a:lstStyle/>
          <a:p>
            <a:pPr algn="ctr"/>
            <a:r>
              <a:rPr lang="es-ES">
                <a:ea typeface="+mj-lt"/>
                <a:cs typeface="+mj-lt"/>
              </a:rPr>
              <a:t>Mi opinión</a:t>
            </a:r>
            <a:endParaRPr lang="bg-BG">
              <a:ea typeface="+mj-lt"/>
              <a:cs typeface="+mj-lt"/>
            </a:endParaRPr>
          </a:p>
        </p:txBody>
      </p:sp>
      <p:sp>
        <p:nvSpPr>
          <p:cNvPr id="3" name="Контейнер за съдържание 2">
            <a:extLst>
              <a:ext uri="{FF2B5EF4-FFF2-40B4-BE49-F238E27FC236}">
                <a16:creationId xmlns:a16="http://schemas.microsoft.com/office/drawing/2014/main" id="{075C84E5-0E6A-4B03-935B-2332DF0B44E2}"/>
              </a:ext>
            </a:extLst>
          </p:cNvPr>
          <p:cNvSpPr>
            <a:spLocks noGrp="1"/>
          </p:cNvSpPr>
          <p:nvPr>
            <p:ph idx="1"/>
          </p:nvPr>
        </p:nvSpPr>
        <p:spPr>
          <a:xfrm>
            <a:off x="3844616" y="2626840"/>
            <a:ext cx="7245103" cy="3131777"/>
          </a:xfrm>
        </p:spPr>
        <p:txBody>
          <a:bodyPr vert="horz" lIns="91440" tIns="45720" rIns="91440" bIns="45720" rtlCol="0" anchor="t">
            <a:normAutofit/>
          </a:bodyPr>
          <a:lstStyle/>
          <a:p>
            <a:r>
              <a:rPr lang="bg-BG" sz="2400" dirty="0" err="1">
                <a:ea typeface="+mn-lt"/>
                <a:cs typeface="+mn-lt"/>
              </a:rPr>
              <a:t>Todo</a:t>
            </a:r>
            <a:r>
              <a:rPr lang="bg-BG" sz="2400" dirty="0">
                <a:ea typeface="+mn-lt"/>
                <a:cs typeface="+mn-lt"/>
              </a:rPr>
              <a:t> </a:t>
            </a:r>
            <a:r>
              <a:rPr lang="bg-BG" sz="2400" dirty="0" err="1">
                <a:ea typeface="+mn-lt"/>
                <a:cs typeface="+mn-lt"/>
              </a:rPr>
              <a:t>el</a:t>
            </a:r>
            <a:r>
              <a:rPr lang="bg-BG" sz="2400" dirty="0">
                <a:ea typeface="+mn-lt"/>
                <a:cs typeface="+mn-lt"/>
              </a:rPr>
              <a:t> </a:t>
            </a:r>
            <a:r>
              <a:rPr lang="bg-BG" sz="2400" dirty="0" err="1">
                <a:ea typeface="+mn-lt"/>
                <a:cs typeface="+mn-lt"/>
              </a:rPr>
              <a:t>proyecto</a:t>
            </a:r>
            <a:r>
              <a:rPr lang="bg-BG" sz="2400" dirty="0">
                <a:ea typeface="+mn-lt"/>
                <a:cs typeface="+mn-lt"/>
              </a:rPr>
              <a:t> </a:t>
            </a:r>
            <a:r>
              <a:rPr lang="bg-BG" sz="2400" dirty="0" err="1">
                <a:ea typeface="+mn-lt"/>
                <a:cs typeface="+mn-lt"/>
              </a:rPr>
              <a:t>fue</a:t>
            </a:r>
            <a:r>
              <a:rPr lang="bg-BG" sz="2400" dirty="0">
                <a:ea typeface="+mn-lt"/>
                <a:cs typeface="+mn-lt"/>
              </a:rPr>
              <a:t> </a:t>
            </a:r>
            <a:r>
              <a:rPr lang="bg-BG" sz="2400" dirty="0" err="1">
                <a:ea typeface="+mn-lt"/>
                <a:cs typeface="+mn-lt"/>
              </a:rPr>
              <a:t>divertido</a:t>
            </a:r>
            <a:r>
              <a:rPr lang="bg-BG" sz="2400" dirty="0">
                <a:ea typeface="+mn-lt"/>
                <a:cs typeface="+mn-lt"/>
              </a:rPr>
              <a:t>. </a:t>
            </a:r>
            <a:r>
              <a:rPr lang="bg-BG" sz="2400" dirty="0" err="1">
                <a:ea typeface="+mn-lt"/>
                <a:cs typeface="+mn-lt"/>
              </a:rPr>
              <a:t>Tuve</a:t>
            </a:r>
            <a:r>
              <a:rPr lang="bg-BG" sz="2400" dirty="0">
                <a:ea typeface="+mn-lt"/>
                <a:cs typeface="+mn-lt"/>
              </a:rPr>
              <a:t> </a:t>
            </a:r>
            <a:r>
              <a:rPr lang="bg-BG" sz="2400" dirty="0" err="1">
                <a:ea typeface="+mn-lt"/>
                <a:cs typeface="+mn-lt"/>
              </a:rPr>
              <a:t>la</a:t>
            </a:r>
            <a:r>
              <a:rPr lang="bg-BG" sz="2400" dirty="0">
                <a:ea typeface="+mn-lt"/>
                <a:cs typeface="+mn-lt"/>
              </a:rPr>
              <a:t> </a:t>
            </a:r>
            <a:r>
              <a:rPr lang="bg-BG" sz="2400" dirty="0" err="1">
                <a:ea typeface="+mn-lt"/>
                <a:cs typeface="+mn-lt"/>
              </a:rPr>
              <a:t>oportunidad</a:t>
            </a:r>
            <a:r>
              <a:rPr lang="bg-BG" sz="2400" dirty="0">
                <a:ea typeface="+mn-lt"/>
                <a:cs typeface="+mn-lt"/>
              </a:rPr>
              <a:t> </a:t>
            </a:r>
            <a:r>
              <a:rPr lang="bg-BG" sz="2400" dirty="0" err="1">
                <a:ea typeface="+mn-lt"/>
                <a:cs typeface="+mn-lt"/>
              </a:rPr>
              <a:t>de</a:t>
            </a:r>
            <a:r>
              <a:rPr lang="bg-BG" sz="2400" dirty="0">
                <a:ea typeface="+mn-lt"/>
                <a:cs typeface="+mn-lt"/>
              </a:rPr>
              <a:t> </a:t>
            </a:r>
            <a:r>
              <a:rPr lang="bg-BG" sz="2400" dirty="0" err="1">
                <a:ea typeface="+mn-lt"/>
                <a:cs typeface="+mn-lt"/>
              </a:rPr>
              <a:t>tocar</a:t>
            </a:r>
            <a:r>
              <a:rPr lang="bg-BG" sz="2400" dirty="0">
                <a:ea typeface="+mn-lt"/>
                <a:cs typeface="+mn-lt"/>
              </a:rPr>
              <a:t> </a:t>
            </a:r>
            <a:r>
              <a:rPr lang="bg-BG" sz="2400" dirty="0" err="1">
                <a:ea typeface="+mn-lt"/>
                <a:cs typeface="+mn-lt"/>
              </a:rPr>
              <a:t>muchos</a:t>
            </a:r>
            <a:r>
              <a:rPr lang="bg-BG" sz="2400" dirty="0">
                <a:ea typeface="+mn-lt"/>
                <a:cs typeface="+mn-lt"/>
              </a:rPr>
              <a:t> </a:t>
            </a:r>
            <a:r>
              <a:rPr lang="bg-BG" sz="2400" dirty="0" err="1">
                <a:ea typeface="+mn-lt"/>
                <a:cs typeface="+mn-lt"/>
              </a:rPr>
              <a:t>métodos</a:t>
            </a:r>
            <a:r>
              <a:rPr lang="bg-BG" sz="2400" dirty="0">
                <a:ea typeface="+mn-lt"/>
                <a:cs typeface="+mn-lt"/>
              </a:rPr>
              <a:t> y </a:t>
            </a:r>
            <a:r>
              <a:rPr lang="bg-BG" sz="2400" dirty="0" err="1">
                <a:ea typeface="+mn-lt"/>
                <a:cs typeface="+mn-lt"/>
              </a:rPr>
              <a:t>materiales</a:t>
            </a:r>
            <a:r>
              <a:rPr lang="bg-BG" sz="2400" dirty="0">
                <a:ea typeface="+mn-lt"/>
                <a:cs typeface="+mn-lt"/>
              </a:rPr>
              <a:t> </a:t>
            </a:r>
            <a:r>
              <a:rPr lang="bg-BG" sz="2400" dirty="0" err="1">
                <a:ea typeface="+mn-lt"/>
                <a:cs typeface="+mn-lt"/>
              </a:rPr>
              <a:t>de</a:t>
            </a:r>
            <a:r>
              <a:rPr lang="bg-BG" sz="2400" dirty="0">
                <a:ea typeface="+mn-lt"/>
                <a:cs typeface="+mn-lt"/>
              </a:rPr>
              <a:t> </a:t>
            </a:r>
            <a:r>
              <a:rPr lang="bg-BG" sz="2400" dirty="0" err="1">
                <a:ea typeface="+mn-lt"/>
                <a:cs typeface="+mn-lt"/>
              </a:rPr>
              <a:t>enseñanza</a:t>
            </a:r>
            <a:r>
              <a:rPr lang="bg-BG" sz="2400" dirty="0">
                <a:ea typeface="+mn-lt"/>
                <a:cs typeface="+mn-lt"/>
              </a:rPr>
              <a:t> </a:t>
            </a:r>
            <a:r>
              <a:rPr lang="bg-BG" sz="2400" dirty="0" err="1">
                <a:ea typeface="+mn-lt"/>
                <a:cs typeface="+mn-lt"/>
              </a:rPr>
              <a:t>diferentes</a:t>
            </a:r>
            <a:r>
              <a:rPr lang="bg-BG" sz="2400" dirty="0">
                <a:ea typeface="+mn-lt"/>
                <a:cs typeface="+mn-lt"/>
              </a:rPr>
              <a:t>. </a:t>
            </a:r>
            <a:r>
              <a:rPr lang="bg-BG" sz="2400" dirty="0" err="1">
                <a:ea typeface="+mn-lt"/>
                <a:cs typeface="+mn-lt"/>
              </a:rPr>
              <a:t>Todo</a:t>
            </a:r>
            <a:r>
              <a:rPr lang="bg-BG" sz="2400" dirty="0">
                <a:ea typeface="+mn-lt"/>
                <a:cs typeface="+mn-lt"/>
              </a:rPr>
              <a:t> </a:t>
            </a:r>
            <a:r>
              <a:rPr lang="bg-BG" sz="2400" dirty="0" err="1">
                <a:ea typeface="+mn-lt"/>
                <a:cs typeface="+mn-lt"/>
              </a:rPr>
              <a:t>lo</a:t>
            </a:r>
            <a:r>
              <a:rPr lang="bg-BG" sz="2400" dirty="0">
                <a:ea typeface="+mn-lt"/>
                <a:cs typeface="+mn-lt"/>
              </a:rPr>
              <a:t> </a:t>
            </a:r>
            <a:r>
              <a:rPr lang="bg-BG" sz="2400" dirty="0" err="1">
                <a:ea typeface="+mn-lt"/>
                <a:cs typeface="+mn-lt"/>
              </a:rPr>
              <a:t>que</a:t>
            </a:r>
            <a:r>
              <a:rPr lang="bg-BG" sz="2400" dirty="0">
                <a:ea typeface="+mn-lt"/>
                <a:cs typeface="+mn-lt"/>
              </a:rPr>
              <a:t> </a:t>
            </a:r>
            <a:r>
              <a:rPr lang="bg-BG" sz="2400" dirty="0" err="1">
                <a:ea typeface="+mn-lt"/>
                <a:cs typeface="+mn-lt"/>
              </a:rPr>
              <a:t>necesitábamos</a:t>
            </a:r>
            <a:r>
              <a:rPr lang="bg-BG" sz="2400" dirty="0">
                <a:ea typeface="+mn-lt"/>
                <a:cs typeface="+mn-lt"/>
              </a:rPr>
              <a:t> </a:t>
            </a:r>
            <a:r>
              <a:rPr lang="bg-BG" sz="2400" dirty="0" err="1">
                <a:ea typeface="+mn-lt"/>
                <a:cs typeface="+mn-lt"/>
              </a:rPr>
              <a:t>aprender</a:t>
            </a:r>
            <a:r>
              <a:rPr lang="bg-BG" sz="2400" dirty="0">
                <a:ea typeface="+mn-lt"/>
                <a:cs typeface="+mn-lt"/>
              </a:rPr>
              <a:t> </a:t>
            </a:r>
            <a:r>
              <a:rPr lang="bg-BG" sz="2400" dirty="0" err="1">
                <a:ea typeface="+mn-lt"/>
                <a:cs typeface="+mn-lt"/>
              </a:rPr>
              <a:t>fue</a:t>
            </a:r>
            <a:r>
              <a:rPr lang="bg-BG" sz="2400" dirty="0">
                <a:ea typeface="+mn-lt"/>
                <a:cs typeface="+mn-lt"/>
              </a:rPr>
              <a:t> </a:t>
            </a:r>
            <a:r>
              <a:rPr lang="bg-BG" sz="2400" dirty="0" err="1">
                <a:ea typeface="+mn-lt"/>
                <a:cs typeface="+mn-lt"/>
              </a:rPr>
              <a:t>servido</a:t>
            </a:r>
            <a:r>
              <a:rPr lang="bg-BG" sz="2400" dirty="0">
                <a:ea typeface="+mn-lt"/>
                <a:cs typeface="+mn-lt"/>
              </a:rPr>
              <a:t> </a:t>
            </a:r>
            <a:r>
              <a:rPr lang="bg-BG" sz="2400" dirty="0" err="1">
                <a:ea typeface="+mn-lt"/>
                <a:cs typeface="+mn-lt"/>
              </a:rPr>
              <a:t>divertido</a:t>
            </a:r>
            <a:r>
              <a:rPr lang="bg-BG" sz="2400" dirty="0">
                <a:ea typeface="+mn-lt"/>
                <a:cs typeface="+mn-lt"/>
              </a:rPr>
              <a:t> y </a:t>
            </a:r>
            <a:r>
              <a:rPr lang="bg-BG" sz="2400" dirty="0" err="1">
                <a:ea typeface="+mn-lt"/>
                <a:cs typeface="+mn-lt"/>
              </a:rPr>
              <a:t>fácil</a:t>
            </a:r>
            <a:r>
              <a:rPr lang="bg-BG" sz="2400" dirty="0">
                <a:ea typeface="+mn-lt"/>
                <a:cs typeface="+mn-lt"/>
              </a:rPr>
              <a:t>. El </a:t>
            </a:r>
            <a:r>
              <a:rPr lang="bg-BG" sz="2400" dirty="0" err="1">
                <a:ea typeface="+mn-lt"/>
                <a:cs typeface="+mn-lt"/>
              </a:rPr>
              <a:t>hecho</a:t>
            </a:r>
            <a:r>
              <a:rPr lang="bg-BG" sz="2400" dirty="0">
                <a:ea typeface="+mn-lt"/>
                <a:cs typeface="+mn-lt"/>
              </a:rPr>
              <a:t> </a:t>
            </a:r>
            <a:r>
              <a:rPr lang="bg-BG" sz="2400" dirty="0" err="1">
                <a:ea typeface="+mn-lt"/>
                <a:cs typeface="+mn-lt"/>
              </a:rPr>
              <a:t>de</a:t>
            </a:r>
            <a:r>
              <a:rPr lang="bg-BG" sz="2400" dirty="0">
                <a:ea typeface="+mn-lt"/>
                <a:cs typeface="+mn-lt"/>
              </a:rPr>
              <a:t> </a:t>
            </a:r>
            <a:r>
              <a:rPr lang="bg-BG" sz="2400" dirty="0" err="1">
                <a:ea typeface="+mn-lt"/>
                <a:cs typeface="+mn-lt"/>
              </a:rPr>
              <a:t>que</a:t>
            </a:r>
            <a:r>
              <a:rPr lang="bg-BG" sz="2400" dirty="0">
                <a:ea typeface="+mn-lt"/>
                <a:cs typeface="+mn-lt"/>
              </a:rPr>
              <a:t> </a:t>
            </a:r>
            <a:r>
              <a:rPr lang="bg-BG" sz="2400" dirty="0" err="1">
                <a:ea typeface="+mn-lt"/>
                <a:cs typeface="+mn-lt"/>
              </a:rPr>
              <a:t>pudiéramos</a:t>
            </a:r>
            <a:r>
              <a:rPr lang="bg-BG" sz="2400" dirty="0">
                <a:ea typeface="+mn-lt"/>
                <a:cs typeface="+mn-lt"/>
              </a:rPr>
              <a:t> </a:t>
            </a:r>
            <a:r>
              <a:rPr lang="bg-BG" sz="2400" dirty="0" err="1">
                <a:ea typeface="+mn-lt"/>
                <a:cs typeface="+mn-lt"/>
              </a:rPr>
              <a:t>trabajar</a:t>
            </a:r>
            <a:r>
              <a:rPr lang="bg-BG" sz="2400" dirty="0">
                <a:ea typeface="+mn-lt"/>
                <a:cs typeface="+mn-lt"/>
              </a:rPr>
              <a:t> </a:t>
            </a:r>
            <a:r>
              <a:rPr lang="bg-BG" sz="2400" dirty="0" err="1">
                <a:ea typeface="+mn-lt"/>
                <a:cs typeface="+mn-lt"/>
              </a:rPr>
              <a:t>con</a:t>
            </a:r>
            <a:r>
              <a:rPr lang="bg-BG" sz="2400" dirty="0">
                <a:ea typeface="+mn-lt"/>
                <a:cs typeface="+mn-lt"/>
              </a:rPr>
              <a:t> </a:t>
            </a:r>
            <a:r>
              <a:rPr lang="bg-BG" sz="2400" dirty="0" err="1">
                <a:ea typeface="+mn-lt"/>
                <a:cs typeface="+mn-lt"/>
              </a:rPr>
              <a:t>personas</a:t>
            </a:r>
            <a:r>
              <a:rPr lang="bg-BG" sz="2400" dirty="0">
                <a:ea typeface="+mn-lt"/>
                <a:cs typeface="+mn-lt"/>
              </a:rPr>
              <a:t> </a:t>
            </a:r>
            <a:r>
              <a:rPr lang="bg-BG" sz="2400" dirty="0" err="1">
                <a:ea typeface="+mn-lt"/>
                <a:cs typeface="+mn-lt"/>
              </a:rPr>
              <a:t>de</a:t>
            </a:r>
            <a:r>
              <a:rPr lang="bg-BG" sz="2400" dirty="0">
                <a:ea typeface="+mn-lt"/>
                <a:cs typeface="+mn-lt"/>
              </a:rPr>
              <a:t> </a:t>
            </a:r>
            <a:r>
              <a:rPr lang="bg-BG" sz="2400" dirty="0" err="1">
                <a:ea typeface="+mn-lt"/>
                <a:cs typeface="+mn-lt"/>
              </a:rPr>
              <a:t>otro</a:t>
            </a:r>
            <a:r>
              <a:rPr lang="bg-BG" sz="2400" dirty="0">
                <a:ea typeface="+mn-lt"/>
                <a:cs typeface="+mn-lt"/>
              </a:rPr>
              <a:t> </a:t>
            </a:r>
            <a:r>
              <a:rPr lang="bg-BG" sz="2400" dirty="0" err="1">
                <a:ea typeface="+mn-lt"/>
                <a:cs typeface="+mn-lt"/>
              </a:rPr>
              <a:t>país</a:t>
            </a:r>
            <a:r>
              <a:rPr lang="bg-BG" sz="2400" dirty="0">
                <a:ea typeface="+mn-lt"/>
                <a:cs typeface="+mn-lt"/>
              </a:rPr>
              <a:t> </a:t>
            </a:r>
            <a:r>
              <a:rPr lang="bg-BG" sz="2400" dirty="0" err="1">
                <a:ea typeface="+mn-lt"/>
                <a:cs typeface="+mn-lt"/>
              </a:rPr>
              <a:t>fue</a:t>
            </a:r>
            <a:r>
              <a:rPr lang="bg-BG" sz="2400" dirty="0">
                <a:ea typeface="+mn-lt"/>
                <a:cs typeface="+mn-lt"/>
              </a:rPr>
              <a:t> </a:t>
            </a:r>
            <a:r>
              <a:rPr lang="bg-BG" sz="2400" dirty="0" err="1">
                <a:ea typeface="+mn-lt"/>
                <a:cs typeface="+mn-lt"/>
              </a:rPr>
              <a:t>una</a:t>
            </a:r>
            <a:r>
              <a:rPr lang="bg-BG" sz="2400" dirty="0">
                <a:ea typeface="+mn-lt"/>
                <a:cs typeface="+mn-lt"/>
              </a:rPr>
              <a:t> </a:t>
            </a:r>
            <a:r>
              <a:rPr lang="bg-BG" sz="2400" dirty="0" err="1">
                <a:ea typeface="+mn-lt"/>
                <a:cs typeface="+mn-lt"/>
              </a:rPr>
              <a:t>gran</a:t>
            </a:r>
            <a:r>
              <a:rPr lang="bg-BG" sz="2400" dirty="0">
                <a:ea typeface="+mn-lt"/>
                <a:cs typeface="+mn-lt"/>
              </a:rPr>
              <a:t> </a:t>
            </a:r>
            <a:r>
              <a:rPr lang="bg-BG" sz="2400" dirty="0" err="1">
                <a:ea typeface="+mn-lt"/>
                <a:cs typeface="+mn-lt"/>
              </a:rPr>
              <a:t>ventaja</a:t>
            </a:r>
            <a:r>
              <a:rPr lang="bg-BG" sz="2400" dirty="0">
                <a:ea typeface="+mn-lt"/>
                <a:cs typeface="+mn-lt"/>
              </a:rPr>
              <a:t>. </a:t>
            </a:r>
            <a:r>
              <a:rPr lang="bg-BG" sz="2400" dirty="0" err="1">
                <a:ea typeface="+mn-lt"/>
                <a:cs typeface="+mn-lt"/>
              </a:rPr>
              <a:t>Me</a:t>
            </a:r>
            <a:r>
              <a:rPr lang="bg-BG" sz="2400" dirty="0">
                <a:ea typeface="+mn-lt"/>
                <a:cs typeface="+mn-lt"/>
              </a:rPr>
              <a:t> </a:t>
            </a:r>
            <a:r>
              <a:rPr lang="bg-BG" sz="2400" dirty="0" err="1">
                <a:ea typeface="+mn-lt"/>
                <a:cs typeface="+mn-lt"/>
              </a:rPr>
              <a:t>encantaría</a:t>
            </a:r>
            <a:r>
              <a:rPr lang="bg-BG" sz="2400" dirty="0">
                <a:ea typeface="+mn-lt"/>
                <a:cs typeface="+mn-lt"/>
              </a:rPr>
              <a:t> </a:t>
            </a:r>
            <a:r>
              <a:rPr lang="bg-BG" sz="2400" dirty="0" err="1">
                <a:ea typeface="+mn-lt"/>
                <a:cs typeface="+mn-lt"/>
              </a:rPr>
              <a:t>volver</a:t>
            </a:r>
            <a:r>
              <a:rPr lang="bg-BG" sz="2400" dirty="0">
                <a:ea typeface="+mn-lt"/>
                <a:cs typeface="+mn-lt"/>
              </a:rPr>
              <a:t> a </a:t>
            </a:r>
            <a:r>
              <a:rPr lang="bg-BG" sz="2400" dirty="0" err="1">
                <a:ea typeface="+mn-lt"/>
                <a:cs typeface="+mn-lt"/>
              </a:rPr>
              <a:t>participar</a:t>
            </a:r>
            <a:r>
              <a:rPr lang="bg-BG" sz="2400" dirty="0">
                <a:ea typeface="+mn-lt"/>
                <a:cs typeface="+mn-lt"/>
              </a:rPr>
              <a:t> </a:t>
            </a:r>
            <a:r>
              <a:rPr lang="bg-BG" sz="2400" dirty="0" err="1">
                <a:ea typeface="+mn-lt"/>
                <a:cs typeface="+mn-lt"/>
              </a:rPr>
              <a:t>en</a:t>
            </a:r>
            <a:r>
              <a:rPr lang="bg-BG" sz="2400" dirty="0">
                <a:ea typeface="+mn-lt"/>
                <a:cs typeface="+mn-lt"/>
              </a:rPr>
              <a:t> </a:t>
            </a:r>
            <a:r>
              <a:rPr lang="bg-BG" sz="2400" dirty="0" err="1">
                <a:ea typeface="+mn-lt"/>
                <a:cs typeface="+mn-lt"/>
              </a:rPr>
              <a:t>un</a:t>
            </a:r>
            <a:r>
              <a:rPr lang="bg-BG" sz="2400" dirty="0">
                <a:ea typeface="+mn-lt"/>
                <a:cs typeface="+mn-lt"/>
              </a:rPr>
              <a:t> </a:t>
            </a:r>
            <a:r>
              <a:rPr lang="bg-BG" sz="2400" dirty="0" err="1">
                <a:ea typeface="+mn-lt"/>
                <a:cs typeface="+mn-lt"/>
              </a:rPr>
              <a:t>proyecto</a:t>
            </a:r>
            <a:r>
              <a:rPr lang="bg-BG" sz="2400" dirty="0">
                <a:ea typeface="+mn-lt"/>
                <a:cs typeface="+mn-lt"/>
              </a:rPr>
              <a:t> </a:t>
            </a:r>
            <a:r>
              <a:rPr lang="bg-BG" sz="2400" dirty="0" err="1">
                <a:ea typeface="+mn-lt"/>
                <a:cs typeface="+mn-lt"/>
              </a:rPr>
              <a:t>como</a:t>
            </a:r>
            <a:r>
              <a:rPr lang="bg-BG" sz="2400" dirty="0">
                <a:ea typeface="+mn-lt"/>
                <a:cs typeface="+mn-lt"/>
              </a:rPr>
              <a:t> </a:t>
            </a:r>
            <a:r>
              <a:rPr lang="bg-BG" sz="2400" dirty="0" err="1">
                <a:ea typeface="+mn-lt"/>
                <a:cs typeface="+mn-lt"/>
              </a:rPr>
              <a:t>este</a:t>
            </a:r>
            <a:r>
              <a:rPr lang="bg-BG" sz="2400" dirty="0">
                <a:ea typeface="+mn-lt"/>
                <a:cs typeface="+mn-lt"/>
              </a:rPr>
              <a:t>.</a:t>
            </a:r>
          </a:p>
          <a:p>
            <a:pPr>
              <a:buClr>
                <a:srgbClr val="262626"/>
              </a:buClr>
            </a:pPr>
            <a:endParaRPr lang="bg-BG" dirty="0">
              <a:solidFill>
                <a:srgbClr val="000000"/>
              </a:solidFill>
            </a:endParaRPr>
          </a:p>
        </p:txBody>
      </p:sp>
    </p:spTree>
    <p:extLst>
      <p:ext uri="{BB962C8B-B14F-4D97-AF65-F5344CB8AC3E}">
        <p14:creationId xmlns:p14="http://schemas.microsoft.com/office/powerpoint/2010/main" val="3492273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TM00001232</Template>
  <TotalTime>0</TotalTime>
  <Words>0</Words>
  <Application>Microsoft Office PowerPoint</Application>
  <PresentationFormat>Широк екран</PresentationFormat>
  <Paragraphs>0</Paragraphs>
  <Slides>9</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9</vt:i4>
      </vt:variant>
    </vt:vector>
  </HeadingPairs>
  <TitlesOfParts>
    <vt:vector size="10" baseType="lpstr">
      <vt:lpstr>Savon</vt:lpstr>
      <vt:lpstr>MI PORTAFOLIO</vt:lpstr>
      <vt:lpstr>ÍNDICE </vt:lpstr>
      <vt:lpstr>Misión Realismo. Mi cartel de la ciudad</vt:lpstr>
      <vt:lpstr>Презентация на PowerPoint</vt:lpstr>
      <vt:lpstr>Misión siglo XX. Microrrelativo</vt:lpstr>
      <vt:lpstr>Презентация на PowerPoint</vt:lpstr>
      <vt:lpstr>Misión Romanticismo. El panel</vt:lpstr>
      <vt:lpstr>Презентация на PowerPoint</vt:lpstr>
      <vt:lpstr>Mi opinión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
  <cp:lastModifiedBy/>
  <cp:revision>99</cp:revision>
  <dcterms:created xsi:type="dcterms:W3CDTF">2021-06-18T09:20:20Z</dcterms:created>
  <dcterms:modified xsi:type="dcterms:W3CDTF">2021-06-18T10:42:13Z</dcterms:modified>
</cp:coreProperties>
</file>