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73" r:id="rId3"/>
    <p:sldId id="270" r:id="rId4"/>
    <p:sldId id="274" r:id="rId5"/>
    <p:sldId id="257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3176" autoAdjust="0"/>
  </p:normalViewPr>
  <p:slideViewPr>
    <p:cSldViewPr>
      <p:cViewPr varScale="1">
        <p:scale>
          <a:sx n="106" d="100"/>
          <a:sy n="106" d="100"/>
        </p:scale>
        <p:origin x="176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004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392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508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1190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6087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9546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346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3836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3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769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0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116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581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223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23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971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49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21560D-305F-4C1B-8498-0CE0F7DD29B6}" type="datetimeFigureOut">
              <a:rPr lang="sr-Latn-CS" smtClean="0"/>
              <a:t>17.2.2019.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2F63F-558D-4678-B1C8-A587AFCEFE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6096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F7965-8C4A-42F3-B2F6-62B6A0F3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281" y="4105827"/>
            <a:ext cx="4343436" cy="1437085"/>
          </a:xfrm>
        </p:spPr>
        <p:txBody>
          <a:bodyPr/>
          <a:lstStyle/>
          <a:p>
            <a:r>
              <a:rPr lang="hr-H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endParaRPr lang="en-GB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likovni rezultat za famous">
            <a:extLst>
              <a:ext uri="{FF2B5EF4-FFF2-40B4-BE49-F238E27FC236}">
                <a16:creationId xmlns:a16="http://schemas.microsoft.com/office/drawing/2014/main" id="{B2E123AA-E88F-431D-A767-8ECAB9E4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4565"/>
            <a:ext cx="4248854" cy="212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people word">
            <a:extLst>
              <a:ext uri="{FF2B5EF4-FFF2-40B4-BE49-F238E27FC236}">
                <a16:creationId xmlns:a16="http://schemas.microsoft.com/office/drawing/2014/main" id="{B11E5285-32DB-45E3-BF3D-FC29D35A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60" y="1398207"/>
            <a:ext cx="4050547" cy="212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past">
            <a:extLst>
              <a:ext uri="{FF2B5EF4-FFF2-40B4-BE49-F238E27FC236}">
                <a16:creationId xmlns:a16="http://schemas.microsoft.com/office/drawing/2014/main" id="{C28632D7-88BF-4927-8850-F75999E26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37993"/>
            <a:ext cx="446449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Marija Jurić Zagorka</a:t>
            </a:r>
          </a:p>
        </p:txBody>
      </p:sp>
      <p:pic>
        <p:nvPicPr>
          <p:cNvPr id="4" name="Content Placeholder 3" descr="MARIJA-JURIĆ-ZAGOR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870" t="2174" r="4348"/>
          <a:stretch>
            <a:fillRect/>
          </a:stretch>
        </p:blipFill>
        <p:spPr>
          <a:xfrm>
            <a:off x="302481" y="1853248"/>
            <a:ext cx="2808312" cy="3240361"/>
          </a:xfrm>
        </p:spPr>
      </p:pic>
      <p:sp>
        <p:nvSpPr>
          <p:cNvPr id="5" name="Rectangle 4"/>
          <p:cNvSpPr/>
          <p:nvPr/>
        </p:nvSpPr>
        <p:spPr>
          <a:xfrm>
            <a:off x="3275856" y="1268760"/>
            <a:ext cx="5544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Born on March </a:t>
            </a:r>
            <a:r>
              <a:rPr lang="hr-HR" sz="2400" dirty="0"/>
              <a:t>2</a:t>
            </a:r>
            <a:r>
              <a:rPr lang="en-US" sz="2400" dirty="0"/>
              <a:t>, 1873.</a:t>
            </a:r>
            <a:endParaRPr lang="hr-HR" sz="2400" dirty="0"/>
          </a:p>
          <a:p>
            <a:pPr>
              <a:buFont typeface="Arial" pitchFamily="34" charset="0"/>
              <a:buChar char="•"/>
            </a:pPr>
            <a:r>
              <a:rPr lang="hr-HR" sz="2400" dirty="0"/>
              <a:t>She was first female journalist and in the beginning Marija wrote under male alias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Mar</a:t>
            </a:r>
            <a:r>
              <a:rPr lang="hr-HR" sz="2400" dirty="0"/>
              <a:t>ija</a:t>
            </a:r>
            <a:r>
              <a:rPr lang="en-US" sz="2400" dirty="0"/>
              <a:t> fought for women's rights and against discrimination</a:t>
            </a:r>
            <a:endParaRPr lang="hr-HR" sz="2400" dirty="0"/>
          </a:p>
          <a:p>
            <a:pPr>
              <a:buFont typeface="Arial" pitchFamily="34" charset="0"/>
              <a:buChar char="•"/>
            </a:pPr>
            <a:r>
              <a:rPr lang="hr-HR" sz="2400" dirty="0"/>
              <a:t>She wrote novels and some of them are dramatized and screened (The Witch from the Grič, Daughter of Lotrščak etc.)</a:t>
            </a:r>
          </a:p>
        </p:txBody>
      </p:sp>
      <p:pic>
        <p:nvPicPr>
          <p:cNvPr id="6" name="Picture 5" descr="Marija-Juric-Zago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653136"/>
            <a:ext cx="3024336" cy="20299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986672-9183-4B9B-9AEA-38F07529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Miroslav Krleža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B7B936-DF0A-4ABA-ADBD-B23A298A0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05" y="1628800"/>
            <a:ext cx="8229600" cy="4497363"/>
          </a:xfrm>
        </p:spPr>
        <p:txBody>
          <a:bodyPr/>
          <a:lstStyle/>
          <a:p>
            <a:r>
              <a:rPr lang="hr-HR" b="1" dirty="0"/>
              <a:t>He was born in July 7, 1893 and died  December 29, 1981</a:t>
            </a:r>
          </a:p>
          <a:p>
            <a:r>
              <a:rPr lang="hr-HR" b="1" dirty="0"/>
              <a:t>He was famous Croatian </a:t>
            </a:r>
            <a:r>
              <a:rPr lang="en-US" b="1" dirty="0"/>
              <a:t>writer </a:t>
            </a:r>
            <a:r>
              <a:rPr lang="hr-HR" b="1" dirty="0"/>
              <a:t>and poet</a:t>
            </a:r>
          </a:p>
          <a:p>
            <a:r>
              <a:rPr lang="hr-HR" b="1" dirty="0"/>
              <a:t>He was a</a:t>
            </a:r>
            <a:r>
              <a:rPr lang="en-US" b="1" dirty="0"/>
              <a:t> prominent figure in cultural life </a:t>
            </a:r>
            <a:endParaRPr lang="hr-HR" b="1" dirty="0"/>
          </a:p>
          <a:p>
            <a:pPr marL="0" indent="0">
              <a:buNone/>
            </a:pPr>
            <a:br>
              <a:rPr lang="hr-HR" dirty="0"/>
            </a:b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pic>
        <p:nvPicPr>
          <p:cNvPr id="1032" name="Picture 8" descr="Slikovni rezultat za miroslav krleÅ¾a zanimljivosti">
            <a:extLst>
              <a:ext uri="{FF2B5EF4-FFF2-40B4-BE49-F238E27FC236}">
                <a16:creationId xmlns:a16="http://schemas.microsoft.com/office/drawing/2014/main" id="{778B2802-5C38-4687-932B-8573B994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38001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30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CD5DEC2C-5C75-4D46-833B-BBA728BA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dirty="0"/>
              <a:t>OLIVER DRAGOJEVIC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282A39-9978-4680-ADE3-D56F1F2A81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hr-HR" dirty="0"/>
          </a:p>
        </p:txBody>
      </p:sp>
      <p:sp>
        <p:nvSpPr>
          <p:cNvPr id="13316" name="Rezervirano mjesto sadržaja 3">
            <a:extLst>
              <a:ext uri="{FF2B5EF4-FFF2-40B4-BE49-F238E27FC236}">
                <a16:creationId xmlns:a16="http://schemas.microsoft.com/office/drawing/2014/main" id="{DFBA3012-6004-4DC8-A97A-67D4029C0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0200" y="1371600"/>
            <a:ext cx="4699000" cy="4681538"/>
          </a:xfrm>
        </p:spPr>
        <p:txBody>
          <a:bodyPr/>
          <a:lstStyle/>
          <a:p>
            <a:r>
              <a:rPr lang="hr-HR" altLang="sr-Latn-RS" sz="2400" b="1" dirty="0"/>
              <a:t>He was born in Split (Croatia) December 7 , 1974</a:t>
            </a:r>
          </a:p>
          <a:p>
            <a:r>
              <a:rPr lang="hr-HR" altLang="sr-Latn-RS" sz="2400" b="1" dirty="0"/>
              <a:t>He was a Croatian recording artist</a:t>
            </a:r>
          </a:p>
          <a:p>
            <a:r>
              <a:rPr lang="hr-HR" altLang="sr-Latn-RS" sz="2400" b="1" dirty="0"/>
              <a:t>His most popular songs were ”Cesarica” and ”Moj galebe”</a:t>
            </a:r>
          </a:p>
          <a:p>
            <a:r>
              <a:rPr lang="hr-HR" altLang="sr-Latn-RS" sz="2400" b="1" dirty="0"/>
              <a:t>He died from illness July 29, 2018</a:t>
            </a:r>
            <a:endParaRPr lang="hr-HR" altLang="sr-Latn-RS" dirty="0"/>
          </a:p>
        </p:txBody>
      </p:sp>
      <p:pic>
        <p:nvPicPr>
          <p:cNvPr id="13317" name="Picture 2" descr="Rezultat slika za oliver dragojeviÄ">
            <a:extLst>
              <a:ext uri="{FF2B5EF4-FFF2-40B4-BE49-F238E27FC236}">
                <a16:creationId xmlns:a16="http://schemas.microsoft.com/office/drawing/2014/main" id="{77301890-EBEA-461C-84AA-FB85BD57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344328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Rezultat slika za oliver dragojeviÄ">
            <a:extLst>
              <a:ext uri="{FF2B5EF4-FFF2-40B4-BE49-F238E27FC236}">
                <a16:creationId xmlns:a16="http://schemas.microsoft.com/office/drawing/2014/main" id="{CFB947D5-2052-4F94-AC20-80522BC8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4149725"/>
            <a:ext cx="32210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b="1" dirty="0"/>
              <a:t>Ruđer Bošković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He was </a:t>
            </a:r>
            <a:r>
              <a:rPr lang="en-US" sz="2400" b="1" dirty="0"/>
              <a:t>Croatian mathematician, astronomer, geodesist, physicist and </a:t>
            </a:r>
            <a:r>
              <a:rPr lang="en-US" sz="2400" b="1" dirty="0" err="1"/>
              <a:t>philosoph</a:t>
            </a:r>
            <a:r>
              <a:rPr lang="hr-HR" sz="2400" b="1" dirty="0"/>
              <a:t>e.</a:t>
            </a:r>
          </a:p>
          <a:p>
            <a:r>
              <a:rPr lang="hr-HR" sz="2400" b="1" dirty="0"/>
              <a:t>He was born in Dubrovnik on May 18,1711 and he died in Milano on February 13, 1787</a:t>
            </a:r>
          </a:p>
          <a:p>
            <a:r>
              <a:rPr lang="en-US" sz="2400" b="1" dirty="0"/>
              <a:t>His most important ideas </a:t>
            </a:r>
            <a:r>
              <a:rPr lang="hr-HR" sz="2400" b="1" dirty="0"/>
              <a:t>we</a:t>
            </a:r>
            <a:r>
              <a:rPr lang="en-US" sz="2400" b="1" dirty="0"/>
              <a:t>re those about atomic structures</a:t>
            </a:r>
            <a:r>
              <a:rPr lang="hr-HR" sz="2400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-256574"/>
            <a:ext cx="2376264" cy="28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3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B8017-D5B5-4255-B9A3-CCF28F12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Siniša Glavašević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ED867D-4F3C-4227-977A-65DA785D4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226469"/>
            <a:ext cx="5788928" cy="3263504"/>
          </a:xfrm>
        </p:spPr>
        <p:txBody>
          <a:bodyPr/>
          <a:lstStyle/>
          <a:p>
            <a:r>
              <a:rPr lang="hr-HR" b="1" dirty="0"/>
              <a:t>He was born in Vukovar November 4,1960 </a:t>
            </a:r>
          </a:p>
          <a:p>
            <a:r>
              <a:rPr lang="en-US" b="1" dirty="0"/>
              <a:t>He was a prose writer, a librarian, a journalist and a war reporter</a:t>
            </a:r>
            <a:endParaRPr lang="hr-HR" b="1" dirty="0"/>
          </a:p>
          <a:p>
            <a:r>
              <a:rPr lang="hr-HR" b="1" dirty="0"/>
              <a:t>He wrote „Stories from Vukovar”</a:t>
            </a:r>
          </a:p>
          <a:p>
            <a:r>
              <a:rPr lang="hr-HR" b="1" dirty="0"/>
              <a:t>He was killed during the battle for Vukovar in 1991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39593C6-A786-4C4D-9B88-3F9374233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57" y="1867255"/>
            <a:ext cx="2050777" cy="31234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Slikovni rezultat za vukovar siniÅ¡a glavaÅ¡eviÄ">
            <a:extLst>
              <a:ext uri="{FF2B5EF4-FFF2-40B4-BE49-F238E27FC236}">
                <a16:creationId xmlns:a16="http://schemas.microsoft.com/office/drawing/2014/main" id="{B7AAE3A0-A695-4782-8B4D-AC7243334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8740"/>
            <a:ext cx="3312368" cy="19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3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487BF8-8661-42F9-A805-A609345F27D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185" y="1298972"/>
            <a:ext cx="6858000" cy="713184"/>
          </a:xfrm>
          <a:solidFill>
            <a:schemeClr val="accent1">
              <a:lumMod val="75000"/>
            </a:schemeClr>
          </a:solidFill>
          <a:ln w="19046" cap="flat">
            <a:solidFill>
              <a:srgbClr val="FFFFFF"/>
            </a:solidFill>
            <a:miter/>
          </a:ln>
        </p:spPr>
        <p:txBody>
          <a:bodyPr rtlCol="0">
            <a:noAutofit/>
          </a:bodyPr>
          <a:lstStyle/>
          <a:p>
            <a:pPr>
              <a:defRPr/>
            </a:pPr>
            <a:r>
              <a:rPr lang="hr-HR" sz="4950" dirty="0">
                <a:solidFill>
                  <a:srgbClr val="FFFFFF"/>
                </a:solidFill>
                <a:latin typeface="Calibri"/>
              </a:rPr>
              <a:t>Slavoljub Eduard Penkala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E0B2421-3923-4559-B9DE-7A6B68E6BC2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15553" y="2390775"/>
            <a:ext cx="7052072" cy="2196704"/>
          </a:xfrm>
        </p:spPr>
        <p:txBody>
          <a:bodyPr rtlCol="0">
            <a:normAutofit lnSpcReduction="10000"/>
          </a:bodyPr>
          <a:lstStyle/>
          <a:p>
            <a:pPr algn="just">
              <a:lnSpc>
                <a:spcPct val="70000"/>
              </a:lnSpc>
              <a:defRPr/>
            </a:pPr>
            <a:r>
              <a:rPr lang="en-US" sz="1650" b="1" i="1" dirty="0">
                <a:solidFill>
                  <a:schemeClr val="tx1"/>
                </a:solidFill>
              </a:rPr>
              <a:t>Eduard </a:t>
            </a:r>
            <a:r>
              <a:rPr lang="en-US" sz="1650" b="1" i="1" dirty="0" err="1">
                <a:solidFill>
                  <a:schemeClr val="tx1"/>
                </a:solidFill>
              </a:rPr>
              <a:t>Penkala</a:t>
            </a:r>
            <a:r>
              <a:rPr lang="en-US" sz="1650" b="1" i="1" dirty="0">
                <a:solidFill>
                  <a:schemeClr val="tx1"/>
                </a:solidFill>
              </a:rPr>
              <a:t> was born in </a:t>
            </a:r>
            <a:r>
              <a:rPr lang="en-US" sz="1650" b="1" i="1" dirty="0" err="1">
                <a:solidFill>
                  <a:schemeClr val="tx1"/>
                </a:solidFill>
              </a:rPr>
              <a:t>Liptószentmiklós</a:t>
            </a:r>
            <a:endParaRPr lang="hr-HR" sz="1650" b="1" i="1" dirty="0">
              <a:solidFill>
                <a:schemeClr val="tx1"/>
              </a:solidFill>
            </a:endParaRPr>
          </a:p>
          <a:p>
            <a:pPr algn="just">
              <a:lnSpc>
                <a:spcPct val="70000"/>
              </a:lnSpc>
              <a:defRPr/>
            </a:pPr>
            <a:r>
              <a:rPr lang="en-US" sz="1650" b="1" i="1" dirty="0">
                <a:solidFill>
                  <a:schemeClr val="tx1"/>
                </a:solidFill>
              </a:rPr>
              <a:t>He then moved with his wife to Zagreb</a:t>
            </a:r>
            <a:r>
              <a:rPr lang="hr-HR" sz="1650" b="1" i="1" dirty="0">
                <a:solidFill>
                  <a:schemeClr val="tx1"/>
                </a:solidFill>
              </a:rPr>
              <a:t> in 1900</a:t>
            </a:r>
          </a:p>
          <a:p>
            <a:pPr algn="just">
              <a:lnSpc>
                <a:spcPct val="70000"/>
              </a:lnSpc>
              <a:defRPr/>
            </a:pPr>
            <a:r>
              <a:rPr lang="hr-HR" sz="1650" b="1" i="1" dirty="0">
                <a:solidFill>
                  <a:schemeClr val="tx1"/>
                </a:solidFill>
              </a:rPr>
              <a:t>He  constructed first pen </a:t>
            </a:r>
          </a:p>
          <a:p>
            <a:pPr algn="just">
              <a:lnSpc>
                <a:spcPct val="70000"/>
              </a:lnSpc>
              <a:defRPr/>
            </a:pPr>
            <a:r>
              <a:rPr lang="en-US" sz="1650" b="1" i="1" dirty="0">
                <a:solidFill>
                  <a:schemeClr val="tx1"/>
                </a:solidFill>
              </a:rPr>
              <a:t>Among his patented inventions were:</a:t>
            </a:r>
            <a:r>
              <a:rPr lang="en-US" sz="1650" b="1" dirty="0">
                <a:solidFill>
                  <a:schemeClr val="tx1"/>
                </a:solidFill>
              </a:rPr>
              <a:t> </a:t>
            </a:r>
          </a:p>
          <a:p>
            <a:pPr marL="257175" indent="-257175" algn="just">
              <a:lnSpc>
                <a:spcPct val="70000"/>
              </a:lnSpc>
              <a:buFont typeface="Wingdings 3" charset="2"/>
              <a:buChar char="•"/>
              <a:defRPr/>
            </a:pPr>
            <a:r>
              <a:rPr lang="en-US" sz="1650" b="1" i="1" dirty="0">
                <a:solidFill>
                  <a:schemeClr val="tx1"/>
                </a:solidFill>
                <a:latin typeface="Agency FB" pitchFamily="34"/>
              </a:rPr>
              <a:t>a hot water bottle - his first patented invention, the "</a:t>
            </a:r>
            <a:r>
              <a:rPr lang="en-US" sz="1650" b="1" i="1" dirty="0" err="1">
                <a:solidFill>
                  <a:schemeClr val="tx1"/>
                </a:solidFill>
                <a:latin typeface="Agency FB" pitchFamily="34"/>
              </a:rPr>
              <a:t>Termofor</a:t>
            </a:r>
            <a:r>
              <a:rPr lang="en-US" sz="1650" b="1" i="1" dirty="0">
                <a:solidFill>
                  <a:schemeClr val="tx1"/>
                </a:solidFill>
                <a:latin typeface="Agency FB" pitchFamily="34"/>
              </a:rPr>
              <a:t>"</a:t>
            </a:r>
          </a:p>
          <a:p>
            <a:pPr marL="257175" indent="-257175" algn="just">
              <a:lnSpc>
                <a:spcPct val="70000"/>
              </a:lnSpc>
              <a:buFont typeface="Wingdings 3" charset="2"/>
              <a:buChar char="•"/>
              <a:defRPr/>
            </a:pPr>
            <a:r>
              <a:rPr lang="en-US" sz="1650" b="1" i="1" dirty="0">
                <a:solidFill>
                  <a:schemeClr val="tx1"/>
                </a:solidFill>
                <a:latin typeface="Agency FB" pitchFamily="34"/>
              </a:rPr>
              <a:t>a type of bluing detergent</a:t>
            </a:r>
          </a:p>
          <a:p>
            <a:pPr marL="257175" indent="-257175" algn="just">
              <a:lnSpc>
                <a:spcPct val="70000"/>
              </a:lnSpc>
              <a:buFont typeface="Wingdings 3" charset="2"/>
              <a:buChar char="•"/>
              <a:defRPr/>
            </a:pPr>
            <a:r>
              <a:rPr lang="en-US" sz="1650" b="1" i="1" dirty="0">
                <a:solidFill>
                  <a:schemeClr val="tx1"/>
                </a:solidFill>
                <a:latin typeface="Agency FB" pitchFamily="34"/>
              </a:rPr>
              <a:t>a rail-car brake</a:t>
            </a:r>
          </a:p>
          <a:p>
            <a:pPr marL="257175" indent="-257175" algn="just">
              <a:lnSpc>
                <a:spcPct val="70000"/>
              </a:lnSpc>
              <a:buFont typeface="Wingdings 3" charset="2"/>
              <a:buChar char="•"/>
              <a:defRPr/>
            </a:pPr>
            <a:r>
              <a:rPr lang="en-US" sz="1650" b="1" i="1" dirty="0">
                <a:solidFill>
                  <a:schemeClr val="tx1"/>
                </a:solidFill>
                <a:latin typeface="Agency FB" pitchFamily="34"/>
              </a:rPr>
              <a:t>an anode battery</a:t>
            </a:r>
          </a:p>
          <a:p>
            <a:pPr>
              <a:lnSpc>
                <a:spcPct val="70000"/>
              </a:lnSpc>
              <a:defRPr/>
            </a:pPr>
            <a:endParaRPr lang="hr-HR" sz="1650" b="1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6F9C646C-3A3E-4C9B-BBA9-48F1EB615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35" y="2518173"/>
            <a:ext cx="2019300" cy="3040856"/>
          </a:xfrm>
          <a:prstGeom prst="rect">
            <a:avLst/>
          </a:prstGeom>
          <a:noFill/>
          <a:ln w="38103" cap="sq">
            <a:solidFill>
              <a:srgbClr val="000000"/>
            </a:solidFill>
            <a:miter lim="800000"/>
            <a:headEnd/>
            <a:tailEnd/>
          </a:ln>
          <a:effectLst>
            <a:outerShdw dist="38096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Slika 6">
            <a:extLst>
              <a:ext uri="{FF2B5EF4-FFF2-40B4-BE49-F238E27FC236}">
                <a16:creationId xmlns:a16="http://schemas.microsoft.com/office/drawing/2014/main" id="{8112D0A1-3F1D-4F3F-B3A4-AB56C629B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10" y="3971926"/>
            <a:ext cx="2363390" cy="1813322"/>
          </a:xfrm>
          <a:prstGeom prst="rect">
            <a:avLst/>
          </a:prstGeom>
          <a:noFill/>
          <a:ln>
            <a:noFill/>
          </a:ln>
          <a:effectLst>
            <a:outerShdw dist="139699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likovni rezultat za electricity">
            <a:extLst>
              <a:ext uri="{FF2B5EF4-FFF2-40B4-BE49-F238E27FC236}">
                <a16:creationId xmlns:a16="http://schemas.microsoft.com/office/drawing/2014/main" id="{001A4671-3780-49AB-9692-316E4A26E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98" y="1327870"/>
            <a:ext cx="6524537" cy="43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015895-C3AE-4FAB-99D2-520D5EB5BDB9}"/>
              </a:ext>
            </a:extLst>
          </p:cNvPr>
          <p:cNvSpPr txBox="1"/>
          <p:nvPr/>
        </p:nvSpPr>
        <p:spPr>
          <a:xfrm>
            <a:off x="2709485" y="694179"/>
            <a:ext cx="4003964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1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NIKOLA TESLA</a:t>
            </a:r>
            <a:endParaRPr lang="en-GB" sz="21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94021-7021-4734-98D5-AFDE8B59CDB3}"/>
              </a:ext>
            </a:extLst>
          </p:cNvPr>
          <p:cNvSpPr txBox="1"/>
          <p:nvPr/>
        </p:nvSpPr>
        <p:spPr>
          <a:xfrm>
            <a:off x="2483768" y="2140908"/>
            <a:ext cx="4896438" cy="300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350" b="1" dirty="0">
                <a:solidFill>
                  <a:schemeClr val="accent5">
                    <a:lumMod val="75000"/>
                  </a:schemeClr>
                </a:solidFill>
              </a:rPr>
              <a:t>He was born in Smljan, Croatia on July 10, 1856</a:t>
            </a:r>
            <a:endParaRPr lang="en-GB" sz="13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9CCD0-7B56-44EE-8D10-8502DABFE613}"/>
              </a:ext>
            </a:extLst>
          </p:cNvPr>
          <p:cNvSpPr txBox="1"/>
          <p:nvPr/>
        </p:nvSpPr>
        <p:spPr>
          <a:xfrm>
            <a:off x="2012134" y="3164101"/>
            <a:ext cx="252152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350" b="1" dirty="0">
                <a:solidFill>
                  <a:schemeClr val="accent5">
                    <a:lumMod val="75000"/>
                  </a:schemeClr>
                </a:solidFill>
              </a:rPr>
              <a:t>He was an inventor, electrical engeneer, mechanical engeneer and futurist</a:t>
            </a:r>
            <a:r>
              <a:rPr lang="hr-HR" sz="1350" b="1" dirty="0"/>
              <a:t>.</a:t>
            </a:r>
            <a:endParaRPr lang="en-GB" sz="135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FCB89-74B2-49E1-BE40-07B89258694C}"/>
              </a:ext>
            </a:extLst>
          </p:cNvPr>
          <p:cNvSpPr txBox="1"/>
          <p:nvPr/>
        </p:nvSpPr>
        <p:spPr>
          <a:xfrm>
            <a:off x="4562490" y="4260648"/>
            <a:ext cx="2521528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350" b="1" dirty="0">
                <a:solidFill>
                  <a:schemeClr val="accent5">
                    <a:lumMod val="75000"/>
                  </a:schemeClr>
                </a:solidFill>
              </a:rPr>
              <a:t>He invented Tesla coil, wireless lightning, magnifying transmitter, Tesla turbine, shadowgraphs, neon lamps, radio, induction motor and many other great pioneering inventions.</a:t>
            </a:r>
            <a:endParaRPr lang="en-GB" sz="13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34" name="Picture 10" descr="Slikovni rezultat za nikola tesla">
            <a:extLst>
              <a:ext uri="{FF2B5EF4-FFF2-40B4-BE49-F238E27FC236}">
                <a16:creationId xmlns:a16="http://schemas.microsoft.com/office/drawing/2014/main" id="{E19E0EE9-62EB-49BA-815A-9B3533F6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3" y="4302192"/>
            <a:ext cx="2739735" cy="16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ikovni rezultat za nikola tesla">
            <a:extLst>
              <a:ext uri="{FF2B5EF4-FFF2-40B4-BE49-F238E27FC236}">
                <a16:creationId xmlns:a16="http://schemas.microsoft.com/office/drawing/2014/main" id="{23FEFF36-EA56-442D-8D40-A18FABB75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1" y="1599334"/>
            <a:ext cx="1964531" cy="1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4B023A-99FE-4962-A6E4-1BD126F77E3E}"/>
              </a:ext>
            </a:extLst>
          </p:cNvPr>
          <p:cNvSpPr txBox="1"/>
          <p:nvPr/>
        </p:nvSpPr>
        <p:spPr>
          <a:xfrm>
            <a:off x="5111747" y="2906640"/>
            <a:ext cx="228390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He </a:t>
            </a:r>
            <a:r>
              <a:rPr lang="hr-HR" sz="1350" b="1" dirty="0">
                <a:solidFill>
                  <a:schemeClr val="accent5">
                    <a:lumMod val="75000"/>
                  </a:schemeClr>
                </a:solidFill>
              </a:rPr>
              <a:t>won</a:t>
            </a:r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 a Nobel Prize but</a:t>
            </a:r>
            <a:r>
              <a:rPr lang="hr-HR" sz="1350" b="1" dirty="0">
                <a:solidFill>
                  <a:schemeClr val="accent5">
                    <a:lumMod val="75000"/>
                  </a:schemeClr>
                </a:solidFill>
              </a:rPr>
              <a:t> he</a:t>
            </a:r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 did not want to share it with</a:t>
            </a:r>
            <a:r>
              <a:rPr lang="hr-HR" sz="1350" b="1" dirty="0">
                <a:solidFill>
                  <a:schemeClr val="accent5">
                    <a:lumMod val="75000"/>
                  </a:schemeClr>
                </a:solidFill>
              </a:rPr>
              <a:t> Thomas Alva Edison</a:t>
            </a:r>
          </a:p>
        </p:txBody>
      </p:sp>
    </p:spTree>
    <p:extLst>
      <p:ext uri="{BB962C8B-B14F-4D97-AF65-F5344CB8AC3E}">
        <p14:creationId xmlns:p14="http://schemas.microsoft.com/office/powerpoint/2010/main" val="728652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ZLATA BARTL, ”Aunt Vegeta”</a:t>
            </a:r>
            <a:endParaRPr lang="en-US" sz="26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59697"/>
            <a:ext cx="6709906" cy="3146611"/>
          </a:xfrm>
        </p:spPr>
        <p:txBody>
          <a:bodyPr>
            <a:noAutofit/>
          </a:bodyPr>
          <a:lstStyle/>
          <a:p>
            <a:r>
              <a:rPr lang="hr-HR" sz="1400" b="1" dirty="0">
                <a:latin typeface="Arial Black" panose="020B0A04020102020204" pitchFamily="34" charset="0"/>
              </a:rPr>
              <a:t>She was born on February 20, 1920</a:t>
            </a:r>
          </a:p>
          <a:p>
            <a:pPr marL="0" indent="0">
              <a:buNone/>
            </a:pPr>
            <a:r>
              <a:rPr lang="hr-HR" sz="1400" b="1" dirty="0">
                <a:latin typeface="Arial Black" panose="020B0A04020102020204" pitchFamily="34" charset="0"/>
              </a:rPr>
              <a:t>   in Bosnia and Herzegovina(Dolac)</a:t>
            </a:r>
          </a:p>
          <a:p>
            <a:r>
              <a:rPr lang="hr-HR" sz="1400" b="1" dirty="0">
                <a:latin typeface="Arial Black" panose="020B0A04020102020204" pitchFamily="34" charset="0"/>
              </a:rPr>
              <a:t>After she gradauted, she moved to Zagreb</a:t>
            </a:r>
          </a:p>
          <a:p>
            <a:pPr marL="0" indent="0">
              <a:buNone/>
            </a:pPr>
            <a:r>
              <a:rPr lang="hr-HR" sz="1400" b="1" dirty="0">
                <a:latin typeface="Arial Black" panose="020B0A04020102020204" pitchFamily="34" charset="0"/>
              </a:rPr>
              <a:t>  (Croatia),where she graduated from </a:t>
            </a:r>
          </a:p>
          <a:p>
            <a:pPr marL="0" indent="0">
              <a:buNone/>
            </a:pPr>
            <a:r>
              <a:rPr lang="hr-HR" sz="1400" b="1" dirty="0">
                <a:latin typeface="Arial Black" panose="020B0A04020102020204" pitchFamily="34" charset="0"/>
              </a:rPr>
              <a:t>   the Faculty of Natural Sciences with </a:t>
            </a:r>
          </a:p>
          <a:p>
            <a:pPr marL="0" indent="0">
              <a:buNone/>
            </a:pPr>
            <a:r>
              <a:rPr lang="hr-HR" sz="1400" b="1" dirty="0">
                <a:latin typeface="Arial Black" panose="020B0A04020102020204" pitchFamily="34" charset="0"/>
              </a:rPr>
              <a:t>   chemistry, physics, mathematics,</a:t>
            </a:r>
          </a:p>
          <a:p>
            <a:pPr marL="0" indent="0">
              <a:buNone/>
            </a:pPr>
            <a:r>
              <a:rPr lang="hr-HR" sz="1400" b="1" dirty="0">
                <a:latin typeface="Arial Black" panose="020B0A04020102020204" pitchFamily="34" charset="0"/>
              </a:rPr>
              <a:t>   mineralogy</a:t>
            </a:r>
          </a:p>
          <a:p>
            <a:r>
              <a:rPr lang="hr-HR" sz="1400" b="1" dirty="0">
                <a:latin typeface="Arial Black" panose="020B0A04020102020204" pitchFamily="34" charset="0"/>
              </a:rPr>
              <a:t>In 1955 she went to Koprivnica</a:t>
            </a:r>
          </a:p>
          <a:p>
            <a:pPr marL="0" indent="0">
              <a:buNone/>
            </a:pPr>
            <a:r>
              <a:rPr lang="hr-HR" sz="1400" b="1" dirty="0">
                <a:latin typeface="Arial Black" panose="020B0A04020102020204" pitchFamily="34" charset="0"/>
              </a:rPr>
              <a:t>   (Croatia) and started her scientific</a:t>
            </a:r>
          </a:p>
          <a:p>
            <a:pPr marL="0" indent="0">
              <a:buNone/>
            </a:pPr>
            <a:r>
              <a:rPr lang="hr-HR" sz="1400" b="1" dirty="0">
                <a:latin typeface="Arial Black" panose="020B0A04020102020204" pitchFamily="34" charset="0"/>
              </a:rPr>
              <a:t>   work in 1959 in Podravka and invented a spice</a:t>
            </a:r>
          </a:p>
          <a:p>
            <a:pPr marL="0" indent="0">
              <a:buNone/>
            </a:pPr>
            <a:r>
              <a:rPr lang="hr-HR" sz="1400" b="1" dirty="0">
                <a:latin typeface="Arial Black" panose="020B0A04020102020204" pitchFamily="34" charset="0"/>
              </a:rPr>
              <a:t>   called </a:t>
            </a:r>
            <a:r>
              <a:rPr lang="hr-HR" sz="1400" b="1" i="1" dirty="0">
                <a:latin typeface="Arial Black" panose="020B0A04020102020204" pitchFamily="34" charset="0"/>
              </a:rPr>
              <a:t>Vegeta </a:t>
            </a:r>
            <a:r>
              <a:rPr lang="hr-HR" sz="1400" b="1" dirty="0">
                <a:latin typeface="Arial Black" panose="020B0A04020102020204" pitchFamily="34" charset="0"/>
              </a:rPr>
              <a:t>and with it Podravka </a:t>
            </a:r>
          </a:p>
          <a:p>
            <a:pPr marL="0" indent="0">
              <a:buNone/>
            </a:pPr>
            <a:r>
              <a:rPr lang="hr-HR" sz="1400" b="1" dirty="0">
                <a:latin typeface="Arial Black" panose="020B0A04020102020204" pitchFamily="34" charset="0"/>
              </a:rPr>
              <a:t>   hit the world market</a:t>
            </a:r>
          </a:p>
          <a:p>
            <a:r>
              <a:rPr lang="hr-HR" sz="1400" b="1" dirty="0">
                <a:latin typeface="Arial Black" panose="020B0A04020102020204" pitchFamily="34" charset="0"/>
              </a:rPr>
              <a:t> She died on July 30, 2008 in Zagreb</a:t>
            </a:r>
          </a:p>
          <a:p>
            <a:pPr marL="0" indent="0">
              <a:buNone/>
            </a:pPr>
            <a:endParaRPr lang="hr-H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21" y="1787618"/>
            <a:ext cx="1451374" cy="183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72" y="1721987"/>
            <a:ext cx="1103895" cy="183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2" y="3653549"/>
            <a:ext cx="2664081" cy="189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7472" r="20360" b="3856"/>
          <a:stretch/>
        </p:blipFill>
        <p:spPr>
          <a:xfrm>
            <a:off x="4592717" y="4964160"/>
            <a:ext cx="1518575" cy="13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54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Vatroslav Lisinski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4585" y="1482543"/>
            <a:ext cx="67116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b="1" dirty="0"/>
              <a:t>He was born in Zagreb in 1819.</a:t>
            </a:r>
          </a:p>
          <a:p>
            <a:pPr marL="0" indent="0">
              <a:buNone/>
            </a:pPr>
            <a:r>
              <a:rPr lang="hr-HR" sz="1600" b="1" dirty="0"/>
              <a:t>He became a succesful composer.</a:t>
            </a:r>
          </a:p>
          <a:p>
            <a:pPr marL="0" indent="0">
              <a:buNone/>
            </a:pPr>
            <a:r>
              <a:rPr lang="hr-HR" sz="1600" b="1" dirty="0"/>
              <a:t>He died young and poor, at age of 35.</a:t>
            </a:r>
          </a:p>
          <a:p>
            <a:pPr marL="0" indent="0">
              <a:buNone/>
            </a:pPr>
            <a:r>
              <a:rPr lang="hr-HR" sz="1600" b="1" dirty="0"/>
              <a:t>A famous concert hall called Vatroslav Lisinski was named after him.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72" y="3125324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Slikovni rezultat za opera porin">
            <a:extLst>
              <a:ext uri="{FF2B5EF4-FFF2-40B4-BE49-F238E27FC236}">
                <a16:creationId xmlns:a16="http://schemas.microsoft.com/office/drawing/2014/main" id="{637345E6-5C44-4CFD-82A2-FAD791FA2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34" y="3717032"/>
            <a:ext cx="4358258" cy="20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40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D271E0-D63D-4866-B50D-DA4BE4133028}"/>
              </a:ext>
            </a:extLst>
          </p:cNvPr>
          <p:cNvSpPr txBox="1"/>
          <p:nvPr/>
        </p:nvSpPr>
        <p:spPr>
          <a:xfrm>
            <a:off x="867819" y="1124744"/>
            <a:ext cx="345836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Arial Black" panose="020B0A04020102020204" pitchFamily="34" charset="0"/>
              </a:rPr>
              <a:t>Thank you for your attention!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Slikovni rezultat za oÅ¡ retfala">
            <a:extLst>
              <a:ext uri="{FF2B5EF4-FFF2-40B4-BE49-F238E27FC236}">
                <a16:creationId xmlns:a16="http://schemas.microsoft.com/office/drawing/2014/main" id="{2AEE643C-DF2B-40A8-B315-4009FFD4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71" y="3877287"/>
            <a:ext cx="3488180" cy="142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0BA711-C7AC-4FD7-A26B-26BFD92F58C3}"/>
              </a:ext>
            </a:extLst>
          </p:cNvPr>
          <p:cNvSpPr txBox="1"/>
          <p:nvPr/>
        </p:nvSpPr>
        <p:spPr>
          <a:xfrm>
            <a:off x="4817820" y="2591700"/>
            <a:ext cx="3552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50" dirty="0">
                <a:latin typeface="Arial Black" panose="020B0A04020102020204" pitchFamily="34" charset="0"/>
              </a:rPr>
              <a:t>We are 7th grade students (13 years old) from primary school „Retfala” in Osijek (east Croatia).</a:t>
            </a:r>
          </a:p>
          <a:p>
            <a:r>
              <a:rPr lang="hr-HR" sz="1350" dirty="0">
                <a:latin typeface="Arial Black" panose="020B0A04020102020204" pitchFamily="34" charset="0"/>
              </a:rPr>
              <a:t> </a:t>
            </a:r>
            <a:endParaRPr lang="en-GB" sz="1350" dirty="0"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7859C6-7D5F-43E5-84D4-C31666D42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7" y="2640330"/>
            <a:ext cx="3304781" cy="2593226"/>
          </a:xfrm>
          <a:prstGeom prst="rect">
            <a:avLst/>
          </a:prstGeom>
        </p:spPr>
      </p:pic>
      <p:pic>
        <p:nvPicPr>
          <p:cNvPr id="1032" name="Picture 8" descr="Slikovni rezultat za etwinning">
            <a:extLst>
              <a:ext uri="{FF2B5EF4-FFF2-40B4-BE49-F238E27FC236}">
                <a16:creationId xmlns:a16="http://schemas.microsoft.com/office/drawing/2014/main" id="{2FE85913-F292-4501-8EF0-1CB1E7BF5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20" y="1241575"/>
            <a:ext cx="2928938" cy="87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1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B54B-89C3-488D-905A-D22EEA7F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014F4-4F86-4E5B-A41C-36F72DEB1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08" y="7254707"/>
            <a:ext cx="2163417" cy="168729"/>
          </a:xfrm>
        </p:spPr>
        <p:txBody>
          <a:bodyPr>
            <a:normAutofit fontScale="32500" lnSpcReduction="20000"/>
          </a:bodyPr>
          <a:lstStyle/>
          <a:p>
            <a:endParaRPr lang="en-GB" dirty="0"/>
          </a:p>
        </p:txBody>
      </p:sp>
      <p:pic>
        <p:nvPicPr>
          <p:cNvPr id="4" name="Picture 8" descr="Slikovni rezultat za croatia word">
            <a:extLst>
              <a:ext uri="{FF2B5EF4-FFF2-40B4-BE49-F238E27FC236}">
                <a16:creationId xmlns:a16="http://schemas.microsoft.com/office/drawing/2014/main" id="{47D77FC5-D465-414E-A6E9-894BF9FBD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884"/>
            <a:ext cx="5112568" cy="35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Slikovni rezultat za croatia ">
            <a:extLst>
              <a:ext uri="{FF2B5EF4-FFF2-40B4-BE49-F238E27FC236}">
                <a16:creationId xmlns:a16="http://schemas.microsoft.com/office/drawing/2014/main" id="{682A0B5F-6997-47B6-A807-1AB1D67683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6" name="Picture 10" descr="Slikovni rezultat za croatia ">
            <a:extLst>
              <a:ext uri="{FF2B5EF4-FFF2-40B4-BE49-F238E27FC236}">
                <a16:creationId xmlns:a16="http://schemas.microsoft.com/office/drawing/2014/main" id="{C4F3E191-239A-4866-B2C5-20917FB40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14272"/>
            <a:ext cx="5940152" cy="24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7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r-HR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Ivana Brlić Mažuranić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4710" y="1394178"/>
            <a:ext cx="6711654" cy="4195481"/>
          </a:xfrm>
        </p:spPr>
        <p:txBody>
          <a:bodyPr>
            <a:normAutofit/>
          </a:bodyPr>
          <a:lstStyle/>
          <a:p>
            <a:r>
              <a:rPr lang="hr-HR" sz="2400" dirty="0"/>
              <a:t>She was a famous Croatian author  for children. She wrote </a:t>
            </a:r>
            <a:r>
              <a:rPr lang="hr-HR" sz="2400" b="1" dirty="0"/>
              <a:t>novels</a:t>
            </a:r>
            <a:r>
              <a:rPr lang="hr-HR" sz="2400" dirty="0"/>
              <a:t> and </a:t>
            </a:r>
            <a:r>
              <a:rPr lang="hr-HR" sz="2400" b="1" dirty="0"/>
              <a:t>fairy tales</a:t>
            </a:r>
            <a:r>
              <a:rPr lang="hr-HR" sz="2400" dirty="0"/>
              <a:t>.</a:t>
            </a:r>
          </a:p>
          <a:p>
            <a:r>
              <a:rPr lang="hr-HR" sz="2400" dirty="0"/>
              <a:t>Ivana was born in 1874 in Ogulin and </a:t>
            </a:r>
          </a:p>
          <a:p>
            <a:pPr marL="0" indent="0">
              <a:buNone/>
            </a:pPr>
            <a:r>
              <a:rPr lang="hr-HR" sz="2400" dirty="0"/>
              <a:t>      she died in 1938 in Zagreb.</a:t>
            </a:r>
          </a:p>
          <a:p>
            <a:r>
              <a:rPr lang="hr-HR" sz="2400" dirty="0" err="1"/>
              <a:t>She</a:t>
            </a:r>
            <a:r>
              <a:rPr lang="hr-HR" sz="2400" dirty="0"/>
              <a:t> </a:t>
            </a:r>
            <a:r>
              <a:rPr lang="hr-HR" sz="2400" dirty="0" err="1"/>
              <a:t>was</a:t>
            </a:r>
            <a:r>
              <a:rPr lang="hr-HR" sz="2400" dirty="0"/>
              <a:t> </a:t>
            </a:r>
            <a:r>
              <a:rPr lang="hr-HR" sz="2400" dirty="0" err="1"/>
              <a:t>nominated</a:t>
            </a:r>
            <a:r>
              <a:rPr lang="hr-HR" sz="2400" dirty="0"/>
              <a:t> 4 </a:t>
            </a:r>
            <a:r>
              <a:rPr lang="hr-HR" sz="2400" dirty="0" err="1"/>
              <a:t>times</a:t>
            </a:r>
            <a:r>
              <a:rPr lang="hr-HR" sz="2400" dirty="0"/>
              <a:t> </a:t>
            </a:r>
          </a:p>
          <a:p>
            <a:pPr marL="0" indent="0">
              <a:buNone/>
            </a:pPr>
            <a:r>
              <a:rPr lang="hr-HR" sz="2400" dirty="0"/>
              <a:t>      for a </a:t>
            </a:r>
            <a:r>
              <a:rPr lang="hr-HR" sz="2400" b="1" dirty="0"/>
              <a:t>Nobel Prise </a:t>
            </a:r>
            <a:r>
              <a:rPr lang="hr-HR" sz="2400" dirty="0"/>
              <a:t>for the literature.</a:t>
            </a:r>
          </a:p>
          <a:p>
            <a:r>
              <a:rPr lang="hr-HR" sz="2400" dirty="0"/>
              <a:t>Ivana had 8 children.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1700808"/>
            <a:ext cx="20955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06" y="5030652"/>
            <a:ext cx="1191394" cy="1673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30652"/>
            <a:ext cx="1224136" cy="1673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0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AB16-C5CD-44CF-A069-6F965CCD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Dražen Petrović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likovni rezultat za draÅ¾en petroviÄ">
            <a:extLst>
              <a:ext uri="{FF2B5EF4-FFF2-40B4-BE49-F238E27FC236}">
                <a16:creationId xmlns:a16="http://schemas.microsoft.com/office/drawing/2014/main" id="{46CBA1A4-B33E-4C82-8D55-3452F639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05" y="1700808"/>
            <a:ext cx="4479603" cy="23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FFDE44-3BD8-477F-8B40-5D696C6D48C8}"/>
              </a:ext>
            </a:extLst>
          </p:cNvPr>
          <p:cNvSpPr txBox="1"/>
          <p:nvPr/>
        </p:nvSpPr>
        <p:spPr>
          <a:xfrm>
            <a:off x="683568" y="198884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Dražen was born October 22, 1964 in Šibenik, Croatia and died in a car accident June 7, 1993 in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He was the best Croatian basketball player of all time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0E5AB-825B-47F6-9F1C-955146CFE799}"/>
              </a:ext>
            </a:extLst>
          </p:cNvPr>
          <p:cNvSpPr txBox="1"/>
          <p:nvPr/>
        </p:nvSpPr>
        <p:spPr>
          <a:xfrm>
            <a:off x="397454" y="4543088"/>
            <a:ext cx="8263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He won a sliver Olympic medal with Croatian national basketball team in 1992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The press called him „Basketball Mozart”</a:t>
            </a:r>
            <a:endParaRPr lang="en-GB" b="1" dirty="0"/>
          </a:p>
        </p:txBody>
      </p:sp>
      <p:pic>
        <p:nvPicPr>
          <p:cNvPr id="1028" name="Picture 4" descr="Slikovni rezultat za draÅ¾en petroviÄ">
            <a:extLst>
              <a:ext uri="{FF2B5EF4-FFF2-40B4-BE49-F238E27FC236}">
                <a16:creationId xmlns:a16="http://schemas.microsoft.com/office/drawing/2014/main" id="{B5FB7B21-50FF-489D-9407-095E49A48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56816"/>
            <a:ext cx="2266578" cy="15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9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2551462" cy="1447800"/>
          </a:xfrm>
        </p:spPr>
        <p:txBody>
          <a:bodyPr>
            <a:normAutofit/>
          </a:bodyPr>
          <a:lstStyle/>
          <a:p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Alojzije Stepinac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b="1" dirty="0"/>
              <a:t>He was Croatian, Zagreb’s archbishop and cardinal</a:t>
            </a:r>
          </a:p>
          <a:p>
            <a:pPr>
              <a:lnSpc>
                <a:spcPct val="150000"/>
              </a:lnSpc>
            </a:pPr>
            <a:r>
              <a:rPr lang="hr-HR" b="1" dirty="0"/>
              <a:t>He was born  May 8, 1898 in Brezarići and died  February 10 , 1960</a:t>
            </a:r>
          </a:p>
          <a:p>
            <a:pPr>
              <a:lnSpc>
                <a:spcPct val="150000"/>
              </a:lnSpc>
            </a:pPr>
            <a:r>
              <a:rPr lang="hr-HR" b="1" dirty="0"/>
              <a:t>He faught for Croatian Catholicism</a:t>
            </a:r>
          </a:p>
          <a:p>
            <a:pPr>
              <a:lnSpc>
                <a:spcPct val="150000"/>
              </a:lnSpc>
            </a:pPr>
            <a:r>
              <a:rPr lang="hr-HR" b="1" dirty="0"/>
              <a:t>He held his last mass 3 days before he died</a:t>
            </a:r>
          </a:p>
          <a:p>
            <a:endParaRPr lang="hr-HR" dirty="0"/>
          </a:p>
        </p:txBody>
      </p:sp>
      <p:pic>
        <p:nvPicPr>
          <p:cNvPr id="5" name="Picture 4" descr="Kardinal_Alojzije_Stepin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82" y="2204864"/>
            <a:ext cx="3013018" cy="36909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Antun Mihanović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He was born in Zagreb 1796 and he died November 14, 1861</a:t>
            </a:r>
          </a:p>
          <a:p>
            <a:r>
              <a:rPr lang="hr-HR" b="1" dirty="0"/>
              <a:t>He was a poet</a:t>
            </a:r>
          </a:p>
          <a:p>
            <a:r>
              <a:rPr lang="hr-HR" b="1" dirty="0"/>
              <a:t>He wrote a poem called </a:t>
            </a:r>
            <a:r>
              <a:rPr lang="hr-HR" b="1" i="1" dirty="0"/>
              <a:t>Horvatska domovina </a:t>
            </a:r>
            <a:r>
              <a:rPr lang="hr-HR" b="1" dirty="0"/>
              <a:t>which became Croatian national anthem at the end of 19. century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0" y="2585796"/>
            <a:ext cx="1571625" cy="215741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36" y="4437112"/>
            <a:ext cx="1708727" cy="21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3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C3951D-6C83-4B13-B6DB-75998CE6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Vladimir Prelog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B9E1A9-05F4-4E8E-9D66-BA56AEB31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4597"/>
            <a:ext cx="4058699" cy="3525376"/>
          </a:xfrm>
        </p:spPr>
        <p:txBody>
          <a:bodyPr/>
          <a:lstStyle/>
          <a:p>
            <a:r>
              <a:rPr lang="hr-HR" sz="2100" dirty="0">
                <a:latin typeface="Bahnschrift Condensed" panose="020B0502040204020203" pitchFamily="34" charset="0"/>
              </a:rPr>
              <a:t>He was born in Sarajevo July 23, 1906 and lived in Osijek</a:t>
            </a:r>
          </a:p>
          <a:p>
            <a:r>
              <a:rPr lang="hr-HR" sz="2100" dirty="0">
                <a:latin typeface="Bahnschrift Condensed" panose="020B0502040204020203" pitchFamily="34" charset="0"/>
              </a:rPr>
              <a:t>Vladimir was Croatian  chemist </a:t>
            </a:r>
          </a:p>
          <a:p>
            <a:r>
              <a:rPr lang="hr-HR" sz="2100" dirty="0">
                <a:latin typeface="Bahnschrift Condensed" panose="020B0502040204020203" pitchFamily="34" charset="0"/>
              </a:rPr>
              <a:t>He got a Nobel prize in 1975</a:t>
            </a:r>
          </a:p>
          <a:p>
            <a:r>
              <a:rPr lang="hr-HR" sz="2100" dirty="0">
                <a:latin typeface="Bahnschrift Condensed" panose="020B0502040204020203" pitchFamily="34" charset="0"/>
              </a:rPr>
              <a:t>He died in Zurich , January 7 , 1998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355F4ED-4057-4C72-8BFB-A70B416CE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75" y="1628179"/>
            <a:ext cx="2180785" cy="334387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2426016-A5DB-43C7-B319-8E24D2372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509120"/>
            <a:ext cx="2481044" cy="15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8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354162"/>
          </a:xfrm>
        </p:spPr>
        <p:txBody>
          <a:bodyPr/>
          <a:lstStyle/>
          <a:p>
            <a:r>
              <a:rPr lang="hr-H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Ivo Andrić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6148"/>
            <a:ext cx="6711654" cy="41954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1800" b="1" dirty="0"/>
              <a:t>He was born in Docu on Lašvi on October 9,  1892 and died March 13, 1975</a:t>
            </a:r>
          </a:p>
          <a:p>
            <a:pPr>
              <a:buFont typeface="Wingdings" pitchFamily="2" charset="2"/>
              <a:buChar char="Ø"/>
            </a:pPr>
            <a:r>
              <a:rPr lang="hr-HR" sz="1800" b="1" dirty="0"/>
              <a:t>He was ambassador of the Kingdom of  Yugoslavia in Germany in 1939 and a famous writter</a:t>
            </a:r>
          </a:p>
          <a:p>
            <a:pPr>
              <a:buFont typeface="Wingdings" pitchFamily="2" charset="2"/>
              <a:buChar char="Ø"/>
            </a:pPr>
            <a:r>
              <a:rPr lang="hr-HR" sz="1800" b="1" dirty="0"/>
              <a:t>He won a Nobel prize in 1961 for his novel „Na Drini ćuprija”</a:t>
            </a:r>
          </a:p>
          <a:p>
            <a:pPr marL="0" indent="0">
              <a:buNone/>
            </a:pPr>
            <a:endParaRPr lang="hr-HR" sz="1800" dirty="0"/>
          </a:p>
          <a:p>
            <a:pPr>
              <a:buFont typeface="Wingdings" pitchFamily="2" charset="2"/>
              <a:buChar char="Ø"/>
            </a:pPr>
            <a:endParaRPr lang="hr-HR" sz="1800" dirty="0"/>
          </a:p>
          <a:p>
            <a:pPr>
              <a:buFont typeface="Wingdings" pitchFamily="2" charset="2"/>
              <a:buChar char="Ø"/>
            </a:pPr>
            <a:endParaRPr lang="hr-HR" sz="1800" dirty="0"/>
          </a:p>
          <a:p>
            <a:pPr>
              <a:buFont typeface="Wingdings" pitchFamily="2" charset="2"/>
              <a:buChar char="Ø"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41" y="3717032"/>
            <a:ext cx="2366157" cy="299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Slikovni rezultat za ivo andriÄ nobel">
            <a:extLst>
              <a:ext uri="{FF2B5EF4-FFF2-40B4-BE49-F238E27FC236}">
                <a16:creationId xmlns:a16="http://schemas.microsoft.com/office/drawing/2014/main" id="{0617CB69-7864-4210-82B5-041B93B66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82" y="434359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0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81ADF8-1A2A-420F-9C42-455948D9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dirty="0">
                <a:latin typeface="Copperplate Gothic Bold" panose="020E0705020206020404" pitchFamily="34" charset="0"/>
              </a:rPr>
              <a:t>King Tomislav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2DE6C0-66B1-40E8-ABAA-45D8D634A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King Tomislav </a:t>
            </a:r>
            <a:r>
              <a:rPr lang="hr-HR" b="1" dirty="0" err="1"/>
              <a:t>was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first</a:t>
            </a:r>
            <a:r>
              <a:rPr lang="hr-HR" b="1" dirty="0"/>
              <a:t> Croatian King</a:t>
            </a:r>
          </a:p>
          <a:p>
            <a:endParaRPr lang="hr-HR" b="1" dirty="0"/>
          </a:p>
          <a:p>
            <a:r>
              <a:rPr lang="hr-HR" b="1" dirty="0"/>
              <a:t>He was elevated to kingship in 925 and reigned until 928</a:t>
            </a:r>
          </a:p>
          <a:p>
            <a:endParaRPr lang="hr-HR" b="1" dirty="0"/>
          </a:p>
          <a:p>
            <a:r>
              <a:rPr lang="hr-HR" b="1" dirty="0"/>
              <a:t>He was one of the best emperors of Croatia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  <p:pic>
        <p:nvPicPr>
          <p:cNvPr id="1028" name="Picture 4" descr="Slikovni rezultat za kralj tomislav">
            <a:extLst>
              <a:ext uri="{FF2B5EF4-FFF2-40B4-BE49-F238E27FC236}">
                <a16:creationId xmlns:a16="http://schemas.microsoft.com/office/drawing/2014/main" id="{85ED30F9-96B0-4970-A6BB-6EE63C500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26" y="4150665"/>
            <a:ext cx="2525611" cy="25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21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</TotalTime>
  <Words>816</Words>
  <Application>Microsoft Office PowerPoint</Application>
  <PresentationFormat>On-screen Show 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Agency FB</vt:lpstr>
      <vt:lpstr>Arial</vt:lpstr>
      <vt:lpstr>Arial Black</vt:lpstr>
      <vt:lpstr>Bahnschrift Condensed</vt:lpstr>
      <vt:lpstr>Calibri</vt:lpstr>
      <vt:lpstr>Century Gothic</vt:lpstr>
      <vt:lpstr>Copperplate Gothic Bold</vt:lpstr>
      <vt:lpstr>Wingdings</vt:lpstr>
      <vt:lpstr>Wingdings 2</vt:lpstr>
      <vt:lpstr>Wingdings 3</vt:lpstr>
      <vt:lpstr>Ion</vt:lpstr>
      <vt:lpstr>from</vt:lpstr>
      <vt:lpstr>PowerPoint Presentation</vt:lpstr>
      <vt:lpstr>Ivana Brlić Mažuranić</vt:lpstr>
      <vt:lpstr>Dražen Petrović</vt:lpstr>
      <vt:lpstr>Alojzije Stepinac</vt:lpstr>
      <vt:lpstr>Antun Mihanović</vt:lpstr>
      <vt:lpstr>Vladimir Prelog</vt:lpstr>
      <vt:lpstr>Ivo Andrić</vt:lpstr>
      <vt:lpstr>King Tomislav</vt:lpstr>
      <vt:lpstr>Marija Jurić Zagorka</vt:lpstr>
      <vt:lpstr>Miroslav Krleža</vt:lpstr>
      <vt:lpstr>OLIVER DRAGOJEVIC</vt:lpstr>
      <vt:lpstr>Ruđer Bošković</vt:lpstr>
      <vt:lpstr>Siniša Glavašević</vt:lpstr>
      <vt:lpstr>Slavoljub Eduard Penkala</vt:lpstr>
      <vt:lpstr>PowerPoint Presentation</vt:lpstr>
      <vt:lpstr>ZLATA BARTL, ”Aunt Vegeta”</vt:lpstr>
      <vt:lpstr>Vatroslav Lisinski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Alojzije Stepinac</dc:title>
  <dc:creator>Vuk</dc:creator>
  <cp:lastModifiedBy>Korisnik</cp:lastModifiedBy>
  <cp:revision>44</cp:revision>
  <dcterms:created xsi:type="dcterms:W3CDTF">2019-02-14T20:41:12Z</dcterms:created>
  <dcterms:modified xsi:type="dcterms:W3CDTF">2019-02-17T18:16:31Z</dcterms:modified>
</cp:coreProperties>
</file>