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56" r:id="rId2"/>
    <p:sldId id="257" r:id="rId3"/>
    <p:sldId id="258" r:id="rId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p:cViewPr varScale="1">
        <p:scale>
          <a:sx n="67" d="100"/>
          <a:sy n="67" d="100"/>
        </p:scale>
        <p:origin x="62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E84988-D3D5-46BA-BC12-344959C4ADBD}" type="datetimeFigureOut">
              <a:rPr lang="nl-NL"/>
              <a:t>23-1-2021</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2859B5-5C55-4BEE-892A-8A0569DE6EA4}" type="slidenum">
              <a:rPr lang="nl-NL"/>
              <a:t>‹nr.›</a:t>
            </a:fld>
            <a:endParaRPr lang="nl-NL"/>
          </a:p>
        </p:txBody>
      </p:sp>
    </p:spTree>
    <p:extLst>
      <p:ext uri="{BB962C8B-B14F-4D97-AF65-F5344CB8AC3E}">
        <p14:creationId xmlns:p14="http://schemas.microsoft.com/office/powerpoint/2010/main" val="4208476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GB"/>
              <a:t>High school Bagatta is an old school, established in 1792 and at this moment there are around the 900 pupils in there. In Italy, the schools are divided into linguistic, scientific, and classic high schools. High School Bagatta is a scientific one. The students perform many projects, which results in a nice interaction between them. There are a lot of activities next to the regular school programme. The ochestra and theatre are the most popular activities.  The biggest difference with the ochter schools is that the Italian pupils go to school from monday 'till saterday, from 8 am 'till 1 pm (the other schools have longer school-days, but don't have lessons on saturday). The corona virus hit hard in Italy, so that's why the Italien students have gone to school for only 2 month since february. They folowed online lessons the rest of the time.</a:t>
            </a:r>
            <a:endParaRPr lang="nl-NL">
              <a:cs typeface="Calibri"/>
            </a:endParaRPr>
          </a:p>
        </p:txBody>
      </p:sp>
      <p:sp>
        <p:nvSpPr>
          <p:cNvPr id="4" name="Tijdelijke aanduiding voor dianummer 3"/>
          <p:cNvSpPr>
            <a:spLocks noGrp="1"/>
          </p:cNvSpPr>
          <p:nvPr>
            <p:ph type="sldNum" sz="quarter" idx="5"/>
          </p:nvPr>
        </p:nvSpPr>
        <p:spPr/>
        <p:txBody>
          <a:bodyPr/>
          <a:lstStyle/>
          <a:p>
            <a:fld id="{152859B5-5C55-4BEE-892A-8A0569DE6EA4}" type="slidenum">
              <a:rPr lang="nl-NL"/>
              <a:t>2</a:t>
            </a:fld>
            <a:endParaRPr lang="nl-NL"/>
          </a:p>
        </p:txBody>
      </p:sp>
    </p:spTree>
    <p:extLst>
      <p:ext uri="{BB962C8B-B14F-4D97-AF65-F5344CB8AC3E}">
        <p14:creationId xmlns:p14="http://schemas.microsoft.com/office/powerpoint/2010/main" val="2286163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Italy is best know for the food (the pasta, pizza and risotto), the old Roman cities and the beautiful nature. But the wide variety of cultures charactarises Italy too. So there are big differences in food, habits and dialects between different regions. Especialy the difference between North and South-Italy is pretty big, but this is becaming much more normal now. High School Bagatta is located in the city 'Desenzano del Garda' next to a big lake called Garda, which attracts many tourists in the summer. The big 'castello di Desenzano' is a popular attraction for tourists too. As you probaly know, the coronavirus has spread really fast in the North of Italy. That's why the Italiens had to go in lockdown many times. The lockdown from mid-februari 'till the beginning of May was very strict; They couldn't visit family or sport outside. Hopefully that won't be necessary anymore.</a:t>
            </a:r>
          </a:p>
        </p:txBody>
      </p:sp>
      <p:sp>
        <p:nvSpPr>
          <p:cNvPr id="4" name="Tijdelijke aanduiding voor dianummer 3"/>
          <p:cNvSpPr>
            <a:spLocks noGrp="1"/>
          </p:cNvSpPr>
          <p:nvPr>
            <p:ph type="sldNum" sz="quarter" idx="5"/>
          </p:nvPr>
        </p:nvSpPr>
        <p:spPr/>
        <p:txBody>
          <a:bodyPr/>
          <a:lstStyle/>
          <a:p>
            <a:fld id="{152859B5-5C55-4BEE-892A-8A0569DE6EA4}" type="slidenum">
              <a:rPr lang="nl-NL"/>
              <a:t>3</a:t>
            </a:fld>
            <a:endParaRPr lang="nl-NL"/>
          </a:p>
        </p:txBody>
      </p:sp>
    </p:spTree>
    <p:extLst>
      <p:ext uri="{BB962C8B-B14F-4D97-AF65-F5344CB8AC3E}">
        <p14:creationId xmlns:p14="http://schemas.microsoft.com/office/powerpoint/2010/main" val="3441438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23.01.2021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23.01.2021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23.01.2021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23.01.2021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23.01.2021</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23.01.2021</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23.01.2021</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23.01.2021</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23.01.2021</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23.01.2021</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23.01.2021</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53BDC-9EAE-49FE-9892-958C9F845175}" type="datetimeFigureOut">
              <a:rPr lang="de-DE" smtClean="0"/>
              <a:t>23.01.2021</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790190" y="2099010"/>
            <a:ext cx="3200400" cy="2387600"/>
          </a:xfrm>
        </p:spPr>
        <p:txBody>
          <a:bodyPr>
            <a:normAutofit/>
          </a:bodyPr>
          <a:lstStyle/>
          <a:p>
            <a:pPr algn="l"/>
            <a:r>
              <a:rPr lang="de-DE" sz="6600">
                <a:cs typeface="Calibri Light"/>
              </a:rPr>
              <a:t>Erasmus </a:t>
            </a:r>
            <a:endParaRPr lang="de-DE" sz="6600"/>
          </a:p>
        </p:txBody>
      </p:sp>
      <p:sp>
        <p:nvSpPr>
          <p:cNvPr id="3" name="Ondertitel 2"/>
          <p:cNvSpPr>
            <a:spLocks noGrp="1"/>
          </p:cNvSpPr>
          <p:nvPr>
            <p:ph type="subTitle" idx="1"/>
          </p:nvPr>
        </p:nvSpPr>
        <p:spPr>
          <a:xfrm>
            <a:off x="124781" y="1176517"/>
            <a:ext cx="3200400" cy="1655762"/>
          </a:xfrm>
        </p:spPr>
        <p:txBody>
          <a:bodyPr vert="horz" lIns="91440" tIns="45720" rIns="91440" bIns="45720" rtlCol="0">
            <a:normAutofit/>
          </a:bodyPr>
          <a:lstStyle/>
          <a:p>
            <a:pPr algn="l"/>
            <a:r>
              <a:rPr lang="en-GB" sz="1800" i="1">
                <a:cs typeface="Calibri"/>
              </a:rPr>
              <a:t>Presented by the Dutch students</a:t>
            </a:r>
            <a:endParaRPr lang="en-GB" sz="1800" i="1"/>
          </a:p>
        </p:txBody>
      </p:sp>
      <p:pic>
        <p:nvPicPr>
          <p:cNvPr id="6" name="Picture 6">
            <a:extLst>
              <a:ext uri="{FF2B5EF4-FFF2-40B4-BE49-F238E27FC236}">
                <a16:creationId xmlns:a16="http://schemas.microsoft.com/office/drawing/2014/main" id="{7E40A7E1-8548-4BFE-A86F-E292AD655AB6}"/>
              </a:ext>
            </a:extLst>
          </p:cNvPr>
          <p:cNvPicPr>
            <a:picLocks noChangeAspect="1"/>
          </p:cNvPicPr>
          <p:nvPr/>
        </p:nvPicPr>
        <p:blipFill>
          <a:blip r:embed="rId2"/>
          <a:stretch>
            <a:fillRect/>
          </a:stretch>
        </p:blipFill>
        <p:spPr>
          <a:xfrm>
            <a:off x="10406750" y="181022"/>
            <a:ext cx="1612032" cy="1142488"/>
          </a:xfrm>
          <a:prstGeom prst="rect">
            <a:avLst/>
          </a:prstGeom>
        </p:spPr>
      </p:pic>
      <p:pic>
        <p:nvPicPr>
          <p:cNvPr id="5" name="Picture 5">
            <a:extLst>
              <a:ext uri="{FF2B5EF4-FFF2-40B4-BE49-F238E27FC236}">
                <a16:creationId xmlns:a16="http://schemas.microsoft.com/office/drawing/2014/main" id="{77C9F004-ACAC-4512-A26A-1F25DBC1B04C}"/>
              </a:ext>
            </a:extLst>
          </p:cNvPr>
          <p:cNvPicPr>
            <a:picLocks noChangeAspect="1"/>
          </p:cNvPicPr>
          <p:nvPr/>
        </p:nvPicPr>
        <p:blipFill>
          <a:blip r:embed="rId3"/>
          <a:stretch>
            <a:fillRect/>
          </a:stretch>
        </p:blipFill>
        <p:spPr>
          <a:xfrm>
            <a:off x="8624376" y="183931"/>
            <a:ext cx="1663574" cy="1140998"/>
          </a:xfrm>
          <a:prstGeom prst="rect">
            <a:avLst/>
          </a:prstGeom>
        </p:spPr>
      </p:pic>
      <p:pic>
        <p:nvPicPr>
          <p:cNvPr id="4" name="Picture 4">
            <a:extLst>
              <a:ext uri="{FF2B5EF4-FFF2-40B4-BE49-F238E27FC236}">
                <a16:creationId xmlns:a16="http://schemas.microsoft.com/office/drawing/2014/main" id="{EAF3F1C5-8817-4636-8D4C-7B7A82236A78}"/>
              </a:ext>
            </a:extLst>
          </p:cNvPr>
          <p:cNvPicPr>
            <a:picLocks noChangeAspect="1"/>
          </p:cNvPicPr>
          <p:nvPr/>
        </p:nvPicPr>
        <p:blipFill rotWithShape="1">
          <a:blip r:embed="rId4"/>
          <a:srcRect t="3974" b="11440"/>
          <a:stretch/>
        </p:blipFill>
        <p:spPr>
          <a:xfrm>
            <a:off x="5839927" y="3196935"/>
            <a:ext cx="6175647" cy="3482508"/>
          </a:xfrm>
          <a:prstGeom prst="rect">
            <a:avLst/>
          </a:prstGeom>
        </p:spPr>
      </p:pic>
      <p:pic>
        <p:nvPicPr>
          <p:cNvPr id="8" name="Picture 9">
            <a:extLst>
              <a:ext uri="{FF2B5EF4-FFF2-40B4-BE49-F238E27FC236}">
                <a16:creationId xmlns:a16="http://schemas.microsoft.com/office/drawing/2014/main" id="{B50601B9-96A5-46FD-8E74-68C022B8B9BF}"/>
              </a:ext>
            </a:extLst>
          </p:cNvPr>
          <p:cNvPicPr>
            <a:picLocks noChangeAspect="1"/>
          </p:cNvPicPr>
          <p:nvPr/>
        </p:nvPicPr>
        <p:blipFill>
          <a:blip r:embed="rId5"/>
          <a:stretch>
            <a:fillRect/>
          </a:stretch>
        </p:blipFill>
        <p:spPr>
          <a:xfrm>
            <a:off x="8585825" y="1525672"/>
            <a:ext cx="1659195" cy="1139960"/>
          </a:xfrm>
          <a:prstGeom prst="rect">
            <a:avLst/>
          </a:prstGeom>
        </p:spPr>
      </p:pic>
      <p:pic>
        <p:nvPicPr>
          <p:cNvPr id="7" name="Picture 7">
            <a:extLst>
              <a:ext uri="{FF2B5EF4-FFF2-40B4-BE49-F238E27FC236}">
                <a16:creationId xmlns:a16="http://schemas.microsoft.com/office/drawing/2014/main" id="{9DF82EDF-6E1D-45B0-913D-230EB2D31552}"/>
              </a:ext>
            </a:extLst>
          </p:cNvPr>
          <p:cNvPicPr>
            <a:picLocks noChangeAspect="1"/>
          </p:cNvPicPr>
          <p:nvPr/>
        </p:nvPicPr>
        <p:blipFill>
          <a:blip r:embed="rId6"/>
          <a:stretch>
            <a:fillRect/>
          </a:stretch>
        </p:blipFill>
        <p:spPr>
          <a:xfrm>
            <a:off x="10411925" y="1524256"/>
            <a:ext cx="1668043" cy="1133980"/>
          </a:xfrm>
          <a:prstGeom prst="rect">
            <a:avLst/>
          </a:prstGeom>
        </p:spPr>
      </p:pic>
      <p:pic>
        <p:nvPicPr>
          <p:cNvPr id="10" name="Picture 14">
            <a:extLst>
              <a:ext uri="{FF2B5EF4-FFF2-40B4-BE49-F238E27FC236}">
                <a16:creationId xmlns:a16="http://schemas.microsoft.com/office/drawing/2014/main" id="{19EC28F4-F794-4BE4-A18A-9B9954C6FC02}"/>
              </a:ext>
            </a:extLst>
          </p:cNvPr>
          <p:cNvPicPr>
            <a:picLocks noChangeAspect="1"/>
          </p:cNvPicPr>
          <p:nvPr/>
        </p:nvPicPr>
        <p:blipFill rotWithShape="1">
          <a:blip r:embed="rId7"/>
          <a:srcRect l="9091" t="420" r="-606" b="-1351"/>
          <a:stretch/>
        </p:blipFill>
        <p:spPr>
          <a:xfrm>
            <a:off x="186745" y="180087"/>
            <a:ext cx="1622557" cy="802268"/>
          </a:xfrm>
          <a:prstGeom prst="rect">
            <a:avLst/>
          </a:prstGeom>
        </p:spPr>
      </p:pic>
    </p:spTree>
    <p:extLst>
      <p:ext uri="{BB962C8B-B14F-4D97-AF65-F5344CB8AC3E}">
        <p14:creationId xmlns:p14="http://schemas.microsoft.com/office/powerpoint/2010/main" val="3351439039"/>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ABFE404-8D65-4573-A3EF-6DF477936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6A067264-3B9B-425D-9F1E-45C12D7184E5}"/>
              </a:ext>
            </a:extLst>
          </p:cNvPr>
          <p:cNvSpPr>
            <a:spLocks noGrp="1"/>
          </p:cNvSpPr>
          <p:nvPr>
            <p:ph type="title"/>
          </p:nvPr>
        </p:nvSpPr>
        <p:spPr>
          <a:xfrm>
            <a:off x="673749" y="4610244"/>
            <a:ext cx="3649703" cy="1714500"/>
          </a:xfrm>
        </p:spPr>
        <p:txBody>
          <a:bodyPr>
            <a:normAutofit/>
          </a:bodyPr>
          <a:lstStyle/>
          <a:p>
            <a:r>
              <a:rPr lang="en-US" sz="2800">
                <a:cs typeface="Calibri Light"/>
              </a:rPr>
              <a:t>Italy school</a:t>
            </a:r>
          </a:p>
        </p:txBody>
      </p:sp>
      <p:pic>
        <p:nvPicPr>
          <p:cNvPr id="4" name="Afbeelding 4">
            <a:extLst>
              <a:ext uri="{FF2B5EF4-FFF2-40B4-BE49-F238E27FC236}">
                <a16:creationId xmlns:a16="http://schemas.microsoft.com/office/drawing/2014/main" id="{79872088-158D-4112-A3E9-312E64EE3A90}"/>
              </a:ext>
            </a:extLst>
          </p:cNvPr>
          <p:cNvPicPr>
            <a:picLocks noChangeAspect="1"/>
          </p:cNvPicPr>
          <p:nvPr/>
        </p:nvPicPr>
        <p:blipFill rotWithShape="1">
          <a:blip r:embed="rId3"/>
          <a:srcRect l="4200" r="4068" b="5"/>
          <a:stretch/>
        </p:blipFill>
        <p:spPr>
          <a:xfrm>
            <a:off x="673749" y="370320"/>
            <a:ext cx="3716238" cy="4051011"/>
          </a:xfrm>
          <a:prstGeom prst="rect">
            <a:avLst/>
          </a:prstGeom>
        </p:spPr>
      </p:pic>
      <p:pic>
        <p:nvPicPr>
          <p:cNvPr id="5" name="Afbeelding 6" descr="Afbeelding met gebouw, huis, stad, straat&#10;&#10;Automatisch gegenereerde beschrijving">
            <a:extLst>
              <a:ext uri="{FF2B5EF4-FFF2-40B4-BE49-F238E27FC236}">
                <a16:creationId xmlns:a16="http://schemas.microsoft.com/office/drawing/2014/main" id="{C660DB2E-B564-4706-9A4E-6E066BA53195}"/>
              </a:ext>
            </a:extLst>
          </p:cNvPr>
          <p:cNvPicPr>
            <a:picLocks noChangeAspect="1"/>
          </p:cNvPicPr>
          <p:nvPr/>
        </p:nvPicPr>
        <p:blipFill rotWithShape="1">
          <a:blip r:embed="rId4"/>
          <a:srcRect l="19514" r="17969"/>
          <a:stretch/>
        </p:blipFill>
        <p:spPr>
          <a:xfrm>
            <a:off x="4719344" y="370320"/>
            <a:ext cx="6798905" cy="4051011"/>
          </a:xfrm>
          <a:prstGeom prst="rect">
            <a:avLst/>
          </a:prstGeom>
        </p:spPr>
      </p:pic>
      <p:cxnSp>
        <p:nvCxnSpPr>
          <p:cNvPr id="23" name="Straight Connector 22">
            <a:extLst>
              <a:ext uri="{FF2B5EF4-FFF2-40B4-BE49-F238E27FC236}">
                <a16:creationId xmlns:a16="http://schemas.microsoft.com/office/drawing/2014/main" id="{AF5191F1-A1C8-4AEE-8007-DF304E42B1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47363" y="4750763"/>
            <a:ext cx="0" cy="137160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D0C8C1B-CC05-4E6C-A59B-851FBEAE5103}"/>
              </a:ext>
            </a:extLst>
          </p:cNvPr>
          <p:cNvSpPr>
            <a:spLocks noGrp="1"/>
          </p:cNvSpPr>
          <p:nvPr>
            <p:ph idx="1"/>
          </p:nvPr>
        </p:nvSpPr>
        <p:spPr>
          <a:xfrm>
            <a:off x="4831119" y="4610244"/>
            <a:ext cx="6725232" cy="1714500"/>
          </a:xfrm>
        </p:spPr>
        <p:txBody>
          <a:bodyPr vert="horz" lIns="91440" tIns="45720" rIns="91440" bIns="45720" rtlCol="0" anchor="ctr">
            <a:noAutofit/>
          </a:bodyPr>
          <a:lstStyle/>
          <a:p>
            <a:endParaRPr lang="en-GB" sz="1400">
              <a:ea typeface="+mn-lt"/>
              <a:cs typeface="+mn-lt"/>
            </a:endParaRPr>
          </a:p>
          <a:p>
            <a:r>
              <a:rPr lang="en-GB" sz="1800">
                <a:ea typeface="+mn-lt"/>
                <a:cs typeface="+mn-lt"/>
              </a:rPr>
              <a:t>Classic, linguistic and </a:t>
            </a:r>
            <a:r>
              <a:rPr lang="en-GB" sz="1800" u="sng">
                <a:ea typeface="+mn-lt"/>
                <a:cs typeface="+mn-lt"/>
              </a:rPr>
              <a:t>scientific</a:t>
            </a:r>
            <a:r>
              <a:rPr lang="en-GB" sz="1800">
                <a:ea typeface="+mn-lt"/>
                <a:cs typeface="+mn-lt"/>
              </a:rPr>
              <a:t> high schools</a:t>
            </a:r>
            <a:endParaRPr lang="en-US" sz="1800">
              <a:cs typeface="Calibri"/>
            </a:endParaRPr>
          </a:p>
          <a:p>
            <a:r>
              <a:rPr lang="en-US" sz="1800">
                <a:cs typeface="Calibri"/>
              </a:rPr>
              <a:t>Lot of projects </a:t>
            </a:r>
          </a:p>
          <a:p>
            <a:r>
              <a:rPr lang="en-US" sz="1800">
                <a:cs typeface="Calibri"/>
              </a:rPr>
              <a:t>Ochestra and theatre</a:t>
            </a:r>
          </a:p>
          <a:p>
            <a:r>
              <a:rPr lang="en-US" sz="1800">
                <a:cs typeface="Calibri"/>
              </a:rPr>
              <a:t>8.00-13.00    monday-saturday</a:t>
            </a:r>
          </a:p>
          <a:p>
            <a:r>
              <a:rPr lang="en-US" sz="1800">
                <a:cs typeface="Calibri"/>
              </a:rPr>
              <a:t>Online school</a:t>
            </a:r>
          </a:p>
          <a:p>
            <a:endParaRPr lang="en-US" sz="1200">
              <a:cs typeface="Calibri" panose="020F0502020204030204"/>
            </a:endParaRPr>
          </a:p>
        </p:txBody>
      </p:sp>
    </p:spTree>
    <p:extLst>
      <p:ext uri="{BB962C8B-B14F-4D97-AF65-F5344CB8AC3E}">
        <p14:creationId xmlns:p14="http://schemas.microsoft.com/office/powerpoint/2010/main" val="2395743872"/>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EFF52-F61B-49C1-9D4C-DAC41269AB3D}"/>
              </a:ext>
            </a:extLst>
          </p:cNvPr>
          <p:cNvSpPr>
            <a:spLocks noGrp="1"/>
          </p:cNvSpPr>
          <p:nvPr>
            <p:ph type="title"/>
          </p:nvPr>
        </p:nvSpPr>
        <p:spPr>
          <a:xfrm>
            <a:off x="6940295" y="1396289"/>
            <a:ext cx="4668257" cy="1325563"/>
          </a:xfrm>
        </p:spPr>
        <p:txBody>
          <a:bodyPr>
            <a:normAutofit/>
          </a:bodyPr>
          <a:lstStyle/>
          <a:p>
            <a:r>
              <a:rPr lang="en-US">
                <a:cs typeface="Calibri Light"/>
              </a:rPr>
              <a:t>Italy neighborhood</a:t>
            </a:r>
            <a:endParaRPr lang="en-US" err="1"/>
          </a:p>
        </p:txBody>
      </p:sp>
      <p:sp>
        <p:nvSpPr>
          <p:cNvPr id="22" name="Freeform: Shape 12">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Freeform: Shape 14">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16">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Afbeelding 8" descr="Afbeelding met kaart&#10;&#10;Automatisch gegenereerde beschrijving">
            <a:extLst>
              <a:ext uri="{FF2B5EF4-FFF2-40B4-BE49-F238E27FC236}">
                <a16:creationId xmlns:a16="http://schemas.microsoft.com/office/drawing/2014/main" id="{4F44A5AA-1DAE-4584-87B9-E0860C65CBC0}"/>
              </a:ext>
            </a:extLst>
          </p:cNvPr>
          <p:cNvPicPr>
            <a:picLocks noChangeAspect="1"/>
          </p:cNvPicPr>
          <p:nvPr/>
        </p:nvPicPr>
        <p:blipFill rotWithShape="1">
          <a:blip r:embed="rId3"/>
          <a:srcRect t="1944" r="-4" b="8553"/>
          <a:stretch/>
        </p:blipFill>
        <p:spPr>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6" name="Afbeelding 6" descr="Afbeelding met gebouw, buiten, water, boot&#10;&#10;Automatisch gegenereerde beschrijving">
            <a:extLst>
              <a:ext uri="{FF2B5EF4-FFF2-40B4-BE49-F238E27FC236}">
                <a16:creationId xmlns:a16="http://schemas.microsoft.com/office/drawing/2014/main" id="{F3437287-B221-4A3C-B696-C8B12A0C9C8C}"/>
              </a:ext>
            </a:extLst>
          </p:cNvPr>
          <p:cNvPicPr>
            <a:picLocks noChangeAspect="1"/>
          </p:cNvPicPr>
          <p:nvPr/>
        </p:nvPicPr>
        <p:blipFill rotWithShape="1">
          <a:blip r:embed="rId4"/>
          <a:srcRect l="15704" r="18326" b="2"/>
          <a:stretch/>
        </p:blipFill>
        <p:spPr>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pic>
        <p:nvPicPr>
          <p:cNvPr id="4" name="Afbeelding 5" descr="Afbeelding met buiten, gebouw, mensen, groep&#10;&#10;Automatisch gegenereerde beschrijving">
            <a:extLst>
              <a:ext uri="{FF2B5EF4-FFF2-40B4-BE49-F238E27FC236}">
                <a16:creationId xmlns:a16="http://schemas.microsoft.com/office/drawing/2014/main" id="{83420BF5-ADB6-4CC2-A9D0-750D545BE587}"/>
              </a:ext>
            </a:extLst>
          </p:cNvPr>
          <p:cNvPicPr>
            <a:picLocks noChangeAspect="1"/>
          </p:cNvPicPr>
          <p:nvPr/>
        </p:nvPicPr>
        <p:blipFill rotWithShape="1">
          <a:blip r:embed="rId5"/>
          <a:srcRect l="5657" r="15213" b="3"/>
          <a:stretch/>
        </p:blipFill>
        <p:spPr>
          <a:xfrm>
            <a:off x="4825" y="4007260"/>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3" name="Content Placeholder 2">
            <a:extLst>
              <a:ext uri="{FF2B5EF4-FFF2-40B4-BE49-F238E27FC236}">
                <a16:creationId xmlns:a16="http://schemas.microsoft.com/office/drawing/2014/main" id="{F9093D03-2772-4C7A-9284-64B3E6F012EF}"/>
              </a:ext>
            </a:extLst>
          </p:cNvPr>
          <p:cNvSpPr>
            <a:spLocks noGrp="1"/>
          </p:cNvSpPr>
          <p:nvPr>
            <p:ph idx="1"/>
          </p:nvPr>
        </p:nvSpPr>
        <p:spPr>
          <a:xfrm>
            <a:off x="6940296" y="2871982"/>
            <a:ext cx="4668256" cy="3181684"/>
          </a:xfrm>
        </p:spPr>
        <p:txBody>
          <a:bodyPr vert="horz" lIns="91440" tIns="45720" rIns="91440" bIns="45720" rtlCol="0" anchor="t">
            <a:normAutofit/>
          </a:bodyPr>
          <a:lstStyle/>
          <a:p>
            <a:r>
              <a:rPr lang="en-US" sz="1800">
                <a:cs typeface="Calibri"/>
              </a:rPr>
              <a:t>Different cultures</a:t>
            </a:r>
          </a:p>
          <a:p>
            <a:r>
              <a:rPr lang="nl" sz="1800"/>
              <a:t>Desenzano del Garda</a:t>
            </a:r>
            <a:endParaRPr lang="en-US" sz="1800">
              <a:cs typeface="Calibri"/>
            </a:endParaRPr>
          </a:p>
          <a:p>
            <a:r>
              <a:rPr lang="en-US" sz="1800">
                <a:cs typeface="Calibri"/>
              </a:rPr>
              <a:t>Lake and castle</a:t>
            </a:r>
          </a:p>
          <a:p>
            <a:r>
              <a:rPr lang="en-US" sz="1800">
                <a:cs typeface="Calibri"/>
              </a:rPr>
              <a:t>Lockdown</a:t>
            </a:r>
          </a:p>
          <a:p>
            <a:endParaRPr lang="en-US" sz="1800">
              <a:cs typeface="Calibri"/>
            </a:endParaRPr>
          </a:p>
        </p:txBody>
      </p:sp>
    </p:spTree>
    <p:extLst>
      <p:ext uri="{BB962C8B-B14F-4D97-AF65-F5344CB8AC3E}">
        <p14:creationId xmlns:p14="http://schemas.microsoft.com/office/powerpoint/2010/main" val="2764763210"/>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TotalTime>
  <Words>369</Words>
  <Application>Microsoft Office PowerPoint</Application>
  <PresentationFormat>Breedbeeld</PresentationFormat>
  <Paragraphs>18</Paragraphs>
  <Slides>3</Slides>
  <Notes>2</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vt:i4>
      </vt:variant>
    </vt:vector>
  </HeadingPairs>
  <TitlesOfParts>
    <vt:vector size="8" baseType="lpstr">
      <vt:lpstr>Arial</vt:lpstr>
      <vt:lpstr>Calibri</vt:lpstr>
      <vt:lpstr>Calibri Light</vt:lpstr>
      <vt:lpstr>Tw Cen MT</vt:lpstr>
      <vt:lpstr>Kantoorthema</vt:lpstr>
      <vt:lpstr>Erasmus </vt:lpstr>
      <vt:lpstr>Italy school</vt:lpstr>
      <vt:lpstr>Italy neighborhood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Guido</dc:creator>
  <cp:lastModifiedBy>B. Louwerenburg</cp:lastModifiedBy>
  <cp:revision>4</cp:revision>
  <dcterms:created xsi:type="dcterms:W3CDTF">2021-01-17T14:06:01Z</dcterms:created>
  <dcterms:modified xsi:type="dcterms:W3CDTF">2021-01-23T17:12:48Z</dcterms:modified>
</cp:coreProperties>
</file>