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5" r:id="rId9"/>
    <p:sldId id="263" r:id="rId10"/>
    <p:sldId id="262" r:id="rId11"/>
    <p:sldId id="264" r:id="rId12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3C5C7994-44CE-43B5-BFF9-95D55F317E4B}">
          <p14:sldIdLst>
            <p14:sldId id="256"/>
            <p14:sldId id="257"/>
            <p14:sldId id="258"/>
            <p14:sldId id="259"/>
          </p14:sldIdLst>
        </p14:section>
        <p14:section name="The Holy Roman Empire " id="{5FFB61D4-CF9B-420B-9562-11D0B4B3C4D5}">
          <p14:sldIdLst>
            <p14:sldId id="260"/>
            <p14:sldId id="261"/>
            <p14:sldId id="265"/>
            <p14:sldId id="263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6NdIyS8y4HeIa6QVi44f7Yyo2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915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9391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Ein Bild, das draußen, Himmel, gelb, al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 t="4690" b="110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7488621" y="2277613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Baroque</a:t>
            </a:r>
            <a:br>
              <a:rPr lang="en-US"/>
            </a:br>
            <a:r>
              <a:rPr lang="en-US" sz="2800"/>
              <a:t>and German history </a:t>
            </a:r>
            <a:r>
              <a:rPr lang="en-US"/>
              <a:t> </a:t>
            </a:r>
            <a:endParaRPr/>
          </a:p>
        </p:txBody>
      </p:sp>
      <p:sp>
        <p:nvSpPr>
          <p:cNvPr id="99" name="Google Shape;99;p1"/>
          <p:cNvSpPr txBox="1"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/>
              <a:t>1650 -1730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cxnSp>
        <p:nvCxnSpPr>
          <p:cNvPr id="100" name="Google Shape;100;p1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0ADDC6-79B3-4001-9164-3C17A778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770981"/>
            <a:ext cx="3763403" cy="1371600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Carpe</a:t>
            </a:r>
            <a:r>
              <a:rPr lang="de-DE" sz="3000" dirty="0">
                <a:solidFill>
                  <a:schemeClr val="bg1"/>
                </a:solidFill>
              </a:rPr>
              <a:t> </a:t>
            </a:r>
            <a:r>
              <a:rPr lang="de-DE" sz="4000" dirty="0">
                <a:solidFill>
                  <a:schemeClr val="bg1"/>
                </a:solidFill>
              </a:rPr>
              <a:t>Diem</a:t>
            </a:r>
          </a:p>
        </p:txBody>
      </p:sp>
      <p:pic>
        <p:nvPicPr>
          <p:cNvPr id="7" name="Grafik 6" descr="Ein Bild, das ausgestaltet, Altar enthält.&#10;&#10;Automatisch generierte Beschreibung">
            <a:extLst>
              <a:ext uri="{FF2B5EF4-FFF2-40B4-BE49-F238E27FC236}">
                <a16:creationId xmlns:a16="http://schemas.microsoft.com/office/drawing/2014/main" id="{31B3CDDD-8B4A-4BDB-8EA8-EAC8A897D3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6" r="10088" b="-2"/>
          <a:stretch/>
        </p:blipFill>
        <p:spPr>
          <a:xfrm>
            <a:off x="359899" y="274793"/>
            <a:ext cx="5688050" cy="403663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ED18D84-558F-4D57-A386-61D26788DF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340" r="-3" b="4727"/>
          <a:stretch/>
        </p:blipFill>
        <p:spPr>
          <a:xfrm>
            <a:off x="6144052" y="274793"/>
            <a:ext cx="5688049" cy="4045750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FF8700B-B2CE-4949-9810-571C4ED55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/>
          </a:bodyPr>
          <a:lstStyle/>
          <a:p>
            <a:pPr marL="114300" indent="0">
              <a:buNone/>
            </a:pPr>
            <a:endParaRPr lang="de-DE" sz="2200" dirty="0">
              <a:solidFill>
                <a:schemeClr val="bg1"/>
              </a:solidFill>
            </a:endParaRPr>
          </a:p>
        </p:txBody>
      </p:sp>
      <p:pic>
        <p:nvPicPr>
          <p:cNvPr id="2" name="Händel_Feuerwerksmusik_Ouvertüre_∙_Mitglieder_d">
            <a:hlinkClick r:id="" action="ppaction://media"/>
            <a:extLst>
              <a:ext uri="{FF2B5EF4-FFF2-40B4-BE49-F238E27FC236}">
                <a16:creationId xmlns:a16="http://schemas.microsoft.com/office/drawing/2014/main" id="{1E5FAC59-3456-EE2A-B627-765682365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50799" y="4690076"/>
            <a:ext cx="2757293" cy="15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8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233680" y="4064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dirty="0"/>
              <a:t>   Germany Today </a:t>
            </a:r>
            <a:endParaRPr dirty="0"/>
          </a:p>
        </p:txBody>
      </p:sp>
      <p:pic>
        <p:nvPicPr>
          <p:cNvPr id="107" name="Google Shape;107;p2" descr="Ein Bild, das Karte enthält.&#10;&#10;Automatisch generierte Beschreibu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407" r="8966"/>
          <a:stretch/>
        </p:blipFill>
        <p:spPr>
          <a:xfrm>
            <a:off x="233680" y="-172903"/>
            <a:ext cx="497475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5297762" y="2374947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2"/>
          </p:nvPr>
        </p:nvSpPr>
        <p:spPr>
          <a:xfrm>
            <a:off x="5857240" y="2756408"/>
            <a:ext cx="5691632" cy="343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Capital: Berlin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Population: 83,24 millions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Land area: 357.588km²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Population density: 232 persons per km²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    Italy 206 per km²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/>
              <a:t>     Cyprus 130 per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km²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/>
              <a:t>    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Greece 81 per km²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0" y="-10668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974851" y="1344839"/>
            <a:ext cx="5251316" cy="180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/>
              <a:t>Distance to Berlin </a:t>
            </a:r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body" idx="1"/>
          </p:nvPr>
        </p:nvSpPr>
        <p:spPr>
          <a:xfrm>
            <a:off x="974851" y="3026414"/>
            <a:ext cx="3425890" cy="109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614km by road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ca 6h 30m drive </a:t>
            </a:r>
            <a:endParaRPr dirty="0"/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t="3778" r="2" b="11113"/>
          <a:stretch/>
        </p:blipFill>
        <p:spPr>
          <a:xfrm>
            <a:off x="622616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9451910" y="4329404"/>
            <a:ext cx="10259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E6C52D"/>
                </a:solidFill>
                <a:latin typeface="Calibri"/>
                <a:ea typeface="Calibri"/>
                <a:cs typeface="Calibri"/>
                <a:sym typeface="Calibri"/>
              </a:rPr>
              <a:t>473.79 km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8271545" y="5562924"/>
            <a:ext cx="21308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Neckarbishofsheim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pic>
        <p:nvPicPr>
          <p:cNvPr id="120" name="Google Shape;120;p3" descr="Ein Bild, das Tex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 l="17957" t="12514" r="16493" b="12234"/>
          <a:stretch/>
        </p:blipFill>
        <p:spPr>
          <a:xfrm>
            <a:off x="1789651" y="4302458"/>
            <a:ext cx="3618791" cy="23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 flipH="1">
            <a:off x="0" y="0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838200" y="643467"/>
            <a:ext cx="4724399" cy="180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Federal Republic of Germany 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838201" y="2623381"/>
            <a:ext cx="3888528" cy="355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Länder (States)</a:t>
            </a:r>
            <a:endParaRPr dirty="0"/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Ministerpräsidenten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(Chiefs of the Government of each state)</a:t>
            </a:r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Baden-Württemberg </a:t>
            </a:r>
            <a:endParaRPr dirty="0"/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States part of the </a:t>
            </a:r>
          </a:p>
          <a:p>
            <a:pPr marL="57150"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legislative power </a:t>
            </a:r>
          </a:p>
          <a:p>
            <a:pPr marL="57150"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of BRD </a:t>
            </a:r>
            <a:endParaRPr dirty="0"/>
          </a:p>
        </p:txBody>
      </p:sp>
      <p:pic>
        <p:nvPicPr>
          <p:cNvPr id="129" name="Google Shape;129;p4" descr="Ein Bild, das Karte enthält.&#10;&#10;Automatisch generierte Beschreibu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00799" y="-27845"/>
            <a:ext cx="5181600" cy="688584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 rot="-2286174">
            <a:off x="371477" y="2764877"/>
            <a:ext cx="108394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But why do we have a federal organization like that ?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4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Holy Roman Empire of the German Nation </a:t>
            </a:r>
            <a:endParaRPr dirty="0"/>
          </a:p>
        </p:txBody>
      </p:sp>
      <p:sp>
        <p:nvSpPr>
          <p:cNvPr id="137" name="Google Shape;137;p5"/>
          <p:cNvSpPr/>
          <p:nvPr/>
        </p:nvSpPr>
        <p:spPr>
          <a:xfrm>
            <a:off x="643278" y="2573756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630936" y="2807208"/>
            <a:ext cx="3653683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de-DE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King </a:t>
            </a:r>
            <a:r>
              <a:rPr lang="de-DE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elected</a:t>
            </a:r>
            <a:r>
              <a:rPr lang="de-DE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de-DE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princes</a:t>
            </a:r>
            <a:endParaRPr lang="de-DE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Capital </a:t>
            </a:r>
            <a:endParaRPr dirty="0"/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Hundreds of tiny principalities with dukedoms +princes</a:t>
            </a:r>
            <a:endParaRPr dirty="0"/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Privileges for support </a:t>
            </a:r>
            <a:endParaRPr dirty="0"/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territories correspond some modern states  </a:t>
            </a:r>
            <a:endParaRPr dirty="0"/>
          </a:p>
          <a:p>
            <a:pPr marL="114300" marR="0" lvl="0" indent="-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Baden, Württemberg,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 descr="Ein Bild, das Karte enthält.&#10;&#10;Automatisch generierte Beschreibu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30084" y="540581"/>
            <a:ext cx="6965067" cy="603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31E4438-EEA4-F916-E537-007340F7F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041" y="1499056"/>
            <a:ext cx="5059152" cy="4364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/>
          <p:nvPr/>
        </p:nvSpPr>
        <p:spPr>
          <a:xfrm>
            <a:off x="275432" y="179847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6" descr="Ein Bild, das draußen, Stadio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 l="16960" r="13481" b="1"/>
          <a:stretch/>
        </p:blipFill>
        <p:spPr>
          <a:xfrm>
            <a:off x="5928852" y="144287"/>
            <a:ext cx="6138471" cy="3654149"/>
          </a:xfrm>
          <a:custGeom>
            <a:avLst/>
            <a:gdLst/>
            <a:ahLst/>
            <a:cxnLst/>
            <a:rect l="l" t="t" r="r" b="b"/>
            <a:pathLst>
              <a:path w="7534640" h="4197368" extrusionOk="0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46" name="Google Shape;146;p6" descr="Ein Bild, das draußen, Himmel, gelb, alt enthält.&#10;&#10;Automatisch generierte Beschreibu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11353" r="10515" b="3"/>
          <a:stretch/>
        </p:blipFill>
        <p:spPr>
          <a:xfrm>
            <a:off x="162910" y="144287"/>
            <a:ext cx="5110130" cy="3773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 descr="Ein Bild, das Gebäude, draußen, Verwaltungsgebäude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 t="4058" r="-1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 extrusionOk="0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6257387" y="3171475"/>
            <a:ext cx="5505814" cy="157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Baroque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49" name="Google Shape;149;p6"/>
          <p:cNvSpPr txBox="1"/>
          <p:nvPr/>
        </p:nvSpPr>
        <p:spPr>
          <a:xfrm>
            <a:off x="6257386" y="4802293"/>
            <a:ext cx="5675533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Absolutism </a:t>
            </a:r>
            <a:endParaRPr lang="en-US"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Louis XIV and Versailles as Idols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of Power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 between the Princes in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germany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Grafik 4" descr="Ein Bild, das Gras, Himmel, draußen, Blume enthält.&#10;&#10;Automatisch generierte Beschreibung">
            <a:extLst>
              <a:ext uri="{FF2B5EF4-FFF2-40B4-BE49-F238E27FC236}">
                <a16:creationId xmlns:a16="http://schemas.microsoft.com/office/drawing/2014/main" id="{0FD09A9B-607D-409E-BF0F-00272F5D43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20" b="74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7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8"/>
          <p:cNvSpPr txBox="1">
            <a:spLocks noGrp="1"/>
          </p:cNvSpPr>
          <p:nvPr>
            <p:ph type="title"/>
          </p:nvPr>
        </p:nvSpPr>
        <p:spPr>
          <a:xfrm>
            <a:off x="15239" y="4397180"/>
            <a:ext cx="4341009" cy="102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800" dirty="0"/>
              <a:t>Thirty years war</a:t>
            </a:r>
            <a:br>
              <a:rPr lang="en-US" sz="4800" dirty="0"/>
            </a:br>
            <a:r>
              <a:rPr lang="en-US" sz="4800" dirty="0"/>
              <a:t> </a:t>
            </a:r>
            <a:r>
              <a:rPr lang="en-US" sz="3100" dirty="0"/>
              <a:t>1618 – 1648 </a:t>
            </a:r>
            <a:endParaRPr sz="4800" dirty="0"/>
          </a:p>
        </p:txBody>
      </p:sp>
      <p:pic>
        <p:nvPicPr>
          <p:cNvPr id="168" name="Google Shape;168;p8" descr="Ein Bild, das Text, draußen enthält.&#10;&#10;Automatisch generierte Beschreibu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109" b="6431"/>
          <a:stretch/>
        </p:blipFill>
        <p:spPr>
          <a:xfrm>
            <a:off x="-75878" y="-327055"/>
            <a:ext cx="12191980" cy="455842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/>
          <p:nvPr/>
        </p:nvSpPr>
        <p:spPr>
          <a:xfrm rot="5400000">
            <a:off x="3661305" y="5468206"/>
            <a:ext cx="1371600" cy="18288"/>
          </a:xfrm>
          <a:custGeom>
            <a:avLst/>
            <a:gdLst/>
            <a:ahLst/>
            <a:cxnLst/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4654294" y="4777739"/>
            <a:ext cx="6897626" cy="139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Religious war in whole Europe</a:t>
            </a:r>
            <a:endParaRPr dirty="0"/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Catholics vs </a:t>
            </a:r>
            <a:r>
              <a:rPr lang="de-DE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Protestants</a:t>
            </a:r>
            <a:endParaRPr dirty="0"/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Defined by atrocities, famine and widespread destruction </a:t>
            </a:r>
            <a:endParaRPr dirty="0"/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death toll: 4.500.00 – 8.000.00 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4692395" y="590620"/>
            <a:ext cx="66995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Motives of the Baroque </a:t>
            </a:r>
            <a:endParaRPr dirty="0"/>
          </a:p>
        </p:txBody>
      </p:sp>
      <p:sp>
        <p:nvSpPr>
          <p:cNvPr id="155" name="Google Shape;155;p7"/>
          <p:cNvSpPr/>
          <p:nvPr/>
        </p:nvSpPr>
        <p:spPr>
          <a:xfrm>
            <a:off x="1" y="1"/>
            <a:ext cx="4133221" cy="3548529"/>
          </a:xfrm>
          <a:custGeom>
            <a:avLst/>
            <a:gdLst/>
            <a:ahLst/>
            <a:cxnLst/>
            <a:rect l="l" t="t" r="r" b="b"/>
            <a:pathLst>
              <a:path w="4133221" h="3548529" extrusionOk="0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3801" y="3842187"/>
            <a:ext cx="3321156" cy="3015812"/>
          </a:xfrm>
          <a:custGeom>
            <a:avLst/>
            <a:gdLst/>
            <a:ahLst/>
            <a:cxnLst/>
            <a:rect l="l" t="t" r="r" b="b"/>
            <a:pathLst>
              <a:path w="3321156" h="3015812" extrusionOk="0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7" descr="Ein Bild, das Text, drinn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 l="544" r="22702" b="-4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 extrusionOk="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9" name="Google Shape;159;p7" descr="Ein Bild, das drinnen, festlege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 l="19293" r="9166" b="1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 extrusionOk="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60" name="Google Shape;160;p7" descr="Ein Bild, das Text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 t="18606" r="1" b="13628"/>
          <a:stretch/>
        </p:blipFill>
        <p:spPr>
          <a:xfrm>
            <a:off x="25628" y="4007241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 extrusionOk="0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61" name="Google Shape;161;p7"/>
          <p:cNvSpPr txBox="1">
            <a:spLocks noGrp="1"/>
          </p:cNvSpPr>
          <p:nvPr>
            <p:ph type="body" idx="1"/>
          </p:nvPr>
        </p:nvSpPr>
        <p:spPr>
          <a:xfrm>
            <a:off x="6677226" y="2661260"/>
            <a:ext cx="4889084" cy="4005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b="1"/>
              <a:t>Vanitas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Lat. (nullity)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b="1"/>
              <a:t>Memento Mori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Lat. ( “be aware of your mortality”)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b="1"/>
              <a:t>Carpe diem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Lat. (“enjoy the day”) 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Breitbild</PresentationFormat>
  <Paragraphs>48</Paragraphs>
  <Slides>10</Slides>
  <Notes>10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Noto Sans Symbols</vt:lpstr>
      <vt:lpstr>Office</vt:lpstr>
      <vt:lpstr>Office</vt:lpstr>
      <vt:lpstr>Baroque and German history  </vt:lpstr>
      <vt:lpstr>   Germany Today </vt:lpstr>
      <vt:lpstr>Distance to Berlin </vt:lpstr>
      <vt:lpstr>The Federal Republic of Germany </vt:lpstr>
      <vt:lpstr>The Holy Roman Empire of the German Nation </vt:lpstr>
      <vt:lpstr>Baroque </vt:lpstr>
      <vt:lpstr>PowerPoint-Präsentation</vt:lpstr>
      <vt:lpstr>Thirty years war  1618 – 1648 </vt:lpstr>
      <vt:lpstr>Motives of the Baroque </vt:lpstr>
      <vt:lpstr>Carpe Diem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Baroque and German history  </dc:title>
  <dc:creator>Diana Künzel</dc:creator>
  <cp:lastModifiedBy>m.boenisch@web.de</cp:lastModifiedBy>
  <cp:revision>12</cp:revision>
  <cp:lastPrinted>2022-05-06T17:28:50Z</cp:lastPrinted>
  <dcterms:created xsi:type="dcterms:W3CDTF">2022-05-02T16:30:23Z</dcterms:created>
  <dcterms:modified xsi:type="dcterms:W3CDTF">2022-05-06T22:15:19Z</dcterms:modified>
</cp:coreProperties>
</file>