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CDF4"/>
    <a:srgbClr val="4D4D4D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howGuides="1">
      <p:cViewPr varScale="1">
        <p:scale>
          <a:sx n="76" d="100"/>
          <a:sy n="76" d="100"/>
        </p:scale>
        <p:origin x="126" y="8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0307-B85C-446A-8EF0-0407D435D787}" type="datetimeFigureOut">
              <a:rPr lang="en-US" dirty="0"/>
              <a:t>5/15/2017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62E7-95FA-4FC4-9EC5-DDBFA8DC7417}" type="datetimeFigureOut">
              <a:rPr lang="en-US" dirty="0"/>
              <a:t>5/15/2017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87F2-A784-4F72-BB57-0E9EACDE722E}" type="datetimeFigureOut">
              <a:rPr lang="en-US" dirty="0"/>
              <a:t>5/15/2017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51E-4B19-444E-85C0-DBD7EB6263F4}" type="datetimeFigureOut">
              <a:rPr lang="en-US" dirty="0"/>
              <a:t>5/15/2017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255A-4AD5-4D3E-9A0A-689DA3BA976C}" type="datetimeFigureOut">
              <a:rPr lang="en-US" dirty="0"/>
              <a:t>5/15/2017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0AD15-87AC-45B2-9EE5-8D165AF83CD7}" type="datetimeFigureOut">
              <a:rPr lang="en-US" dirty="0"/>
              <a:t>5/15/2017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0CCD-F0D6-4CC2-A4C8-2D7D0D875F02}" type="datetimeFigureOut">
              <a:rPr lang="en-US" dirty="0"/>
              <a:t>5/15/2017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E2CC-454D-4466-AC55-B86DA0A87BAE}" type="datetimeFigureOut">
              <a:rPr lang="en-US" dirty="0"/>
              <a:t>5/15/2017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647B1BF-4039-460D-A637-65428CBD720E}" type="datetimeFigureOut">
              <a:rPr lang="en-US" dirty="0"/>
              <a:t>5/15/2017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9ACE-9343-4EBE-B5CA-AEA240A1DC53}" type="datetimeFigureOut">
              <a:rPr lang="en-US" dirty="0"/>
              <a:t>5/15/2017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0F7B-89C5-4DF7-A309-6263220147D4}" type="datetimeFigureOut">
              <a:rPr lang="en-US" dirty="0"/>
              <a:t>5/15/2017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95DE-FD64-4606-AE61-EC1136867CC6}" type="datetimeFigureOut">
              <a:rPr lang="en-US" dirty="0"/>
              <a:t>5/15/2017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0BBD-30FE-4CF1-900A-0C45149F8AF8}" type="datetimeFigureOut">
              <a:rPr lang="en-US" dirty="0"/>
              <a:t>5/15/2017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5F7F-3E81-4C65-A4D1-CB62D5B9DB91}" type="datetimeFigureOut">
              <a:rPr lang="en-US" dirty="0"/>
              <a:t>5/15/2017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ECC86-1672-4627-AEFE-EC5485C73905}" type="datetimeFigureOut">
              <a:rPr lang="en-US" dirty="0"/>
              <a:t>5/15/2017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CB01F-D966-4C62-B900-0BE008A90C98}" type="datetimeFigureOut">
              <a:rPr lang="en-US" dirty="0"/>
              <a:t>5/15/2017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0EA-7DC7-4964-BB97-B173EF3B859A}" type="datetimeFigureOut">
              <a:rPr lang="en-US" dirty="0"/>
              <a:t>5/15/2017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F52CC-F3D9-41D4-BCE4-C208E61A3F31}" type="datetimeFigureOut">
              <a:rPr lang="en-US" dirty="0"/>
              <a:t>5/15/2017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Risultati immagini per croatia fl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4096622" y="2403750"/>
            <a:ext cx="557325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Bernard MT Condensed" panose="02050806060905020404" pitchFamily="18" charset="0"/>
              </a:rPr>
              <a:t>                                      </a:t>
            </a:r>
            <a:r>
              <a:rPr lang="it-IT" sz="9600" dirty="0" smtClean="0">
                <a:solidFill>
                  <a:schemeClr val="bg1"/>
                </a:solidFill>
                <a:latin typeface="Bernard MT Condensed" panose="02050806060905020404" pitchFamily="18" charset="0"/>
              </a:rPr>
              <a:t>CROATIA</a:t>
            </a:r>
            <a:endParaRPr lang="it-IT" sz="96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655840" y="5353865"/>
            <a:ext cx="576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smtClean="0">
                <a:latin typeface="Bernard MT Condensed" panose="02050806060905020404" pitchFamily="18" charset="0"/>
              </a:rPr>
              <a:t>ALLKJA SARA</a:t>
            </a:r>
            <a:endParaRPr lang="it-IT" sz="4800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95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0000"/>
            </a:gs>
            <a:gs pos="50000">
              <a:schemeClr val="tx1"/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6000" dirty="0" smtClean="0">
                <a:latin typeface="Bernard MT Condensed" panose="02050806060905020404" pitchFamily="18" charset="0"/>
              </a:rPr>
              <a:t>CURRENCY</a:t>
            </a:r>
            <a:endParaRPr lang="it-IT" sz="6000" dirty="0">
              <a:latin typeface="Bernard MT Condensed" panose="02050806060905020404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467772" y="2564904"/>
            <a:ext cx="5415679" cy="3756423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The </a:t>
            </a:r>
            <a:r>
              <a:rPr lang="en-US" sz="32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kuna</a:t>
            </a:r>
            <a:r>
              <a:rPr lang="en-US" sz="32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 </a:t>
            </a:r>
            <a:r>
              <a:rPr lang="en-US" sz="32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is </a:t>
            </a:r>
            <a:r>
              <a:rPr lang="en-US" sz="32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the currency of Croatia, in use since 1994. </a:t>
            </a:r>
          </a:p>
          <a:p>
            <a:endParaRPr lang="en-US" sz="3200" dirty="0" smtClean="0">
              <a:solidFill>
                <a:schemeClr val="bg1">
                  <a:lumMod val="85000"/>
                  <a:lumOff val="15000"/>
                </a:schemeClr>
              </a:solidFill>
              <a:latin typeface="Britannic Bold" panose="020B0903060703020204" pitchFamily="34" charset="0"/>
            </a:endParaRPr>
          </a:p>
          <a:p>
            <a:r>
              <a:rPr lang="en-US" sz="32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The word "</a:t>
            </a:r>
            <a:r>
              <a:rPr lang="en-US" sz="32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kuna</a:t>
            </a:r>
            <a:r>
              <a:rPr lang="en-US" sz="32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" means "marten" in Croatian since it is based on the use of marten pelts as units of value in medieval trading.</a:t>
            </a:r>
          </a:p>
          <a:p>
            <a:endParaRPr lang="en-US" sz="3200" dirty="0" smtClean="0">
              <a:solidFill>
                <a:schemeClr val="bg1">
                  <a:lumMod val="85000"/>
                  <a:lumOff val="15000"/>
                </a:schemeClr>
              </a:solidFill>
              <a:latin typeface="Britannic Bold" panose="020B0903060703020204" pitchFamily="34" charset="0"/>
            </a:endParaRPr>
          </a:p>
          <a:p>
            <a:endParaRPr lang="it-IT" sz="3200" dirty="0">
              <a:solidFill>
                <a:schemeClr val="bg1">
                  <a:lumMod val="85000"/>
                  <a:lumOff val="15000"/>
                </a:schemeClr>
              </a:solidFill>
              <a:latin typeface="Britannic Bold" panose="020B0903060703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2344" y="3519190"/>
            <a:ext cx="2466975" cy="184785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36" y="2852936"/>
            <a:ext cx="3024336" cy="277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9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0000"/>
            </a:gs>
            <a:gs pos="50000">
              <a:schemeClr val="tx1"/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6000" dirty="0" smtClean="0">
                <a:latin typeface="Bernard MT Condensed" panose="02050806060905020404" pitchFamily="18" charset="0"/>
              </a:rPr>
              <a:t>CUISINE</a:t>
            </a:r>
            <a:endParaRPr lang="it-IT" sz="6000" dirty="0">
              <a:latin typeface="Bernard MT Condensed" panose="02050806060905020404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11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Croatian traditional cuisine varies from one region to </a:t>
            </a:r>
            <a:r>
              <a:rPr lang="en-US" sz="32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another.</a:t>
            </a:r>
          </a:p>
          <a:p>
            <a:pPr marL="0" indent="0">
              <a:buNone/>
            </a:pPr>
            <a:endParaRPr lang="en-US" sz="3200" dirty="0">
              <a:solidFill>
                <a:schemeClr val="bg1">
                  <a:lumMod val="85000"/>
                  <a:lumOff val="15000"/>
                </a:schemeClr>
              </a:solidFill>
              <a:latin typeface="Britannic Bold" panose="020B0903060703020204" pitchFamily="34" charset="0"/>
            </a:endParaRPr>
          </a:p>
          <a:p>
            <a:r>
              <a:rPr lang="en-US" sz="32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Dalmatia </a:t>
            </a:r>
            <a:r>
              <a:rPr lang="en-US" sz="32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and </a:t>
            </a:r>
            <a:r>
              <a:rPr lang="en-US" sz="32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Istria have </a:t>
            </a:r>
            <a:r>
              <a:rPr lang="en-US" sz="32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culinary influences of Italian and other </a:t>
            </a:r>
            <a:r>
              <a:rPr lang="en-US" sz="32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Mediterranean cuisines.</a:t>
            </a:r>
          </a:p>
          <a:p>
            <a:r>
              <a:rPr lang="en-US" sz="32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The </a:t>
            </a:r>
            <a:r>
              <a:rPr lang="en-US" sz="32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continental cuisine is heavily influenced by Hungarian, Austrian and Turkish culinary styles.</a:t>
            </a:r>
            <a:endParaRPr lang="it-IT" sz="3200" dirty="0">
              <a:solidFill>
                <a:schemeClr val="bg1">
                  <a:lumMod val="85000"/>
                  <a:lumOff val="15000"/>
                </a:schemeClr>
              </a:solidFill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59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0000"/>
            </a:gs>
            <a:gs pos="50000">
              <a:schemeClr val="tx1"/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519" y="333680"/>
            <a:ext cx="2607614" cy="260761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464" y="4077072"/>
            <a:ext cx="3353725" cy="188582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653" y="3616249"/>
            <a:ext cx="3541440" cy="236096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4033" y="433389"/>
            <a:ext cx="3312368" cy="2206037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415480" y="5977209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chemeClr val="bg1">
                    <a:lumMod val="85000"/>
                    <a:lumOff val="15000"/>
                  </a:schemeClr>
                </a:solidFill>
                <a:latin typeface="Bernard MT Condensed" panose="02050806060905020404" pitchFamily="18" charset="0"/>
              </a:rPr>
              <a:t>TURKISH BÖREK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767408" y="2955606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ernard MT Condensed" panose="02050806060905020404" pitchFamily="18" charset="0"/>
              </a:rPr>
              <a:t>ITALIAN PASTA WITH CLAMS</a:t>
            </a:r>
            <a:endParaRPr lang="it-IT" sz="3600" dirty="0">
              <a:solidFill>
                <a:schemeClr val="bg1">
                  <a:lumMod val="85000"/>
                  <a:lumOff val="15000"/>
                </a:schemeClr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115485" y="2618128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ernard MT Condensed" panose="02050806060905020404" pitchFamily="18" charset="0"/>
              </a:rPr>
              <a:t>GOULASH</a:t>
            </a:r>
            <a:endParaRPr lang="it-IT" sz="3600" dirty="0">
              <a:solidFill>
                <a:schemeClr val="bg1">
                  <a:lumMod val="85000"/>
                  <a:lumOff val="15000"/>
                </a:schemeClr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6744072" y="5962897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ernard MT Condensed" panose="02050806060905020404" pitchFamily="18" charset="0"/>
              </a:rPr>
              <a:t>APPLE STRUDEL</a:t>
            </a:r>
            <a:endParaRPr lang="it-IT" sz="3600" dirty="0">
              <a:solidFill>
                <a:schemeClr val="bg1">
                  <a:lumMod val="85000"/>
                  <a:lumOff val="15000"/>
                </a:schemeClr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90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0000"/>
            </a:gs>
            <a:gs pos="50000">
              <a:schemeClr val="tx1"/>
            </a:gs>
            <a:gs pos="100000">
              <a:srgbClr val="002060"/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400" dirty="0" smtClean="0">
                <a:latin typeface="Bernard MT Condensed" panose="02050806060905020404" pitchFamily="18" charset="0"/>
              </a:rPr>
              <a:t>REPUBLIC </a:t>
            </a:r>
            <a:r>
              <a:rPr lang="it-IT" sz="4400" dirty="0">
                <a:latin typeface="Bernard MT Condensed" panose="02050806060905020404" pitchFamily="18" charset="0"/>
              </a:rPr>
              <a:t>OF CROATIA </a:t>
            </a:r>
            <a:r>
              <a:rPr lang="it-IT" sz="4400" dirty="0" smtClean="0">
                <a:latin typeface="Bernard MT Condensed" panose="02050806060905020404" pitchFamily="18" charset="0"/>
              </a:rPr>
              <a:t>(Republika Hrvatska</a:t>
            </a:r>
            <a:r>
              <a:rPr lang="it-IT" sz="4400" dirty="0">
                <a:latin typeface="Bernard MT Condensed" panose="02050806060905020404" pitchFamily="18" charset="0"/>
              </a:rPr>
              <a:t>)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37210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20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  <a:cs typeface="Aharoni" panose="02010803020104030203" pitchFamily="2" charset="-79"/>
              </a:rPr>
              <a:t>Croatia</a:t>
            </a:r>
            <a:r>
              <a:rPr lang="it-IT" sz="32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  <a:cs typeface="Aharoni" panose="02010803020104030203" pitchFamily="2" charset="-79"/>
              </a:rPr>
              <a:t> </a:t>
            </a:r>
            <a:r>
              <a:rPr lang="it-IT" sz="320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  <a:cs typeface="Aharoni" panose="02010803020104030203" pitchFamily="2" charset="-79"/>
              </a:rPr>
              <a:t>is</a:t>
            </a:r>
            <a:r>
              <a:rPr lang="it-IT" sz="32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  <a:cs typeface="Aharoni" panose="02010803020104030203" pitchFamily="2" charset="-79"/>
              </a:rPr>
              <a:t> a </a:t>
            </a:r>
            <a:r>
              <a:rPr lang="it-IT" sz="32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  <a:cs typeface="Aharoni" panose="02010803020104030203" pitchFamily="2" charset="-79"/>
              </a:rPr>
              <a:t>E</a:t>
            </a:r>
            <a:r>
              <a:rPr lang="it-IT" sz="320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  <a:cs typeface="Aharoni" panose="02010803020104030203" pitchFamily="2" charset="-79"/>
              </a:rPr>
              <a:t>uropean</a:t>
            </a:r>
            <a:r>
              <a:rPr lang="it-IT" sz="32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  <a:cs typeface="Aharoni" panose="02010803020104030203" pitchFamily="2" charset="-79"/>
              </a:rPr>
              <a:t> state, </a:t>
            </a:r>
            <a:r>
              <a:rPr lang="it-IT" sz="320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  <a:cs typeface="Aharoni" panose="02010803020104030203" pitchFamily="2" charset="-79"/>
              </a:rPr>
              <a:t>member</a:t>
            </a:r>
            <a:r>
              <a:rPr lang="it-IT" sz="32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  <a:cs typeface="Aharoni" panose="02010803020104030203" pitchFamily="2" charset="-79"/>
              </a:rPr>
              <a:t> of the </a:t>
            </a:r>
            <a:r>
              <a:rPr lang="it-IT" sz="320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  <a:cs typeface="Aharoni" panose="02010803020104030203" pitchFamily="2" charset="-79"/>
              </a:rPr>
              <a:t>European</a:t>
            </a:r>
            <a:r>
              <a:rPr lang="it-IT" sz="32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  <a:cs typeface="Aharoni" panose="02010803020104030203" pitchFamily="2" charset="-79"/>
              </a:rPr>
              <a:t> Union </a:t>
            </a:r>
            <a:r>
              <a:rPr lang="it-IT" sz="320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  <a:cs typeface="Aharoni" panose="02010803020104030203" pitchFamily="2" charset="-79"/>
              </a:rPr>
              <a:t>since</a:t>
            </a:r>
            <a:r>
              <a:rPr lang="it-IT" sz="32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  <a:cs typeface="Aharoni" panose="02010803020104030203" pitchFamily="2" charset="-79"/>
              </a:rPr>
              <a:t> 2013.</a:t>
            </a:r>
          </a:p>
          <a:p>
            <a:pPr marL="0" indent="0">
              <a:buNone/>
            </a:pPr>
            <a:endParaRPr lang="it-IT" sz="3200" dirty="0" smtClean="0">
              <a:solidFill>
                <a:schemeClr val="bg1">
                  <a:lumMod val="85000"/>
                  <a:lumOff val="15000"/>
                </a:schemeClr>
              </a:solidFill>
              <a:latin typeface="Britannic Bold" panose="020B0903060703020204" pitchFamily="34" charset="0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it-IT" sz="320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  <a:cs typeface="Aharoni" panose="02010803020104030203" pitchFamily="2" charset="-79"/>
              </a:rPr>
              <a:t>Its</a:t>
            </a:r>
            <a:r>
              <a:rPr lang="it-IT" sz="32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  <a:cs typeface="Aharoni" panose="02010803020104030203" pitchFamily="2" charset="-79"/>
              </a:rPr>
              <a:t> capital city </a:t>
            </a:r>
            <a:r>
              <a:rPr lang="it-IT" sz="320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  <a:cs typeface="Aharoni" panose="02010803020104030203" pitchFamily="2" charset="-79"/>
              </a:rPr>
              <a:t>is</a:t>
            </a:r>
            <a:r>
              <a:rPr lang="it-IT" sz="32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  <a:cs typeface="Aharoni" panose="02010803020104030203" pitchFamily="2" charset="-79"/>
              </a:rPr>
              <a:t> Zagreb.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  <a:cs typeface="Aharoni" panose="02010803020104030203" pitchFamily="2" charset="-79"/>
              </a:rPr>
              <a:t>The </a:t>
            </a:r>
            <a:r>
              <a:rPr lang="en-US" sz="32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  <a:cs typeface="Aharoni" panose="02010803020104030203" pitchFamily="2" charset="-79"/>
              </a:rPr>
              <a:t>country's population is 4.28 million</a:t>
            </a:r>
            <a:r>
              <a:rPr lang="en-US" sz="32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  <a:cs typeface="Aharoni" panose="02010803020104030203" pitchFamily="2" charset="-79"/>
              </a:rPr>
              <a:t>, the </a:t>
            </a:r>
            <a:r>
              <a:rPr lang="en-US" sz="32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  <a:cs typeface="Aharoni" panose="02010803020104030203" pitchFamily="2" charset="-79"/>
              </a:rPr>
              <a:t>most of </a:t>
            </a:r>
            <a:r>
              <a:rPr lang="en-US" sz="32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  <a:cs typeface="Aharoni" panose="02010803020104030203" pitchFamily="2" charset="-79"/>
              </a:rPr>
              <a:t>them are </a:t>
            </a:r>
            <a:r>
              <a:rPr lang="en-US" sz="32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  <a:cs typeface="Aharoni" panose="02010803020104030203" pitchFamily="2" charset="-79"/>
              </a:rPr>
              <a:t>Croats and </a:t>
            </a:r>
            <a:r>
              <a:rPr lang="en-US" sz="32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  <a:cs typeface="Aharoni" panose="02010803020104030203" pitchFamily="2" charset="-79"/>
              </a:rPr>
              <a:t>86% </a:t>
            </a:r>
            <a:r>
              <a:rPr lang="en-US" sz="32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  <a:cs typeface="Aharoni" panose="02010803020104030203" pitchFamily="2" charset="-79"/>
              </a:rPr>
              <a:t>of the population </a:t>
            </a:r>
            <a:r>
              <a:rPr lang="en-US" sz="32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  <a:cs typeface="Aharoni" panose="02010803020104030203" pitchFamily="2" charset="-79"/>
              </a:rPr>
              <a:t>is formed by </a:t>
            </a:r>
            <a:r>
              <a:rPr lang="en-US" sz="32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  <a:cs typeface="Aharoni" panose="02010803020104030203" pitchFamily="2" charset="-79"/>
              </a:rPr>
              <a:t>Roman </a:t>
            </a:r>
            <a:r>
              <a:rPr lang="en-US" sz="32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  <a:cs typeface="Aharoni" panose="02010803020104030203" pitchFamily="2" charset="-79"/>
              </a:rPr>
              <a:t>Catholics.</a:t>
            </a:r>
            <a:endParaRPr lang="it-IT" sz="3200" dirty="0">
              <a:solidFill>
                <a:schemeClr val="bg1">
                  <a:lumMod val="85000"/>
                  <a:lumOff val="15000"/>
                </a:schemeClr>
              </a:solidFill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2564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0000"/>
            </a:gs>
            <a:gs pos="50000">
              <a:schemeClr val="tx1"/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6000" dirty="0" smtClean="0">
                <a:latin typeface="Bernard MT Condensed" panose="02050806060905020404" pitchFamily="18" charset="0"/>
              </a:rPr>
              <a:t>GEOGRAPHY</a:t>
            </a:r>
            <a:endParaRPr lang="it-IT" sz="6000" dirty="0">
              <a:latin typeface="Bernard MT Condensed" panose="02050806060905020404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63352" y="2344884"/>
            <a:ext cx="6025279" cy="39141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  <a:cs typeface="Aharoni" panose="02010803020104030203" pitchFamily="2" charset="-79"/>
              </a:rPr>
              <a:t>Croatia is located in Central and Southeast Europe, 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  <a:cs typeface="Aharoni" panose="02010803020104030203" pitchFamily="2" charset="-79"/>
              </a:rPr>
              <a:t>bordering Slovenia to the northwest, Hungary to the northeast, Serbia to the east, Bosnia and Herzegovina and Montenegro to the southeast and the Adriatic Sea to the southwest. </a:t>
            </a:r>
            <a:endParaRPr lang="it-IT" sz="3200" dirty="0">
              <a:solidFill>
                <a:schemeClr val="bg1">
                  <a:lumMod val="85000"/>
                  <a:lumOff val="15000"/>
                </a:schemeClr>
              </a:solidFill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900" y="2336872"/>
            <a:ext cx="4368800" cy="422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6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0000"/>
            </a:gs>
            <a:gs pos="50000">
              <a:schemeClr val="tx1"/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6000" dirty="0" smtClean="0">
                <a:latin typeface="Bernard MT Condensed" panose="02050806060905020404" pitchFamily="18" charset="0"/>
              </a:rPr>
              <a:t>CLIMATE</a:t>
            </a:r>
            <a:endParaRPr lang="it-IT" sz="6000" dirty="0">
              <a:latin typeface="Bernard MT Condensed" panose="02050806060905020404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65914" y="2286072"/>
            <a:ext cx="10635379" cy="4406828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  <a:cs typeface="Aharoni" panose="02010803020104030203" pitchFamily="2" charset="-79"/>
              </a:rPr>
              <a:t>Most of Croatia has a moderately warm and rainy continental climate. Mean monthly temperature ranges between −3 °C (in January) and 18 °C (in July). </a:t>
            </a:r>
          </a:p>
          <a:p>
            <a:endParaRPr lang="en-US" sz="3200" dirty="0">
              <a:solidFill>
                <a:schemeClr val="bg1">
                  <a:lumMod val="85000"/>
                  <a:lumOff val="15000"/>
                </a:schemeClr>
              </a:solidFill>
              <a:latin typeface="Britannic Bold" panose="020B0903060703020204" pitchFamily="34" charset="0"/>
              <a:cs typeface="Aharoni" panose="02010803020104030203" pitchFamily="2" charset="-79"/>
            </a:endParaRPr>
          </a:p>
          <a:p>
            <a:r>
              <a:rPr lang="en-US" sz="32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  <a:cs typeface="Aharoni" panose="02010803020104030203" pitchFamily="2" charset="-79"/>
              </a:rPr>
              <a:t>The coldest parts of the country are </a:t>
            </a:r>
            <a:r>
              <a:rPr lang="en-US" sz="32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  <a:cs typeface="Aharoni" panose="02010803020104030203" pitchFamily="2" charset="-79"/>
              </a:rPr>
              <a:t>Lika</a:t>
            </a:r>
            <a:r>
              <a:rPr lang="en-US" sz="32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  <a:cs typeface="Aharoni" panose="02010803020104030203" pitchFamily="2" charset="-79"/>
              </a:rPr>
              <a:t> and Gorski </a:t>
            </a:r>
            <a:r>
              <a:rPr lang="en-US" sz="32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  <a:cs typeface="Aharoni" panose="02010803020104030203" pitchFamily="2" charset="-79"/>
              </a:rPr>
              <a:t>Kotar</a:t>
            </a:r>
            <a:r>
              <a:rPr lang="en-US" sz="32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  <a:cs typeface="Aharoni" panose="02010803020104030203" pitchFamily="2" charset="-79"/>
              </a:rPr>
              <a:t> where snowy forested climate is found at elevations above 1,200 </a:t>
            </a:r>
            <a:r>
              <a:rPr lang="en-US" sz="32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  <a:cs typeface="Aharoni" panose="02010803020104030203" pitchFamily="2" charset="-79"/>
              </a:rPr>
              <a:t>metres</a:t>
            </a:r>
            <a:r>
              <a:rPr lang="en-US" sz="32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  <a:cs typeface="Aharoni" panose="02010803020104030203" pitchFamily="2" charset="-79"/>
              </a:rPr>
              <a:t>. </a:t>
            </a:r>
            <a:endParaRPr lang="en-US" sz="3200" dirty="0" smtClean="0">
              <a:solidFill>
                <a:schemeClr val="bg1">
                  <a:lumMod val="85000"/>
                  <a:lumOff val="15000"/>
                </a:schemeClr>
              </a:solidFill>
              <a:latin typeface="Britannic Bold" panose="020B0903060703020204" pitchFamily="34" charset="0"/>
              <a:cs typeface="Aharoni" panose="02010803020104030203" pitchFamily="2" charset="-79"/>
            </a:endParaRPr>
          </a:p>
          <a:p>
            <a:r>
              <a:rPr lang="en-US" sz="32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  <a:cs typeface="Aharoni" panose="02010803020104030203" pitchFamily="2" charset="-79"/>
              </a:rPr>
              <a:t>The warmest areas of Croatia are at the Adriatic coast </a:t>
            </a:r>
            <a:r>
              <a:rPr lang="en-US" sz="32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  <a:cs typeface="Aharoni" panose="02010803020104030203" pitchFamily="2" charset="-79"/>
              </a:rPr>
              <a:t>characterised</a:t>
            </a:r>
            <a:r>
              <a:rPr lang="en-US" sz="32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  <a:cs typeface="Aharoni" panose="02010803020104030203" pitchFamily="2" charset="-79"/>
              </a:rPr>
              <a:t> by the Mediterranean climate. </a:t>
            </a:r>
          </a:p>
          <a:p>
            <a:endParaRPr lang="en-US" sz="3200" dirty="0" smtClean="0">
              <a:solidFill>
                <a:schemeClr val="bg1">
                  <a:lumMod val="85000"/>
                  <a:lumOff val="1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3200" dirty="0">
              <a:solidFill>
                <a:schemeClr val="bg1">
                  <a:lumMod val="85000"/>
                  <a:lumOff val="1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3200" dirty="0" smtClean="0">
              <a:solidFill>
                <a:schemeClr val="bg1">
                  <a:lumMod val="85000"/>
                  <a:lumOff val="1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7203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0000"/>
            </a:gs>
            <a:gs pos="50000">
              <a:schemeClr val="tx1"/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2547883"/>
            <a:ext cx="5842000" cy="382751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336" y="613347"/>
            <a:ext cx="5114063" cy="348063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077200" y="1689542"/>
            <a:ext cx="363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ernard MT Condensed" panose="02050806060905020404" pitchFamily="18" charset="0"/>
              </a:rPr>
              <a:t>LIKA</a:t>
            </a:r>
            <a:endParaRPr lang="it-IT" sz="4400" dirty="0">
              <a:solidFill>
                <a:schemeClr val="bg1">
                  <a:lumMod val="85000"/>
                  <a:lumOff val="15000"/>
                </a:schemeClr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038350" y="4259077"/>
            <a:ext cx="3086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ernard MT Condensed" panose="02050806060905020404" pitchFamily="18" charset="0"/>
              </a:rPr>
              <a:t>GORSKI KOVAR</a:t>
            </a:r>
            <a:endParaRPr lang="it-IT" sz="4400" dirty="0">
              <a:solidFill>
                <a:schemeClr val="bg1">
                  <a:lumMod val="85000"/>
                  <a:lumOff val="15000"/>
                </a:schemeClr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9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0000"/>
            </a:gs>
            <a:gs pos="50000">
              <a:schemeClr val="tx1"/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115164"/>
            <a:ext cx="11137900" cy="429833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819400" y="1345723"/>
            <a:ext cx="7251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ernard MT Condensed" panose="02050806060905020404" pitchFamily="18" charset="0"/>
              </a:rPr>
              <a:t>ADRIATIC COAST OF CROATIA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429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0000"/>
            </a:gs>
            <a:gs pos="50000">
              <a:schemeClr val="tx1"/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6000" dirty="0" smtClean="0">
                <a:latin typeface="Bernard MT Condensed" panose="02050806060905020404" pitchFamily="18" charset="0"/>
              </a:rPr>
              <a:t>THE MOST IMPORTANT CITIES</a:t>
            </a:r>
            <a:endParaRPr lang="it-IT" sz="6000" dirty="0">
              <a:latin typeface="Bernard MT Condensed" panose="02050806060905020404" pitchFamily="18" charset="0"/>
            </a:endParaRP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9977939"/>
              </p:ext>
            </p:extLst>
          </p:nvPr>
        </p:nvGraphicFramePr>
        <p:xfrm>
          <a:off x="2894835" y="2420888"/>
          <a:ext cx="6402330" cy="3733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1165"/>
                <a:gridCol w="3201165"/>
              </a:tblGrid>
              <a:tr h="793034">
                <a:tc>
                  <a:txBody>
                    <a:bodyPr/>
                    <a:lstStyle/>
                    <a:p>
                      <a:r>
                        <a:rPr lang="it-IT" sz="3600" dirty="0" smtClean="0"/>
                        <a:t>City</a:t>
                      </a:r>
                      <a:endParaRPr lang="it-IT" sz="3600" dirty="0">
                        <a:solidFill>
                          <a:schemeClr val="bg1"/>
                        </a:solidFill>
                        <a:latin typeface="Britannic Bold" panose="020B0903060703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3600" dirty="0" smtClean="0"/>
                        <a:t>Population</a:t>
                      </a:r>
                      <a:endParaRPr lang="it-IT" sz="3600" dirty="0">
                        <a:solidFill>
                          <a:schemeClr val="bg1"/>
                        </a:solidFill>
                        <a:latin typeface="Britannic Bold" panose="020B0903060703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</a:tr>
              <a:tr h="93971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3600" dirty="0" smtClean="0"/>
                        <a:t>1. Zagreb</a:t>
                      </a:r>
                      <a:endParaRPr lang="it-IT" sz="3600" dirty="0">
                        <a:latin typeface="Britannic Bold" panose="020B0903060703020204" pitchFamily="34" charset="0"/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3600" dirty="0" smtClean="0"/>
                        <a:t>790,017</a:t>
                      </a:r>
                      <a:endParaRPr lang="it-IT" sz="3600" dirty="0">
                        <a:latin typeface="Britannic Bold" panose="020B0903060703020204" pitchFamily="34" charset="0"/>
                      </a:endParaRPr>
                    </a:p>
                  </a:txBody>
                  <a:tcPr/>
                </a:tc>
              </a:tr>
              <a:tr h="939719">
                <a:tc>
                  <a:txBody>
                    <a:bodyPr/>
                    <a:lstStyle/>
                    <a:p>
                      <a:r>
                        <a:rPr lang="it-IT" sz="3600" dirty="0" smtClean="0"/>
                        <a:t>2. Split</a:t>
                      </a:r>
                      <a:endParaRPr lang="it-IT" sz="3600" dirty="0">
                        <a:latin typeface="Britannic Bold" panose="020B09030607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3600" dirty="0" smtClean="0"/>
                        <a:t>178,102</a:t>
                      </a:r>
                      <a:endParaRPr lang="it-IT" sz="3600" dirty="0">
                        <a:latin typeface="Britannic Bold" panose="020B0903060703020204" pitchFamily="34" charset="0"/>
                      </a:endParaRPr>
                    </a:p>
                  </a:txBody>
                  <a:tcPr/>
                </a:tc>
              </a:tr>
              <a:tr h="1061330">
                <a:tc>
                  <a:txBody>
                    <a:bodyPr/>
                    <a:lstStyle/>
                    <a:p>
                      <a:r>
                        <a:rPr lang="it-IT" sz="3600" dirty="0" smtClean="0"/>
                        <a:t>3. Rijeka</a:t>
                      </a:r>
                      <a:endParaRPr lang="it-IT" sz="3600" dirty="0">
                        <a:latin typeface="Britannic Bold" panose="020B09030607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3600" dirty="0" smtClean="0"/>
                        <a:t>128,624</a:t>
                      </a:r>
                    </a:p>
                    <a:p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847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0000"/>
            </a:gs>
            <a:gs pos="50000">
              <a:schemeClr val="tx1"/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332656"/>
            <a:ext cx="9505056" cy="518457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223792" y="5733256"/>
            <a:ext cx="4968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>
                <a:solidFill>
                  <a:schemeClr val="bg1"/>
                </a:solidFill>
                <a:latin typeface="Bernard MT Condensed" panose="02050806060905020404" pitchFamily="18" charset="0"/>
              </a:rPr>
              <a:t>ZAGREB</a:t>
            </a:r>
            <a:endParaRPr lang="it-IT" sz="44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34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0000"/>
            </a:gs>
            <a:gs pos="50000">
              <a:schemeClr val="tx1"/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88640"/>
            <a:ext cx="5904656" cy="309634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573016"/>
            <a:ext cx="5830811" cy="309634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351584" y="3433316"/>
            <a:ext cx="3528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>
                <a:solidFill>
                  <a:schemeClr val="bg1"/>
                </a:solidFill>
                <a:latin typeface="Bernard MT Condensed" panose="02050806060905020404" pitchFamily="18" charset="0"/>
              </a:rPr>
              <a:t>SPLIT</a:t>
            </a:r>
            <a:endParaRPr lang="it-IT" sz="44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328248" y="2544515"/>
            <a:ext cx="3240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>
                <a:solidFill>
                  <a:schemeClr val="bg1"/>
                </a:solidFill>
                <a:latin typeface="Bernard MT Condensed" panose="02050806060905020404" pitchFamily="18" charset="0"/>
              </a:rPr>
              <a:t>RIJEKA</a:t>
            </a:r>
            <a:endParaRPr lang="it-IT" sz="44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5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no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TM04033917[[fn=Berlino]]</Template>
  <TotalTime>246</TotalTime>
  <Words>290</Words>
  <Application>Microsoft Office PowerPoint</Application>
  <PresentationFormat>Widescreen</PresentationFormat>
  <Paragraphs>44</Paragraphs>
  <Slides>12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8" baseType="lpstr">
      <vt:lpstr>Aharoni</vt:lpstr>
      <vt:lpstr>Arial</vt:lpstr>
      <vt:lpstr>Bernard MT Condensed</vt:lpstr>
      <vt:lpstr>Britannic Bold</vt:lpstr>
      <vt:lpstr>Trebuchet MS</vt:lpstr>
      <vt:lpstr>Berlino</vt:lpstr>
      <vt:lpstr>Presentazione standard di PowerPoint</vt:lpstr>
      <vt:lpstr>REPUBLIC OF CROATIA (Republika Hrvatska)</vt:lpstr>
      <vt:lpstr>GEOGRAPHY</vt:lpstr>
      <vt:lpstr>CLIMATE</vt:lpstr>
      <vt:lpstr>Presentazione standard di PowerPoint</vt:lpstr>
      <vt:lpstr>Presentazione standard di PowerPoint</vt:lpstr>
      <vt:lpstr>THE MOST IMPORTANT CITIES</vt:lpstr>
      <vt:lpstr>Presentazione standard di PowerPoint</vt:lpstr>
      <vt:lpstr>Presentazione standard di PowerPoint</vt:lpstr>
      <vt:lpstr>CURRENCY</vt:lpstr>
      <vt:lpstr>CUISINE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Beso</dc:creator>
  <cp:lastModifiedBy>Beso</cp:lastModifiedBy>
  <cp:revision>23</cp:revision>
  <dcterms:created xsi:type="dcterms:W3CDTF">2017-05-15T14:01:33Z</dcterms:created>
  <dcterms:modified xsi:type="dcterms:W3CDTF">2017-05-15T18:07:49Z</dcterms:modified>
</cp:coreProperties>
</file>