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2" r:id="rId16"/>
    <p:sldId id="268" r:id="rId17"/>
    <p:sldId id="271" r:id="rId18"/>
    <p:sldId id="273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56" y="-4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8FD2A-02A3-49E3-B1BC-5AD4604F5B36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4CE88-BE9C-46AD-8640-1EA2CF537A6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760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D21-F398-4F81-9A66-E0A4CBD18D72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6374-4FC2-4F71-A733-EB98BB21AB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18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D21-F398-4F81-9A66-E0A4CBD18D72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6374-4FC2-4F71-A733-EB98BB21AB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36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D21-F398-4F81-9A66-E0A4CBD18D72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6374-4FC2-4F71-A733-EB98BB21AB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11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D21-F398-4F81-9A66-E0A4CBD18D72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6374-4FC2-4F71-A733-EB98BB21AB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18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D21-F398-4F81-9A66-E0A4CBD18D72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6374-4FC2-4F71-A733-EB98BB21AB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59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D21-F398-4F81-9A66-E0A4CBD18D72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6374-4FC2-4F71-A733-EB98BB21AB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364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D21-F398-4F81-9A66-E0A4CBD18D72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6374-4FC2-4F71-A733-EB98BB21AB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56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D21-F398-4F81-9A66-E0A4CBD18D72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6374-4FC2-4F71-A733-EB98BB21AB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03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D21-F398-4F81-9A66-E0A4CBD18D72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6374-4FC2-4F71-A733-EB98BB21AB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89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D21-F398-4F81-9A66-E0A4CBD18D72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6374-4FC2-4F71-A733-EB98BB21AB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400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3D21-F398-4F81-9A66-E0A4CBD18D72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6374-4FC2-4F71-A733-EB98BB21AB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60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3D21-F398-4F81-9A66-E0A4CBD18D72}" type="datetimeFigureOut">
              <a:rPr lang="it-IT" smtClean="0"/>
              <a:t>04/05/17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D6374-4FC2-4F71-A733-EB98BB21AB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92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355976" y="699592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latin typeface="Century Gothic" panose="020B0502020202020204" pitchFamily="34" charset="0"/>
              </a:rPr>
              <a:t>Getting</a:t>
            </a:r>
            <a:r>
              <a:rPr lang="it-IT" sz="2400" b="1" dirty="0" smtClean="0">
                <a:latin typeface="Century Gothic" panose="020B0502020202020204" pitchFamily="34" charset="0"/>
              </a:rPr>
              <a:t> to </a:t>
            </a:r>
            <a:r>
              <a:rPr lang="it-IT" sz="2400" b="1" dirty="0" err="1" smtClean="0">
                <a:latin typeface="Century Gothic" panose="020B0502020202020204" pitchFamily="34" charset="0"/>
              </a:rPr>
              <a:t>know</a:t>
            </a:r>
            <a:r>
              <a:rPr lang="it-IT" sz="2400" b="1" dirty="0" smtClean="0">
                <a:latin typeface="Century Gothic" panose="020B0502020202020204" pitchFamily="34" charset="0"/>
              </a:rPr>
              <a:t> </a:t>
            </a:r>
            <a:r>
              <a:rPr lang="it-IT" sz="2400" b="1" dirty="0" err="1" smtClean="0">
                <a:latin typeface="Century Gothic" panose="020B0502020202020204" pitchFamily="34" charset="0"/>
              </a:rPr>
              <a:t>Finland</a:t>
            </a:r>
            <a:endParaRPr lang="it-IT" sz="2400" b="1" dirty="0" smtClean="0">
              <a:latin typeface="Century Gothic" panose="020B0502020202020204" pitchFamily="34" charset="0"/>
            </a:endParaRPr>
          </a:p>
          <a:p>
            <a:pPr algn="ctr"/>
            <a:endParaRPr lang="it-IT" sz="24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it-IT" sz="2400" b="1" dirty="0" err="1" smtClean="0">
                <a:latin typeface="Century Gothic" panose="020B0502020202020204" pitchFamily="34" charset="0"/>
              </a:rPr>
              <a:t>Looking</a:t>
            </a:r>
            <a:r>
              <a:rPr lang="it-IT" sz="2400" b="1" dirty="0" smtClean="0">
                <a:latin typeface="Century Gothic" panose="020B0502020202020204" pitchFamily="34" charset="0"/>
              </a:rPr>
              <a:t> </a:t>
            </a:r>
            <a:r>
              <a:rPr lang="it-IT" sz="2400" b="1" dirty="0" err="1" smtClean="0">
                <a:latin typeface="Century Gothic" panose="020B0502020202020204" pitchFamily="34" charset="0"/>
              </a:rPr>
              <a:t>forward</a:t>
            </a:r>
            <a:r>
              <a:rPr lang="it-IT" sz="2400" b="1" dirty="0" smtClean="0">
                <a:latin typeface="Century Gothic" panose="020B0502020202020204" pitchFamily="34" charset="0"/>
              </a:rPr>
              <a:t> to </a:t>
            </a:r>
            <a:r>
              <a:rPr lang="it-IT" sz="2400" b="1" dirty="0" err="1" smtClean="0">
                <a:latin typeface="Century Gothic" panose="020B0502020202020204" pitchFamily="34" charset="0"/>
              </a:rPr>
              <a:t>our</a:t>
            </a:r>
            <a:r>
              <a:rPr lang="it-IT" sz="2400" b="1" dirty="0" smtClean="0">
                <a:latin typeface="Century Gothic" panose="020B0502020202020204" pitchFamily="34" charset="0"/>
              </a:rPr>
              <a:t> </a:t>
            </a:r>
            <a:r>
              <a:rPr lang="it-IT" sz="2400" b="1" dirty="0" err="1" smtClean="0">
                <a:latin typeface="Century Gothic" panose="020B0502020202020204" pitchFamily="34" charset="0"/>
              </a:rPr>
              <a:t>Mobility</a:t>
            </a:r>
            <a:r>
              <a:rPr lang="it-IT" sz="2400" b="1" dirty="0" smtClean="0">
                <a:latin typeface="Century Gothic" panose="020B0502020202020204" pitchFamily="34" charset="0"/>
              </a:rPr>
              <a:t> 7-13 </a:t>
            </a:r>
            <a:r>
              <a:rPr lang="it-IT" sz="2400" b="1" dirty="0" err="1" smtClean="0">
                <a:latin typeface="Century Gothic" panose="020B0502020202020204" pitchFamily="34" charset="0"/>
              </a:rPr>
              <a:t>May</a:t>
            </a:r>
            <a:r>
              <a:rPr lang="it-IT" sz="2400" b="1" dirty="0" smtClean="0">
                <a:latin typeface="Century Gothic" panose="020B0502020202020204" pitchFamily="34" charset="0"/>
              </a:rPr>
              <a:t> 2017</a:t>
            </a:r>
            <a:endParaRPr lang="it-IT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387217" y="6081659"/>
            <a:ext cx="157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smtClean="0"/>
              <a:t>Bargnesi Milena</a:t>
            </a:r>
          </a:p>
          <a:p>
            <a:pPr algn="ctr"/>
            <a:r>
              <a:rPr lang="it-IT" sz="1200" smtClean="0"/>
              <a:t>Secchiaroli Maria Livia</a:t>
            </a:r>
          </a:p>
          <a:p>
            <a:pPr algn="ctr"/>
            <a:r>
              <a:rPr lang="it-IT" sz="1200" smtClean="0"/>
              <a:t>Valentini Aurora</a:t>
            </a:r>
            <a:endParaRPr lang="it-IT" sz="1200"/>
          </a:p>
        </p:txBody>
      </p:sp>
      <p:grpSp>
        <p:nvGrpSpPr>
          <p:cNvPr id="7" name="Gruppo 6"/>
          <p:cNvGrpSpPr/>
          <p:nvPr/>
        </p:nvGrpSpPr>
        <p:grpSpPr>
          <a:xfrm>
            <a:off x="195486" y="5445224"/>
            <a:ext cx="1784226" cy="1412776"/>
            <a:chOff x="195486" y="5301208"/>
            <a:chExt cx="1928242" cy="155679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6170218"/>
              <a:ext cx="1928242" cy="687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5301208"/>
              <a:ext cx="1784226" cy="76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091594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464496" cy="28083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5" name="Segnaposto contenuto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8" b="8178"/>
          <a:stretch>
            <a:fillRect/>
          </a:stretch>
        </p:blipFill>
        <p:spPr bwMode="auto">
          <a:xfrm>
            <a:off x="251520" y="3429000"/>
            <a:ext cx="4896544" cy="28803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6" name="Immagin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4320480" cy="28083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508104" y="4005064"/>
            <a:ext cx="3491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entury Gothic"/>
                <a:cs typeface="Century Gothic"/>
              </a:rPr>
              <a:t>The </a:t>
            </a:r>
            <a:r>
              <a:rPr lang="it-IT" dirty="0" err="1" smtClean="0">
                <a:latin typeface="Century Gothic"/>
                <a:cs typeface="Century Gothic"/>
              </a:rPr>
              <a:t>Ateneum</a:t>
            </a:r>
            <a:r>
              <a:rPr lang="it-IT" dirty="0" smtClean="0">
                <a:latin typeface="Century Gothic"/>
                <a:cs typeface="Century Gothic"/>
              </a:rPr>
              <a:t> Art </a:t>
            </a:r>
            <a:r>
              <a:rPr lang="it-IT" dirty="0" err="1" smtClean="0">
                <a:latin typeface="Century Gothic"/>
                <a:cs typeface="Century Gothic"/>
              </a:rPr>
              <a:t>Museum</a:t>
            </a:r>
            <a:r>
              <a:rPr lang="it-IT" dirty="0" smtClean="0">
                <a:latin typeface="Century Gothic"/>
                <a:cs typeface="Century Gothic"/>
              </a:rPr>
              <a:t> </a:t>
            </a:r>
            <a:r>
              <a:rPr lang="it-IT" dirty="0" err="1">
                <a:latin typeface="Century Gothic"/>
                <a:cs typeface="Century Gothic"/>
              </a:rPr>
              <a:t>is</a:t>
            </a:r>
            <a:r>
              <a:rPr lang="it-IT" dirty="0">
                <a:latin typeface="Century Gothic"/>
                <a:cs typeface="Century Gothic"/>
              </a:rPr>
              <a:t> </a:t>
            </a:r>
            <a:r>
              <a:rPr lang="it-IT" dirty="0" err="1">
                <a:latin typeface="Century Gothic"/>
                <a:cs typeface="Century Gothic"/>
              </a:rPr>
              <a:t>Finland’s</a:t>
            </a:r>
            <a:r>
              <a:rPr lang="it-IT" dirty="0">
                <a:latin typeface="Century Gothic"/>
                <a:cs typeface="Century Gothic"/>
              </a:rPr>
              <a:t> best-</a:t>
            </a:r>
            <a:r>
              <a:rPr lang="it-IT" dirty="0" err="1">
                <a:latin typeface="Century Gothic"/>
                <a:cs typeface="Century Gothic"/>
              </a:rPr>
              <a:t>known</a:t>
            </a:r>
            <a:r>
              <a:rPr lang="it-IT" dirty="0">
                <a:latin typeface="Century Gothic"/>
                <a:cs typeface="Century Gothic"/>
              </a:rPr>
              <a:t> art </a:t>
            </a:r>
            <a:r>
              <a:rPr lang="it-IT" dirty="0" err="1">
                <a:latin typeface="Century Gothic"/>
                <a:cs typeface="Century Gothic"/>
              </a:rPr>
              <a:t>museum</a:t>
            </a:r>
            <a:r>
              <a:rPr lang="it-IT" dirty="0">
                <a:latin typeface="Century Gothic"/>
                <a:cs typeface="Century Gothic"/>
              </a:rPr>
              <a:t> and the home of </a:t>
            </a:r>
            <a:r>
              <a:rPr lang="it-IT" dirty="0" err="1">
                <a:latin typeface="Century Gothic"/>
                <a:cs typeface="Century Gothic"/>
              </a:rPr>
              <a:t>Finnish</a:t>
            </a:r>
            <a:r>
              <a:rPr lang="it-IT" dirty="0">
                <a:latin typeface="Century Gothic"/>
                <a:cs typeface="Century Gothic"/>
              </a:rPr>
              <a:t> art.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79512" y="623731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Bargnesi Milena</a:t>
            </a:r>
          </a:p>
          <a:p>
            <a:pPr algn="ctr"/>
            <a:r>
              <a:rPr lang="it-IT" sz="1200" dirty="0" err="1" smtClean="0"/>
              <a:t>Secchiaroli</a:t>
            </a:r>
            <a:r>
              <a:rPr lang="it-IT" sz="1200" dirty="0" smtClean="0"/>
              <a:t> Maria Livia</a:t>
            </a:r>
          </a:p>
          <a:p>
            <a:pPr algn="ctr"/>
            <a:r>
              <a:rPr lang="it-IT" sz="1200" dirty="0" smtClean="0"/>
              <a:t>Valentini Aurora</a:t>
            </a:r>
            <a:endParaRPr lang="it-IT" sz="1200" dirty="0"/>
          </a:p>
        </p:txBody>
      </p:sp>
      <p:grpSp>
        <p:nvGrpSpPr>
          <p:cNvPr id="9" name="Gruppo 8"/>
          <p:cNvGrpSpPr/>
          <p:nvPr/>
        </p:nvGrpSpPr>
        <p:grpSpPr>
          <a:xfrm>
            <a:off x="5687616" y="6197706"/>
            <a:ext cx="3456384" cy="623433"/>
            <a:chOff x="107504" y="6125248"/>
            <a:chExt cx="3605555" cy="70969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165304"/>
              <a:ext cx="1877363" cy="669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125248"/>
              <a:ext cx="1656184" cy="70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382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67544" y="116632"/>
            <a:ext cx="80648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accent3">
                    <a:lumMod val="75000"/>
                  </a:schemeClr>
                </a:solidFill>
                <a:latin typeface="Century Gothic"/>
                <a:cs typeface="Century Gothic"/>
              </a:rPr>
              <a:t>Esplanade</a:t>
            </a:r>
            <a:r>
              <a:rPr lang="it-IT" sz="3200" b="1" dirty="0">
                <a:solidFill>
                  <a:schemeClr val="accent3">
                    <a:lumMod val="75000"/>
                  </a:schemeClr>
                </a:solidFill>
                <a:latin typeface="Century Gothic"/>
                <a:cs typeface="Century Gothic"/>
              </a:rPr>
              <a:t> Park</a:t>
            </a:r>
          </a:p>
          <a:p>
            <a:endParaRPr lang="it-IT" dirty="0"/>
          </a:p>
        </p:txBody>
      </p:sp>
      <p:pic>
        <p:nvPicPr>
          <p:cNvPr id="6" name="Immagine 5" descr="740espanurmikko_mika-lappalain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6984776" cy="472331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99592" y="5661248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err="1">
                <a:latin typeface="Century Gothic"/>
                <a:cs typeface="Century Gothic"/>
              </a:rPr>
              <a:t>Situated</a:t>
            </a:r>
            <a:r>
              <a:rPr lang="it-IT" sz="2000" dirty="0">
                <a:latin typeface="Century Gothic"/>
                <a:cs typeface="Century Gothic"/>
              </a:rPr>
              <a:t> in the </a:t>
            </a:r>
            <a:r>
              <a:rPr lang="it-IT" sz="2000" dirty="0" err="1">
                <a:latin typeface="Century Gothic"/>
                <a:cs typeface="Century Gothic"/>
              </a:rPr>
              <a:t>heart</a:t>
            </a:r>
            <a:r>
              <a:rPr lang="it-IT" sz="2000" dirty="0">
                <a:latin typeface="Century Gothic"/>
                <a:cs typeface="Century Gothic"/>
              </a:rPr>
              <a:t> of Helsinki, the </a:t>
            </a:r>
            <a:r>
              <a:rPr lang="it-IT" sz="2000" dirty="0" err="1">
                <a:latin typeface="Century Gothic"/>
                <a:cs typeface="Century Gothic"/>
              </a:rPr>
              <a:t>Esplanade</a:t>
            </a:r>
            <a:r>
              <a:rPr lang="it-IT" sz="2000" dirty="0">
                <a:latin typeface="Century Gothic"/>
                <a:cs typeface="Century Gothic"/>
              </a:rPr>
              <a:t> Park </a:t>
            </a:r>
            <a:r>
              <a:rPr lang="it-IT" sz="2000" dirty="0" err="1">
                <a:latin typeface="Century Gothic"/>
                <a:cs typeface="Century Gothic"/>
              </a:rPr>
              <a:t>serves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as</a:t>
            </a:r>
            <a:r>
              <a:rPr lang="it-IT" sz="2000" dirty="0">
                <a:latin typeface="Century Gothic"/>
                <a:cs typeface="Century Gothic"/>
              </a:rPr>
              <a:t> a </a:t>
            </a:r>
            <a:r>
              <a:rPr lang="it-IT" sz="2000" dirty="0" err="1">
                <a:latin typeface="Century Gothic"/>
                <a:cs typeface="Century Gothic"/>
              </a:rPr>
              <a:t>promenade</a:t>
            </a:r>
            <a:r>
              <a:rPr lang="it-IT" sz="2000" dirty="0">
                <a:latin typeface="Century Gothic"/>
                <a:cs typeface="Century Gothic"/>
              </a:rPr>
              <a:t> for </a:t>
            </a:r>
            <a:r>
              <a:rPr lang="it-IT" sz="2000" dirty="0" err="1">
                <a:latin typeface="Century Gothic"/>
                <a:cs typeface="Century Gothic"/>
              </a:rPr>
              <a:t>visitors</a:t>
            </a:r>
            <a:r>
              <a:rPr lang="it-IT" sz="2000" dirty="0">
                <a:latin typeface="Century Gothic"/>
                <a:cs typeface="Century Gothic"/>
              </a:rPr>
              <a:t> and a </a:t>
            </a:r>
            <a:r>
              <a:rPr lang="it-IT" sz="2000" dirty="0" err="1">
                <a:latin typeface="Century Gothic"/>
                <a:cs typeface="Century Gothic"/>
              </a:rPr>
              <a:t>place</a:t>
            </a:r>
            <a:r>
              <a:rPr lang="it-IT" sz="2000" dirty="0">
                <a:latin typeface="Century Gothic"/>
                <a:cs typeface="Century Gothic"/>
              </a:rPr>
              <a:t> to relax for the </a:t>
            </a:r>
            <a:r>
              <a:rPr lang="it-IT" sz="2000" dirty="0" err="1" smtClean="0">
                <a:latin typeface="Century Gothic"/>
                <a:cs typeface="Century Gothic"/>
              </a:rPr>
              <a:t>locals</a:t>
            </a:r>
            <a:r>
              <a:rPr lang="it-IT" sz="2000" dirty="0" smtClean="0">
                <a:latin typeface="Century Gothic"/>
                <a:cs typeface="Century Gothic"/>
              </a:rPr>
              <a:t>.</a:t>
            </a:r>
            <a:endParaRPr lang="it-IT" sz="2000" dirty="0">
              <a:latin typeface="Century Gothic"/>
              <a:cs typeface="Century Gothic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0" y="5804"/>
            <a:ext cx="1979712" cy="1412776"/>
            <a:chOff x="195486" y="5301208"/>
            <a:chExt cx="1928242" cy="155679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6170218"/>
              <a:ext cx="1928242" cy="687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5301208"/>
              <a:ext cx="1784226" cy="76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CasellaDiTesto 16"/>
          <p:cNvSpPr txBox="1"/>
          <p:nvPr/>
        </p:nvSpPr>
        <p:spPr>
          <a:xfrm>
            <a:off x="7452320" y="11663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Bargnesi Milena</a:t>
            </a:r>
          </a:p>
          <a:p>
            <a:pPr algn="ctr"/>
            <a:r>
              <a:rPr lang="it-IT" sz="1200" dirty="0" err="1" smtClean="0"/>
              <a:t>Secchiaroli</a:t>
            </a:r>
            <a:r>
              <a:rPr lang="it-IT" sz="1200" dirty="0" smtClean="0"/>
              <a:t> Maria Livia</a:t>
            </a:r>
          </a:p>
          <a:p>
            <a:pPr algn="ctr"/>
            <a:r>
              <a:rPr lang="it-IT" sz="1200" dirty="0" smtClean="0"/>
              <a:t>Valentini Aurora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49072639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96136" y="1340768"/>
            <a:ext cx="316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The </a:t>
            </a:r>
            <a:r>
              <a:rPr lang="it-IT" sz="2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Cathedral</a:t>
            </a:r>
            <a:r>
              <a:rPr lang="it-IT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entury Gothic"/>
                <a:cs typeface="Century Gothic"/>
              </a:rPr>
              <a:t>has</a:t>
            </a:r>
            <a:r>
              <a:rPr lang="it-IT" sz="20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entury Gothic"/>
                <a:cs typeface="Century Gothic"/>
              </a:rPr>
              <a:t>become</a:t>
            </a:r>
            <a:r>
              <a:rPr lang="it-IT" sz="2000" dirty="0">
                <a:solidFill>
                  <a:schemeClr val="bg1"/>
                </a:solidFill>
                <a:latin typeface="Century Gothic"/>
                <a:cs typeface="Century Gothic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latin typeface="Century Gothic"/>
                <a:cs typeface="Century Gothic"/>
              </a:rPr>
              <a:t>symbol</a:t>
            </a:r>
            <a:r>
              <a:rPr lang="it-IT" sz="2000" dirty="0">
                <a:solidFill>
                  <a:schemeClr val="bg1"/>
                </a:solidFill>
                <a:latin typeface="Century Gothic"/>
                <a:cs typeface="Century Gothic"/>
              </a:rPr>
              <a:t> of the </a:t>
            </a:r>
            <a:r>
              <a:rPr lang="it-IT" sz="2000" smtClean="0">
                <a:solidFill>
                  <a:schemeClr val="bg1"/>
                </a:solidFill>
                <a:latin typeface="Century Gothic"/>
                <a:cs typeface="Century Gothic"/>
              </a:rPr>
              <a:t>whole </a:t>
            </a:r>
            <a:r>
              <a:rPr lang="it-IT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Helsinki. </a:t>
            </a:r>
            <a:endParaRPr lang="it-IT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380312" y="11663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Bargnesi Milena</a:t>
            </a:r>
          </a:p>
          <a:p>
            <a:pPr algn="ctr"/>
            <a:r>
              <a:rPr lang="it-IT" sz="1200" dirty="0" err="1" smtClean="0">
                <a:solidFill>
                  <a:schemeClr val="bg1"/>
                </a:solidFill>
              </a:rPr>
              <a:t>Secchiaroli</a:t>
            </a:r>
            <a:r>
              <a:rPr lang="it-IT" sz="1200" dirty="0" smtClean="0">
                <a:solidFill>
                  <a:schemeClr val="bg1"/>
                </a:solidFill>
              </a:rPr>
              <a:t> Maria Livia</a:t>
            </a:r>
          </a:p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Valentini Aurora</a:t>
            </a:r>
            <a:endParaRPr lang="it-IT" sz="1200" dirty="0">
              <a:solidFill>
                <a:schemeClr val="bg1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79512" y="188640"/>
            <a:ext cx="1784226" cy="1412776"/>
            <a:chOff x="195486" y="5301208"/>
            <a:chExt cx="1928242" cy="155679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6170218"/>
              <a:ext cx="1928242" cy="687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5301208"/>
              <a:ext cx="1784226" cy="76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43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83768" y="2492896"/>
            <a:ext cx="3888432" cy="2664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dirty="0" err="1" smtClean="0">
                <a:latin typeface="Century Gothic"/>
                <a:cs typeface="Century Gothic"/>
              </a:rPr>
              <a:t>Senate</a:t>
            </a:r>
            <a:r>
              <a:rPr lang="it-IT" sz="2000" dirty="0" smtClean="0">
                <a:latin typeface="Century Gothic"/>
                <a:cs typeface="Century Gothic"/>
              </a:rPr>
              <a:t> </a:t>
            </a:r>
            <a:r>
              <a:rPr lang="it-IT" sz="2000" dirty="0" err="1" smtClean="0">
                <a:latin typeface="Century Gothic"/>
                <a:cs typeface="Century Gothic"/>
              </a:rPr>
              <a:t>Square</a:t>
            </a:r>
            <a:r>
              <a:rPr lang="it-IT" sz="2000" dirty="0" smtClean="0">
                <a:latin typeface="Century Gothic"/>
                <a:cs typeface="Century Gothic"/>
              </a:rPr>
              <a:t> </a:t>
            </a:r>
            <a:r>
              <a:rPr lang="it-IT" sz="2000" dirty="0" err="1" smtClean="0">
                <a:latin typeface="Century Gothic"/>
                <a:cs typeface="Century Gothic"/>
              </a:rPr>
              <a:t>is</a:t>
            </a:r>
            <a:r>
              <a:rPr lang="it-IT" sz="2000" dirty="0" smtClean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dominated</a:t>
            </a:r>
            <a:r>
              <a:rPr lang="it-IT" sz="2000" dirty="0">
                <a:latin typeface="Century Gothic"/>
                <a:cs typeface="Century Gothic"/>
              </a:rPr>
              <a:t> by </a:t>
            </a:r>
            <a:r>
              <a:rPr lang="it-IT" sz="2000" dirty="0" err="1">
                <a:latin typeface="Century Gothic"/>
                <a:cs typeface="Century Gothic"/>
              </a:rPr>
              <a:t>four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buildings</a:t>
            </a:r>
            <a:r>
              <a:rPr lang="it-IT" sz="2000" dirty="0" smtClean="0">
                <a:latin typeface="Century Gothic"/>
                <a:cs typeface="Century Gothic"/>
              </a:rPr>
              <a:t>:</a:t>
            </a:r>
          </a:p>
          <a:p>
            <a:pPr marL="0" indent="0" algn="ctr">
              <a:buNone/>
            </a:pPr>
            <a:r>
              <a:rPr lang="it-IT" sz="2000" dirty="0" smtClean="0">
                <a:latin typeface="Century Gothic"/>
                <a:cs typeface="Century Gothic"/>
              </a:rPr>
              <a:t> </a:t>
            </a:r>
          </a:p>
          <a:p>
            <a:pPr algn="ctr"/>
            <a:r>
              <a:rPr lang="it-IT" sz="2000" dirty="0" smtClean="0">
                <a:latin typeface="Century Gothic"/>
                <a:cs typeface="Century Gothic"/>
              </a:rPr>
              <a:t>Helsinki </a:t>
            </a:r>
            <a:r>
              <a:rPr lang="it-IT" sz="2000" dirty="0" err="1">
                <a:latin typeface="Century Gothic"/>
                <a:cs typeface="Century Gothic"/>
              </a:rPr>
              <a:t>Cathedral</a:t>
            </a:r>
            <a:r>
              <a:rPr lang="it-IT" sz="2000" dirty="0" smtClean="0">
                <a:latin typeface="Century Gothic"/>
                <a:cs typeface="Century Gothic"/>
              </a:rPr>
              <a:t>,</a:t>
            </a:r>
          </a:p>
          <a:p>
            <a:pPr algn="ctr"/>
            <a:r>
              <a:rPr lang="it-IT" sz="2000" dirty="0" smtClean="0">
                <a:latin typeface="Century Gothic"/>
                <a:cs typeface="Century Gothic"/>
              </a:rPr>
              <a:t> </a:t>
            </a:r>
            <a:r>
              <a:rPr lang="it-IT" sz="2000" dirty="0">
                <a:latin typeface="Century Gothic"/>
                <a:cs typeface="Century Gothic"/>
              </a:rPr>
              <a:t>the </a:t>
            </a:r>
            <a:r>
              <a:rPr lang="it-IT" sz="2000" dirty="0" err="1">
                <a:latin typeface="Century Gothic"/>
                <a:cs typeface="Century Gothic"/>
              </a:rPr>
              <a:t>Government</a:t>
            </a:r>
            <a:r>
              <a:rPr lang="it-IT" sz="2000" dirty="0">
                <a:latin typeface="Century Gothic"/>
                <a:cs typeface="Century Gothic"/>
              </a:rPr>
              <a:t> Palace, </a:t>
            </a:r>
            <a:endParaRPr lang="it-IT" sz="2000" dirty="0" smtClean="0">
              <a:latin typeface="Century Gothic"/>
              <a:cs typeface="Century Gothic"/>
            </a:endParaRPr>
          </a:p>
          <a:p>
            <a:pPr algn="ctr"/>
            <a:r>
              <a:rPr lang="it-IT" sz="2000" dirty="0" err="1" smtClean="0">
                <a:latin typeface="Century Gothic"/>
                <a:cs typeface="Century Gothic"/>
              </a:rPr>
              <a:t>University</a:t>
            </a:r>
            <a:r>
              <a:rPr lang="it-IT" sz="2000" dirty="0" smtClean="0">
                <a:latin typeface="Century Gothic"/>
                <a:cs typeface="Century Gothic"/>
              </a:rPr>
              <a:t> </a:t>
            </a:r>
            <a:r>
              <a:rPr lang="it-IT" sz="2000" dirty="0">
                <a:latin typeface="Century Gothic"/>
                <a:cs typeface="Century Gothic"/>
              </a:rPr>
              <a:t>of Helsinki </a:t>
            </a:r>
            <a:endParaRPr lang="it-IT" sz="2000" dirty="0" smtClean="0">
              <a:latin typeface="Century Gothic"/>
              <a:cs typeface="Century Gothic"/>
            </a:endParaRPr>
          </a:p>
          <a:p>
            <a:pPr algn="ctr"/>
            <a:r>
              <a:rPr lang="it-IT" sz="2000" dirty="0" smtClean="0">
                <a:latin typeface="Century Gothic"/>
                <a:cs typeface="Century Gothic"/>
              </a:rPr>
              <a:t>National </a:t>
            </a:r>
            <a:r>
              <a:rPr lang="it-IT" sz="2000" dirty="0">
                <a:latin typeface="Century Gothic"/>
                <a:cs typeface="Century Gothic"/>
              </a:rPr>
              <a:t>Library of </a:t>
            </a:r>
            <a:r>
              <a:rPr lang="it-IT" sz="2000" dirty="0" err="1" smtClean="0">
                <a:latin typeface="Century Gothic"/>
                <a:cs typeface="Century Gothic"/>
              </a:rPr>
              <a:t>Finland</a:t>
            </a:r>
            <a:r>
              <a:rPr lang="it-IT" sz="2000" dirty="0" smtClean="0">
                <a:latin typeface="Century Gothic"/>
                <a:cs typeface="Century Gothic"/>
              </a:rPr>
              <a:t>.</a:t>
            </a:r>
            <a:endParaRPr lang="it-IT" sz="2000" dirty="0">
              <a:latin typeface="Century Gothic"/>
              <a:cs typeface="Century Gothic"/>
            </a:endParaRPr>
          </a:p>
          <a:p>
            <a:endParaRPr lang="it-IT" dirty="0"/>
          </a:p>
        </p:txBody>
      </p:sp>
      <p:pic>
        <p:nvPicPr>
          <p:cNvPr id="4" name="Immagine 3" descr="1079px-Senate_Square_-_Senaatintori_-_Senatstorget,_Helsinki,_Finl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179574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308304" y="609329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Bargnesi Milena</a:t>
            </a:r>
          </a:p>
          <a:p>
            <a:pPr algn="ctr"/>
            <a:r>
              <a:rPr lang="it-IT" sz="1200" dirty="0" err="1" smtClean="0"/>
              <a:t>Secchiaroli</a:t>
            </a:r>
            <a:r>
              <a:rPr lang="it-IT" sz="1200" dirty="0" smtClean="0"/>
              <a:t> Maria Livia</a:t>
            </a:r>
          </a:p>
          <a:p>
            <a:pPr algn="ctr"/>
            <a:r>
              <a:rPr lang="it-IT" sz="1200" dirty="0" smtClean="0"/>
              <a:t>Valentini Aurora</a:t>
            </a:r>
            <a:endParaRPr lang="it-IT" sz="1200" dirty="0"/>
          </a:p>
        </p:txBody>
      </p:sp>
      <p:grpSp>
        <p:nvGrpSpPr>
          <p:cNvPr id="6" name="Gruppo 5"/>
          <p:cNvGrpSpPr/>
          <p:nvPr/>
        </p:nvGrpSpPr>
        <p:grpSpPr>
          <a:xfrm>
            <a:off x="179512" y="6021288"/>
            <a:ext cx="3512418" cy="662368"/>
            <a:chOff x="195486" y="5301208"/>
            <a:chExt cx="3795927" cy="72988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171" y="5301209"/>
              <a:ext cx="1928242" cy="68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5301208"/>
              <a:ext cx="1712045" cy="72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879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308304" y="609329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Bargnesi Milena</a:t>
            </a:r>
          </a:p>
          <a:p>
            <a:pPr algn="ctr"/>
            <a:r>
              <a:rPr lang="it-IT" sz="1200" dirty="0" err="1" smtClean="0"/>
              <a:t>Secchiaroli</a:t>
            </a:r>
            <a:r>
              <a:rPr lang="it-IT" sz="1200" dirty="0" smtClean="0"/>
              <a:t> Maria Livia</a:t>
            </a:r>
          </a:p>
          <a:p>
            <a:pPr algn="ctr"/>
            <a:r>
              <a:rPr lang="it-IT" sz="1200" dirty="0" smtClean="0"/>
              <a:t>Valentini Aurora</a:t>
            </a:r>
            <a:endParaRPr lang="it-IT" sz="1200" dirty="0"/>
          </a:p>
        </p:txBody>
      </p:sp>
      <p:grpSp>
        <p:nvGrpSpPr>
          <p:cNvPr id="6" name="Gruppo 5"/>
          <p:cNvGrpSpPr/>
          <p:nvPr/>
        </p:nvGrpSpPr>
        <p:grpSpPr>
          <a:xfrm>
            <a:off x="179512" y="6021288"/>
            <a:ext cx="3512418" cy="662368"/>
            <a:chOff x="195486" y="5301208"/>
            <a:chExt cx="3795927" cy="72988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171" y="5301209"/>
              <a:ext cx="1928242" cy="68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5301208"/>
              <a:ext cx="1712045" cy="72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sellaDiTesto 3"/>
          <p:cNvSpPr txBox="1"/>
          <p:nvPr/>
        </p:nvSpPr>
        <p:spPr>
          <a:xfrm>
            <a:off x="391629" y="692696"/>
            <a:ext cx="56177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err="1" smtClean="0">
                <a:latin typeface="Century Gothic"/>
                <a:cs typeface="Century Gothic"/>
              </a:rPr>
              <a:t>P</a:t>
            </a:r>
            <a:endParaRPr lang="it-IT" sz="3200" dirty="0" smtClean="0">
              <a:latin typeface="Century Gothic"/>
              <a:cs typeface="Century Gothic"/>
            </a:endParaRPr>
          </a:p>
          <a:p>
            <a:pPr algn="ctr"/>
            <a:r>
              <a:rPr lang="it-IT" sz="3200" dirty="0" smtClean="0">
                <a:latin typeface="Century Gothic"/>
                <a:cs typeface="Century Gothic"/>
              </a:rPr>
              <a:t>A</a:t>
            </a:r>
          </a:p>
          <a:p>
            <a:pPr algn="ctr"/>
            <a:r>
              <a:rPr lang="it-IT" sz="3200" dirty="0" err="1" smtClean="0">
                <a:latin typeface="Century Gothic"/>
                <a:cs typeface="Century Gothic"/>
              </a:rPr>
              <a:t>R</a:t>
            </a:r>
            <a:endParaRPr lang="it-IT" sz="3200" dirty="0" smtClean="0">
              <a:latin typeface="Century Gothic"/>
              <a:cs typeface="Century Gothic"/>
            </a:endParaRPr>
          </a:p>
          <a:p>
            <a:pPr algn="ctr"/>
            <a:r>
              <a:rPr lang="it-IT" sz="3200" dirty="0" smtClean="0">
                <a:latin typeface="Century Gothic"/>
                <a:cs typeface="Century Gothic"/>
              </a:rPr>
              <a:t>L</a:t>
            </a:r>
          </a:p>
          <a:p>
            <a:pPr algn="ctr"/>
            <a:r>
              <a:rPr lang="it-IT" sz="3200" dirty="0" smtClean="0">
                <a:latin typeface="Century Gothic"/>
                <a:cs typeface="Century Gothic"/>
              </a:rPr>
              <a:t>A</a:t>
            </a:r>
          </a:p>
          <a:p>
            <a:pPr algn="ctr"/>
            <a:r>
              <a:rPr lang="it-IT" sz="3200" dirty="0" smtClean="0">
                <a:latin typeface="Century Gothic"/>
                <a:cs typeface="Century Gothic"/>
              </a:rPr>
              <a:t>M</a:t>
            </a:r>
          </a:p>
          <a:p>
            <a:pPr algn="ctr"/>
            <a:r>
              <a:rPr lang="it-IT" sz="3200" dirty="0" smtClean="0">
                <a:latin typeface="Century Gothic"/>
                <a:cs typeface="Century Gothic"/>
              </a:rPr>
              <a:t>E</a:t>
            </a:r>
          </a:p>
          <a:p>
            <a:pPr algn="ctr"/>
            <a:r>
              <a:rPr lang="it-IT" sz="3200" dirty="0" err="1" smtClean="0">
                <a:latin typeface="Century Gothic"/>
                <a:cs typeface="Century Gothic"/>
              </a:rPr>
              <a:t>N</a:t>
            </a:r>
            <a:endParaRPr lang="it-IT" sz="3200" dirty="0" smtClean="0">
              <a:latin typeface="Century Gothic"/>
              <a:cs typeface="Century Gothic"/>
            </a:endParaRPr>
          </a:p>
          <a:p>
            <a:pPr algn="ctr"/>
            <a:r>
              <a:rPr lang="it-IT" sz="3200" dirty="0" smtClean="0">
                <a:latin typeface="Century Gothic"/>
                <a:cs typeface="Century Gothic"/>
              </a:rPr>
              <a:t>T</a:t>
            </a:r>
          </a:p>
          <a:p>
            <a:endParaRPr lang="it-IT" dirty="0">
              <a:latin typeface="Century Gothic"/>
              <a:cs typeface="Century Gothic"/>
            </a:endParaRPr>
          </a:p>
        </p:txBody>
      </p:sp>
      <p:pic>
        <p:nvPicPr>
          <p:cNvPr id="9" name="Immagine 8" descr="612664395a40232133447d33247d38373235313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8640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84758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err="1" smtClean="0">
                <a:latin typeface="Century Gothic"/>
                <a:cs typeface="Century Gothic"/>
              </a:rPr>
              <a:t>Suomenlinna</a:t>
            </a:r>
            <a:r>
              <a:rPr lang="it-IT" sz="2400" dirty="0" smtClean="0">
                <a:latin typeface="Century Gothic"/>
                <a:cs typeface="Century Gothic"/>
              </a:rPr>
              <a:t> Sea Fort  </a:t>
            </a:r>
            <a:r>
              <a:rPr lang="it-IT" sz="2400" dirty="0" err="1">
                <a:latin typeface="Century Gothic"/>
                <a:cs typeface="Century Gothic"/>
              </a:rPr>
              <a:t>is</a:t>
            </a:r>
            <a:r>
              <a:rPr lang="it-IT" sz="2400" dirty="0">
                <a:latin typeface="Century Gothic"/>
                <a:cs typeface="Century Gothic"/>
              </a:rPr>
              <a:t> </a:t>
            </a:r>
            <a:r>
              <a:rPr lang="it-IT" sz="2400" dirty="0" err="1">
                <a:latin typeface="Century Gothic"/>
                <a:cs typeface="Century Gothic"/>
              </a:rPr>
              <a:t>one</a:t>
            </a:r>
            <a:r>
              <a:rPr lang="it-IT" sz="2400" dirty="0">
                <a:latin typeface="Century Gothic"/>
                <a:cs typeface="Century Gothic"/>
              </a:rPr>
              <a:t> of the </a:t>
            </a:r>
            <a:r>
              <a:rPr lang="it-IT" sz="2400" dirty="0" err="1">
                <a:latin typeface="Century Gothic"/>
                <a:cs typeface="Century Gothic"/>
              </a:rPr>
              <a:t>biggest</a:t>
            </a:r>
            <a:r>
              <a:rPr lang="it-IT" sz="2400" dirty="0">
                <a:latin typeface="Century Gothic"/>
                <a:cs typeface="Century Gothic"/>
              </a:rPr>
              <a:t> </a:t>
            </a:r>
            <a:r>
              <a:rPr lang="it-IT" sz="2400" dirty="0" err="1">
                <a:latin typeface="Century Gothic"/>
                <a:cs typeface="Century Gothic"/>
              </a:rPr>
              <a:t>sea</a:t>
            </a:r>
            <a:r>
              <a:rPr lang="it-IT" sz="2400" dirty="0">
                <a:latin typeface="Century Gothic"/>
                <a:cs typeface="Century Gothic"/>
              </a:rPr>
              <a:t> </a:t>
            </a:r>
            <a:r>
              <a:rPr lang="it-IT" sz="2400" dirty="0" err="1">
                <a:latin typeface="Century Gothic"/>
                <a:cs typeface="Century Gothic"/>
              </a:rPr>
              <a:t>fortresses</a:t>
            </a:r>
            <a:r>
              <a:rPr lang="it-IT" sz="2400" dirty="0">
                <a:latin typeface="Century Gothic"/>
                <a:cs typeface="Century Gothic"/>
              </a:rPr>
              <a:t> in the world. </a:t>
            </a:r>
          </a:p>
        </p:txBody>
      </p:sp>
      <p:pic>
        <p:nvPicPr>
          <p:cNvPr id="6" name="Immagine 5" descr="Macintosh HD:Users:auroravalentini:Desktop:Suomenlinna Sea Fortres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976663" cy="41092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308304" y="609329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Bargnesi Milena</a:t>
            </a:r>
          </a:p>
          <a:p>
            <a:pPr algn="ctr"/>
            <a:r>
              <a:rPr lang="it-IT" sz="1200" dirty="0" err="1" smtClean="0"/>
              <a:t>Secchiaroli</a:t>
            </a:r>
            <a:r>
              <a:rPr lang="it-IT" sz="1200" dirty="0" smtClean="0"/>
              <a:t> Maria Livia</a:t>
            </a:r>
          </a:p>
          <a:p>
            <a:pPr algn="ctr"/>
            <a:r>
              <a:rPr lang="it-IT" sz="1200" dirty="0" smtClean="0"/>
              <a:t>Valentini Aurora</a:t>
            </a:r>
            <a:endParaRPr lang="it-IT" sz="1200" dirty="0"/>
          </a:p>
        </p:txBody>
      </p:sp>
      <p:grpSp>
        <p:nvGrpSpPr>
          <p:cNvPr id="8" name="Gruppo 7"/>
          <p:cNvGrpSpPr/>
          <p:nvPr/>
        </p:nvGrpSpPr>
        <p:grpSpPr>
          <a:xfrm>
            <a:off x="179512" y="6021288"/>
            <a:ext cx="3512418" cy="662368"/>
            <a:chOff x="195486" y="5301208"/>
            <a:chExt cx="3795927" cy="72988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171" y="5301209"/>
              <a:ext cx="1928242" cy="68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5301208"/>
              <a:ext cx="1712045" cy="72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079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539552" y="1340768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entury Gothic"/>
                <a:cs typeface="Century Gothic"/>
              </a:rPr>
              <a:t>T</a:t>
            </a:r>
            <a:r>
              <a:rPr lang="it-IT" sz="2000" dirty="0" smtClean="0">
                <a:latin typeface="Century Gothic"/>
                <a:cs typeface="Century Gothic"/>
              </a:rPr>
              <a:t>he </a:t>
            </a:r>
            <a:r>
              <a:rPr lang="it-IT" sz="2000" dirty="0">
                <a:latin typeface="Century Gothic"/>
                <a:cs typeface="Century Gothic"/>
              </a:rPr>
              <a:t>Market </a:t>
            </a:r>
            <a:r>
              <a:rPr lang="it-IT" sz="2000" dirty="0" err="1">
                <a:latin typeface="Century Gothic"/>
                <a:cs typeface="Century Gothic"/>
              </a:rPr>
              <a:t>Square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is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Helsinki's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most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international</a:t>
            </a:r>
            <a:r>
              <a:rPr lang="it-IT" sz="2000" dirty="0">
                <a:latin typeface="Century Gothic"/>
                <a:cs typeface="Century Gothic"/>
              </a:rPr>
              <a:t> and </a:t>
            </a:r>
            <a:r>
              <a:rPr lang="it-IT" sz="2000" dirty="0" err="1">
                <a:latin typeface="Century Gothic"/>
                <a:cs typeface="Century Gothic"/>
              </a:rPr>
              <a:t>famous</a:t>
            </a:r>
            <a:r>
              <a:rPr lang="it-IT" sz="2000" dirty="0">
                <a:latin typeface="Century Gothic"/>
                <a:cs typeface="Century Gothic"/>
              </a:rPr>
              <a:t> market. </a:t>
            </a:r>
          </a:p>
        </p:txBody>
      </p:sp>
      <p:pic>
        <p:nvPicPr>
          <p:cNvPr id="8" name="Immagine 7" descr="hrc-helsinki_rock-shop_36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4248472" cy="3240360"/>
          </a:xfrm>
          <a:prstGeom prst="rect">
            <a:avLst/>
          </a:prstGeom>
        </p:spPr>
      </p:pic>
      <p:pic>
        <p:nvPicPr>
          <p:cNvPr id="9" name="Immagine 8" descr="740kauppatori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87" y="188640"/>
            <a:ext cx="5109610" cy="302433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292080" y="3645024"/>
            <a:ext cx="29404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entury Gothic"/>
                <a:cs typeface="Century Gothic"/>
              </a:rPr>
              <a:t>Hard Rock International </a:t>
            </a:r>
            <a:r>
              <a:rPr lang="it-IT" sz="2000" dirty="0" err="1">
                <a:latin typeface="Century Gothic"/>
                <a:cs typeface="Century Gothic"/>
              </a:rPr>
              <a:t>has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conquered</a:t>
            </a:r>
            <a:r>
              <a:rPr lang="it-IT" sz="2000" dirty="0">
                <a:latin typeface="Century Gothic"/>
                <a:cs typeface="Century Gothic"/>
              </a:rPr>
              <a:t> the world, and </a:t>
            </a:r>
            <a:r>
              <a:rPr lang="it-IT" sz="2000" dirty="0" err="1">
                <a:latin typeface="Century Gothic"/>
                <a:cs typeface="Century Gothic"/>
              </a:rPr>
              <a:t>now</a:t>
            </a:r>
            <a:r>
              <a:rPr lang="it-IT" sz="2000" dirty="0">
                <a:latin typeface="Century Gothic"/>
                <a:cs typeface="Century Gothic"/>
              </a:rPr>
              <a:t> the </a:t>
            </a:r>
            <a:r>
              <a:rPr lang="it-IT" sz="2000" dirty="0" err="1">
                <a:latin typeface="Century Gothic"/>
                <a:cs typeface="Century Gothic"/>
              </a:rPr>
              <a:t>famous</a:t>
            </a:r>
            <a:r>
              <a:rPr lang="it-IT" sz="2000" dirty="0">
                <a:latin typeface="Century Gothic"/>
                <a:cs typeface="Century Gothic"/>
              </a:rPr>
              <a:t> brand </a:t>
            </a:r>
            <a:r>
              <a:rPr lang="it-IT" sz="2000" dirty="0" err="1">
                <a:latin typeface="Century Gothic"/>
                <a:cs typeface="Century Gothic"/>
              </a:rPr>
              <a:t>has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opened</a:t>
            </a:r>
            <a:r>
              <a:rPr lang="it-IT" sz="2000" dirty="0">
                <a:latin typeface="Century Gothic"/>
                <a:cs typeface="Century Gothic"/>
              </a:rPr>
              <a:t> in </a:t>
            </a:r>
            <a:r>
              <a:rPr lang="it-IT" sz="2000" dirty="0" err="1">
                <a:latin typeface="Century Gothic"/>
                <a:cs typeface="Century Gothic"/>
              </a:rPr>
              <a:t>Finland</a:t>
            </a:r>
            <a:r>
              <a:rPr lang="it-IT" sz="2000" dirty="0">
                <a:latin typeface="Century Gothic"/>
                <a:cs typeface="Century Gothic"/>
              </a:rPr>
              <a:t>!</a:t>
            </a:r>
          </a:p>
          <a:p>
            <a:endParaRPr lang="it-IT" dirty="0"/>
          </a:p>
        </p:txBody>
      </p:sp>
      <p:grpSp>
        <p:nvGrpSpPr>
          <p:cNvPr id="11" name="Gruppo 10"/>
          <p:cNvGrpSpPr/>
          <p:nvPr/>
        </p:nvGrpSpPr>
        <p:grpSpPr>
          <a:xfrm>
            <a:off x="323528" y="188638"/>
            <a:ext cx="3512418" cy="662368"/>
            <a:chOff x="195486" y="5301208"/>
            <a:chExt cx="3795927" cy="729889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171" y="5301209"/>
              <a:ext cx="1928242" cy="68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5301208"/>
              <a:ext cx="1712045" cy="72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CasellaDiTesto 13"/>
          <p:cNvSpPr txBox="1"/>
          <p:nvPr/>
        </p:nvSpPr>
        <p:spPr>
          <a:xfrm>
            <a:off x="7308304" y="609329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Bargnesi Milena</a:t>
            </a:r>
          </a:p>
          <a:p>
            <a:pPr algn="ctr"/>
            <a:r>
              <a:rPr lang="it-IT" sz="1200" dirty="0" err="1" smtClean="0"/>
              <a:t>Secchiaroli</a:t>
            </a:r>
            <a:r>
              <a:rPr lang="it-IT" sz="1200" dirty="0" smtClean="0"/>
              <a:t> Maria Livia</a:t>
            </a:r>
          </a:p>
          <a:p>
            <a:pPr algn="ctr"/>
            <a:r>
              <a:rPr lang="it-IT" sz="1200" dirty="0" smtClean="0"/>
              <a:t>Valentini Aurora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11469778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it-IT" sz="2400" dirty="0" smtClean="0">
                <a:latin typeface="Century Gothic"/>
                <a:cs typeface="Century Gothic"/>
              </a:rPr>
              <a:t>The </a:t>
            </a:r>
            <a:r>
              <a:rPr lang="it-IT" sz="2400" dirty="0" err="1" smtClean="0">
                <a:latin typeface="Century Gothic"/>
                <a:cs typeface="Century Gothic"/>
              </a:rPr>
              <a:t>school</a:t>
            </a:r>
            <a:r>
              <a:rPr lang="it-IT" sz="2400" dirty="0" smtClean="0">
                <a:latin typeface="Century Gothic"/>
                <a:cs typeface="Century Gothic"/>
              </a:rPr>
              <a:t> </a:t>
            </a:r>
            <a:r>
              <a:rPr lang="it-IT" sz="2400" dirty="0" err="1" smtClean="0">
                <a:latin typeface="Century Gothic"/>
                <a:cs typeface="Century Gothic"/>
              </a:rPr>
              <a:t>where</a:t>
            </a:r>
            <a:r>
              <a:rPr lang="it-IT" sz="2400" dirty="0" smtClean="0">
                <a:latin typeface="Century Gothic"/>
                <a:cs typeface="Century Gothic"/>
              </a:rPr>
              <a:t> </a:t>
            </a:r>
            <a:r>
              <a:rPr lang="it-IT" sz="2400" dirty="0" err="1" smtClean="0">
                <a:latin typeface="Century Gothic"/>
                <a:cs typeface="Century Gothic"/>
              </a:rPr>
              <a:t>we</a:t>
            </a:r>
            <a:r>
              <a:rPr lang="it-IT" sz="2400" dirty="0" smtClean="0">
                <a:latin typeface="Century Gothic"/>
                <a:cs typeface="Century Gothic"/>
              </a:rPr>
              <a:t> are </a:t>
            </a:r>
            <a:r>
              <a:rPr lang="it-IT" sz="2400" dirty="0" err="1" smtClean="0">
                <a:latin typeface="Century Gothic"/>
                <a:cs typeface="Century Gothic"/>
              </a:rPr>
              <a:t>going</a:t>
            </a:r>
            <a:r>
              <a:rPr lang="it-IT" sz="2400" dirty="0" smtClean="0">
                <a:latin typeface="Century Gothic"/>
                <a:cs typeface="Century Gothic"/>
              </a:rPr>
              <a:t> to stay for a week, </a:t>
            </a:r>
            <a:r>
              <a:rPr lang="it-IT" sz="2400" dirty="0" err="1" smtClean="0">
                <a:latin typeface="Century Gothic"/>
                <a:cs typeface="Century Gothic"/>
              </a:rPr>
              <a:t>called</a:t>
            </a:r>
            <a:r>
              <a:rPr lang="it-IT" sz="2400" dirty="0" smtClean="0">
                <a:latin typeface="Century Gothic"/>
                <a:cs typeface="Century Gothic"/>
              </a:rPr>
              <a:t> </a:t>
            </a:r>
            <a:br>
              <a:rPr lang="it-IT" sz="2400" dirty="0" smtClean="0">
                <a:latin typeface="Century Gothic"/>
                <a:cs typeface="Century Gothic"/>
              </a:rPr>
            </a:br>
            <a:r>
              <a:rPr lang="it-IT" sz="2400" b="1" dirty="0" smtClean="0">
                <a:latin typeface="Century Gothic"/>
                <a:cs typeface="Century Gothic"/>
              </a:rPr>
              <a:t>KUNGSVÄGENS SKOLA</a:t>
            </a:r>
            <a:r>
              <a:rPr lang="it-IT" sz="2400" dirty="0" smtClean="0">
                <a:latin typeface="Century Gothic"/>
                <a:cs typeface="Century Gothic"/>
              </a:rPr>
              <a:t>.</a:t>
            </a:r>
            <a:endParaRPr lang="it-IT" sz="2400" dirty="0">
              <a:latin typeface="Century Gothic"/>
              <a:cs typeface="Century Gothic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79512" y="6021288"/>
            <a:ext cx="3512418" cy="662368"/>
            <a:chOff x="195486" y="5301208"/>
            <a:chExt cx="3795927" cy="72988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171" y="5301209"/>
              <a:ext cx="1928242" cy="68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5301208"/>
              <a:ext cx="1712045" cy="72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asellaDiTesto 7"/>
          <p:cNvSpPr txBox="1"/>
          <p:nvPr/>
        </p:nvSpPr>
        <p:spPr>
          <a:xfrm>
            <a:off x="7308304" y="609329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Bargnesi Milena</a:t>
            </a:r>
          </a:p>
          <a:p>
            <a:pPr algn="ctr"/>
            <a:r>
              <a:rPr lang="it-IT" sz="1200" dirty="0" err="1" smtClean="0"/>
              <a:t>Secchiaroli</a:t>
            </a:r>
            <a:r>
              <a:rPr lang="it-IT" sz="1200" dirty="0" smtClean="0"/>
              <a:t> Maria Livia</a:t>
            </a:r>
          </a:p>
          <a:p>
            <a:pPr algn="ctr"/>
            <a:r>
              <a:rPr lang="it-IT" sz="1200" dirty="0" smtClean="0"/>
              <a:t>Valentini Aurora</a:t>
            </a:r>
            <a:endParaRPr lang="it-IT" sz="1200" dirty="0"/>
          </a:p>
        </p:txBody>
      </p:sp>
      <p:pic>
        <p:nvPicPr>
          <p:cNvPr id="9" name="Immagine 8" descr="oranssiasivua_2rajattu_ylapalkki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8714590" cy="267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143000"/>
          </a:xfrm>
        </p:spPr>
        <p:txBody>
          <a:bodyPr/>
          <a:lstStyle/>
          <a:p>
            <a:r>
              <a:rPr lang="it-IT" dirty="0" err="1" smtClean="0">
                <a:latin typeface="Century Gothic"/>
                <a:cs typeface="Century Gothic"/>
              </a:rPr>
              <a:t>Glossary</a:t>
            </a:r>
            <a:endParaRPr lang="it-IT" dirty="0">
              <a:latin typeface="Century Gothic"/>
              <a:cs typeface="Century Gothic"/>
            </a:endParaRPr>
          </a:p>
        </p:txBody>
      </p:sp>
      <p:pic>
        <p:nvPicPr>
          <p:cNvPr id="5" name="Immagine 4" descr="glossary_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"/>
            <a:ext cx="3024336" cy="674136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429125" y="2190750"/>
            <a:ext cx="28135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entury Gothic"/>
                <a:cs typeface="Century Gothic"/>
              </a:rPr>
              <a:t>THANK YOU! </a:t>
            </a:r>
            <a:r>
              <a:rPr lang="it-IT" dirty="0" smtClean="0">
                <a:latin typeface="Century Gothic"/>
                <a:cs typeface="Century Gothic"/>
                <a:sym typeface="Wingdings"/>
              </a:rPr>
              <a:t> KIITOS</a:t>
            </a:r>
          </a:p>
          <a:p>
            <a:endParaRPr lang="it-IT" dirty="0">
              <a:latin typeface="Century Gothic"/>
              <a:cs typeface="Century Gothic"/>
              <a:sym typeface="Wingdings"/>
            </a:endParaRPr>
          </a:p>
          <a:p>
            <a:r>
              <a:rPr lang="it-IT" dirty="0" smtClean="0">
                <a:latin typeface="Century Gothic"/>
                <a:cs typeface="Century Gothic"/>
                <a:sym typeface="Wingdings"/>
              </a:rPr>
              <a:t>WATER  VESI</a:t>
            </a:r>
          </a:p>
          <a:p>
            <a:endParaRPr lang="it-IT" dirty="0">
              <a:latin typeface="Century Gothic"/>
              <a:cs typeface="Century Gothic"/>
              <a:sym typeface="Wingdings"/>
            </a:endParaRPr>
          </a:p>
          <a:p>
            <a:r>
              <a:rPr lang="it-IT" dirty="0" smtClean="0">
                <a:latin typeface="Century Gothic"/>
                <a:cs typeface="Century Gothic"/>
                <a:sym typeface="Wingdings"/>
              </a:rPr>
              <a:t>CHOCOLATE  SUKLAA</a:t>
            </a:r>
          </a:p>
          <a:p>
            <a:endParaRPr lang="it-IT" dirty="0">
              <a:latin typeface="Century Gothic"/>
              <a:cs typeface="Century Gothic"/>
              <a:sym typeface="Wingdings"/>
            </a:endParaRPr>
          </a:p>
          <a:p>
            <a:r>
              <a:rPr lang="it-IT" dirty="0" smtClean="0">
                <a:latin typeface="Century Gothic"/>
                <a:cs typeface="Century Gothic"/>
                <a:sym typeface="Wingdings"/>
              </a:rPr>
              <a:t>MILK  MAITO</a:t>
            </a:r>
          </a:p>
          <a:p>
            <a:endParaRPr lang="it-IT" dirty="0">
              <a:latin typeface="Century Gothic"/>
              <a:cs typeface="Century Gothic"/>
              <a:sym typeface="Wingdings"/>
            </a:endParaRPr>
          </a:p>
          <a:p>
            <a:r>
              <a:rPr lang="it-IT" dirty="0" smtClean="0">
                <a:latin typeface="Century Gothic"/>
                <a:cs typeface="Century Gothic"/>
                <a:sym typeface="Wingdings"/>
              </a:rPr>
              <a:t>FISH  KALA</a:t>
            </a:r>
            <a:endParaRPr lang="it-IT" dirty="0">
              <a:latin typeface="Century Gothic"/>
              <a:cs typeface="Century Gothic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3635896" y="6195632"/>
            <a:ext cx="3512418" cy="662368"/>
            <a:chOff x="195486" y="5301208"/>
            <a:chExt cx="3795927" cy="72988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171" y="5301209"/>
              <a:ext cx="1928242" cy="68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5301208"/>
              <a:ext cx="1712045" cy="72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asellaDiTesto 9"/>
          <p:cNvSpPr txBox="1"/>
          <p:nvPr/>
        </p:nvSpPr>
        <p:spPr>
          <a:xfrm>
            <a:off x="7308304" y="609329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Bargnesi Milena</a:t>
            </a:r>
          </a:p>
          <a:p>
            <a:pPr algn="ctr"/>
            <a:r>
              <a:rPr lang="it-IT" sz="1200" dirty="0" err="1" smtClean="0"/>
              <a:t>Secchiaroli</a:t>
            </a:r>
            <a:r>
              <a:rPr lang="it-IT" sz="1200" dirty="0" smtClean="0"/>
              <a:t> Maria Livia</a:t>
            </a:r>
          </a:p>
          <a:p>
            <a:pPr algn="ctr"/>
            <a:r>
              <a:rPr lang="it-IT" sz="1200" dirty="0" smtClean="0"/>
              <a:t>Valentini Aurora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2916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60648"/>
            <a:ext cx="2376264" cy="1728192"/>
          </a:xfrm>
        </p:spPr>
        <p:txBody>
          <a:bodyPr anchor="t">
            <a:normAutofit fontScale="90000"/>
          </a:bodyPr>
          <a:lstStyle/>
          <a:p>
            <a:r>
              <a:rPr lang="it-IT" sz="1800" smtClean="0">
                <a:latin typeface="Century Gothic" panose="020B0502020202020204" pitchFamily="34" charset="0"/>
              </a:rPr>
              <a:t>Borders:</a:t>
            </a:r>
            <a:br>
              <a:rPr lang="it-IT" sz="1800" smtClean="0">
                <a:latin typeface="Century Gothic" panose="020B0502020202020204" pitchFamily="34" charset="0"/>
              </a:rPr>
            </a:br>
            <a:r>
              <a:rPr lang="it-IT" sz="1800" smtClean="0">
                <a:latin typeface="Century Gothic" panose="020B0502020202020204" pitchFamily="34" charset="0"/>
              </a:rPr>
              <a:t>- </a:t>
            </a:r>
            <a:r>
              <a:rPr lang="en-GB" sz="1800">
                <a:latin typeface="Century Gothic" panose="020B0502020202020204" pitchFamily="34" charset="0"/>
              </a:rPr>
              <a:t>the Baltic </a:t>
            </a:r>
            <a:r>
              <a:rPr lang="en-GB" sz="1800" smtClean="0">
                <a:latin typeface="Century Gothic" panose="020B0502020202020204" pitchFamily="34" charset="0"/>
              </a:rPr>
              <a:t>Sea</a:t>
            </a:r>
            <a:br>
              <a:rPr lang="en-GB" sz="1800" smtClean="0">
                <a:latin typeface="Century Gothic" panose="020B0502020202020204" pitchFamily="34" charset="0"/>
              </a:rPr>
            </a:br>
            <a:r>
              <a:rPr lang="en-GB" sz="1800" smtClean="0">
                <a:latin typeface="Century Gothic" panose="020B0502020202020204" pitchFamily="34" charset="0"/>
              </a:rPr>
              <a:t>- Gulf </a:t>
            </a:r>
            <a:r>
              <a:rPr lang="en-GB" sz="1800">
                <a:latin typeface="Century Gothic" panose="020B0502020202020204" pitchFamily="34" charset="0"/>
              </a:rPr>
              <a:t>of </a:t>
            </a:r>
            <a:r>
              <a:rPr lang="en-GB" sz="1800" smtClean="0">
                <a:latin typeface="Century Gothic" panose="020B0502020202020204" pitchFamily="34" charset="0"/>
              </a:rPr>
              <a:t>Bothnia </a:t>
            </a:r>
            <a:br>
              <a:rPr lang="en-GB" sz="1800" smtClean="0">
                <a:latin typeface="Century Gothic" panose="020B0502020202020204" pitchFamily="34" charset="0"/>
              </a:rPr>
            </a:br>
            <a:r>
              <a:rPr lang="en-GB" sz="1800" smtClean="0">
                <a:latin typeface="Century Gothic" panose="020B0502020202020204" pitchFamily="34" charset="0"/>
              </a:rPr>
              <a:t>- Gulf </a:t>
            </a:r>
            <a:r>
              <a:rPr lang="en-GB" sz="1800">
                <a:latin typeface="Century Gothic" panose="020B0502020202020204" pitchFamily="34" charset="0"/>
              </a:rPr>
              <a:t>of </a:t>
            </a:r>
            <a:r>
              <a:rPr lang="en-GB" sz="1800" smtClean="0">
                <a:latin typeface="Century Gothic" panose="020B0502020202020204" pitchFamily="34" charset="0"/>
              </a:rPr>
              <a:t>Finland </a:t>
            </a:r>
            <a:br>
              <a:rPr lang="en-GB" sz="1800" smtClean="0">
                <a:latin typeface="Century Gothic" panose="020B0502020202020204" pitchFamily="34" charset="0"/>
              </a:rPr>
            </a:br>
            <a:r>
              <a:rPr lang="en-GB" sz="1800" smtClean="0">
                <a:latin typeface="Century Gothic" panose="020B0502020202020204" pitchFamily="34" charset="0"/>
              </a:rPr>
              <a:t>- Sweden </a:t>
            </a:r>
            <a:br>
              <a:rPr lang="en-GB" sz="1800" smtClean="0">
                <a:latin typeface="Century Gothic" panose="020B0502020202020204" pitchFamily="34" charset="0"/>
              </a:rPr>
            </a:br>
            <a:r>
              <a:rPr lang="en-GB" sz="1800" smtClean="0">
                <a:latin typeface="Century Gothic" panose="020B0502020202020204" pitchFamily="34" charset="0"/>
              </a:rPr>
              <a:t>- Norway </a:t>
            </a:r>
            <a:br>
              <a:rPr lang="en-GB" sz="1800" smtClean="0">
                <a:latin typeface="Century Gothic" panose="020B0502020202020204" pitchFamily="34" charset="0"/>
              </a:rPr>
            </a:br>
            <a:r>
              <a:rPr lang="en-GB" sz="1800" smtClean="0">
                <a:latin typeface="Century Gothic" panose="020B0502020202020204" pitchFamily="34" charset="0"/>
              </a:rPr>
              <a:t>- Russia</a:t>
            </a:r>
            <a:r>
              <a:rPr lang="en-GB" sz="1800">
                <a:latin typeface="Century Gothic" panose="020B0502020202020204" pitchFamily="34" charset="0"/>
              </a:rPr>
              <a:t>. </a:t>
            </a:r>
            <a:r>
              <a:rPr lang="it-IT" sz="1800">
                <a:latin typeface="Century Gothic" panose="020B0502020202020204" pitchFamily="34" charset="0"/>
              </a:rPr>
              <a:t/>
            </a:r>
            <a:br>
              <a:rPr lang="it-IT" sz="1800">
                <a:latin typeface="Century Gothic" panose="020B0502020202020204" pitchFamily="34" charset="0"/>
              </a:rPr>
            </a:br>
            <a:endParaRPr lang="it-IT" sz="1800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822"/>
            <a:ext cx="4224946" cy="574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716016" y="2424078"/>
            <a:ext cx="365415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>
                <a:latin typeface="Century Gothic" panose="020B0502020202020204" pitchFamily="34" charset="0"/>
              </a:rPr>
              <a:t>Finland can be divided into four different regions </a:t>
            </a:r>
            <a:endParaRPr lang="en-GB" sz="150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500" smtClean="0">
                <a:latin typeface="Century Gothic" panose="020B0502020202020204" pitchFamily="34" charset="0"/>
              </a:rPr>
              <a:t>In </a:t>
            </a:r>
            <a:r>
              <a:rPr lang="en-GB" sz="1500" b="1">
                <a:latin typeface="Century Gothic" panose="020B0502020202020204" pitchFamily="34" charset="0"/>
              </a:rPr>
              <a:t>archipelago Finland</a:t>
            </a:r>
            <a:r>
              <a:rPr lang="en-GB" sz="1500">
                <a:latin typeface="Century Gothic" panose="020B0502020202020204" pitchFamily="34" charset="0"/>
              </a:rPr>
              <a:t>, rock and water are dominant. </a:t>
            </a:r>
            <a:endParaRPr lang="en-GB" sz="1500" smtClean="0"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it-IT" sz="1500"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1500">
                <a:latin typeface="Century Gothic" panose="020B0502020202020204" pitchFamily="34" charset="0"/>
              </a:rPr>
              <a:t>In</a:t>
            </a:r>
            <a:r>
              <a:rPr lang="en-GB" sz="1500" b="1">
                <a:latin typeface="Century Gothic" panose="020B0502020202020204" pitchFamily="34" charset="0"/>
              </a:rPr>
              <a:t> coastal Finland</a:t>
            </a:r>
            <a:r>
              <a:rPr lang="en-GB" sz="1500">
                <a:latin typeface="Century Gothic" panose="020B0502020202020204" pitchFamily="34" charset="0"/>
              </a:rPr>
              <a:t> agriculture plays a leading role. </a:t>
            </a:r>
            <a:endParaRPr lang="en-GB" sz="1500" smtClean="0"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it-IT" sz="1500"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1500">
                <a:latin typeface="Century Gothic" panose="020B0502020202020204" pitchFamily="34" charset="0"/>
              </a:rPr>
              <a:t>The </a:t>
            </a:r>
            <a:r>
              <a:rPr lang="en-GB" sz="1500" b="1" smtClean="0">
                <a:latin typeface="Century Gothic" panose="020B0502020202020204" pitchFamily="34" charset="0"/>
              </a:rPr>
              <a:t>interior</a:t>
            </a:r>
            <a:r>
              <a:rPr lang="en-GB" sz="1500" smtClean="0">
                <a:latin typeface="Century Gothic" panose="020B0502020202020204" pitchFamily="34" charset="0"/>
              </a:rPr>
              <a:t> </a:t>
            </a:r>
            <a:r>
              <a:rPr lang="en-GB" sz="1500" b="1" smtClean="0">
                <a:latin typeface="Century Gothic" panose="020B0502020202020204" pitchFamily="34" charset="0"/>
              </a:rPr>
              <a:t>Finnish lake district</a:t>
            </a:r>
            <a:r>
              <a:rPr lang="en-GB" sz="1500" smtClean="0">
                <a:latin typeface="Century Gothic" panose="020B0502020202020204" pitchFamily="34" charset="0"/>
              </a:rPr>
              <a:t> supports </a:t>
            </a:r>
            <a:r>
              <a:rPr lang="en-GB" sz="1500">
                <a:latin typeface="Century Gothic" panose="020B0502020202020204" pitchFamily="34" charset="0"/>
              </a:rPr>
              <a:t>extensive forests. </a:t>
            </a:r>
            <a:endParaRPr lang="en-GB" sz="1500" smtClean="0"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it-IT" sz="1500"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1500" b="1">
                <a:latin typeface="Century Gothic" panose="020B0502020202020204" pitchFamily="34" charset="0"/>
              </a:rPr>
              <a:t>Upland Finland</a:t>
            </a:r>
            <a:r>
              <a:rPr lang="en-GB" sz="1500">
                <a:latin typeface="Century Gothic" panose="020B0502020202020204" pitchFamily="34" charset="0"/>
              </a:rPr>
              <a:t> is covered by Arctic scrub. </a:t>
            </a:r>
            <a:endParaRPr lang="it-IT" sz="1500">
              <a:latin typeface="Century Gothic" panose="020B0502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431575" y="6211505"/>
            <a:ext cx="157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smtClean="0"/>
              <a:t>Bargnesi Milena</a:t>
            </a:r>
          </a:p>
          <a:p>
            <a:pPr algn="ctr"/>
            <a:r>
              <a:rPr lang="it-IT" sz="1200" smtClean="0"/>
              <a:t>Secchiaroli Maria Livia</a:t>
            </a:r>
          </a:p>
          <a:p>
            <a:pPr algn="ctr"/>
            <a:r>
              <a:rPr lang="it-IT" sz="1200" smtClean="0"/>
              <a:t>Valentini Aurora</a:t>
            </a:r>
            <a:endParaRPr lang="it-IT" sz="1200"/>
          </a:p>
        </p:txBody>
      </p:sp>
      <p:grpSp>
        <p:nvGrpSpPr>
          <p:cNvPr id="7" name="Gruppo 6"/>
          <p:cNvGrpSpPr/>
          <p:nvPr/>
        </p:nvGrpSpPr>
        <p:grpSpPr>
          <a:xfrm>
            <a:off x="107505" y="6211504"/>
            <a:ext cx="3456384" cy="623433"/>
            <a:chOff x="107504" y="6125248"/>
            <a:chExt cx="3605555" cy="70969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165304"/>
              <a:ext cx="1877363" cy="669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125248"/>
              <a:ext cx="1656184" cy="70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623083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98"/>
            <a:ext cx="9180512" cy="689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228184" y="764704"/>
            <a:ext cx="28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ARCHIPELAGO FINLAND</a:t>
            </a:r>
            <a:endParaRPr lang="it-IT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5760583" y="38770"/>
            <a:ext cx="3335175" cy="509910"/>
            <a:chOff x="107504" y="6125248"/>
            <a:chExt cx="3605555" cy="70969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165304"/>
              <a:ext cx="1877363" cy="669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125248"/>
              <a:ext cx="1656184" cy="70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CasellaDiTesto 15"/>
          <p:cNvSpPr txBox="1"/>
          <p:nvPr/>
        </p:nvSpPr>
        <p:spPr>
          <a:xfrm>
            <a:off x="21388" y="6175772"/>
            <a:ext cx="157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smtClean="0">
                <a:solidFill>
                  <a:schemeClr val="bg1"/>
                </a:solidFill>
              </a:rPr>
              <a:t>Bargnesi Milena</a:t>
            </a:r>
          </a:p>
          <a:p>
            <a:pPr algn="ctr"/>
            <a:r>
              <a:rPr lang="it-IT" sz="1200" smtClean="0">
                <a:solidFill>
                  <a:schemeClr val="bg1"/>
                </a:solidFill>
              </a:rPr>
              <a:t>Secchiaroli Maria Livia</a:t>
            </a:r>
          </a:p>
          <a:p>
            <a:pPr algn="ctr"/>
            <a:r>
              <a:rPr lang="it-IT" sz="1200" smtClean="0">
                <a:solidFill>
                  <a:schemeClr val="bg1"/>
                </a:solidFill>
              </a:rPr>
              <a:t>Valentini Aurora</a:t>
            </a:r>
            <a:endParaRPr lang="it-IT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1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00" name="Picture 4" descr="Risultati immagini per Finnish lake distri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444208" y="9792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latin typeface="Century Gothic" panose="020B0502020202020204" pitchFamily="34" charset="0"/>
              </a:rPr>
              <a:t>FINNISH LAKE DISTRICT</a:t>
            </a:r>
            <a:endParaRPr lang="it-IT" b="1">
              <a:latin typeface="Century Gothic" panose="020B050202020202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" y="9792"/>
            <a:ext cx="34623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832262" y="6525344"/>
            <a:ext cx="3647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smtClean="0">
                <a:solidFill>
                  <a:schemeClr val="bg1"/>
                </a:solidFill>
              </a:rPr>
              <a:t>Bargnesi Milena Secchiaroli Maria Livia Valentini Aurora</a:t>
            </a:r>
            <a:endParaRPr lang="it-IT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7595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44624"/>
            <a:ext cx="5040560" cy="3370386"/>
          </a:xfrm>
        </p:spPr>
        <p:txBody>
          <a:bodyPr>
            <a:norm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Finland has a reputation as a land of ice and snow, but summers are warm and sunny, with daytime temperatures reaching 25-30ºC, and even spring and autumn can be surprisingly mild. The sun never truly sets in midsummer and locals take full advantage of the midnight sun for late-night sports, barbecues and parties.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923928" cy="337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5220072" cy="35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163926" y="6167045"/>
            <a:ext cx="157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smtClean="0"/>
              <a:t>Bargnesi Milena</a:t>
            </a:r>
          </a:p>
          <a:p>
            <a:pPr algn="ctr"/>
            <a:r>
              <a:rPr lang="it-IT" sz="1200" smtClean="0"/>
              <a:t>Secchiaroli Maria Livia</a:t>
            </a:r>
          </a:p>
          <a:p>
            <a:pPr algn="ctr"/>
            <a:r>
              <a:rPr lang="it-IT" sz="1200" smtClean="0"/>
              <a:t>Valentini Aurora</a:t>
            </a:r>
            <a:endParaRPr lang="it-IT" sz="1200"/>
          </a:p>
        </p:txBody>
      </p:sp>
      <p:grpSp>
        <p:nvGrpSpPr>
          <p:cNvPr id="7" name="Gruppo 6"/>
          <p:cNvGrpSpPr/>
          <p:nvPr/>
        </p:nvGrpSpPr>
        <p:grpSpPr>
          <a:xfrm>
            <a:off x="51470" y="5445224"/>
            <a:ext cx="1784226" cy="1395042"/>
            <a:chOff x="195486" y="5301208"/>
            <a:chExt cx="1928242" cy="155679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6170218"/>
              <a:ext cx="1928242" cy="687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5301208"/>
              <a:ext cx="1784226" cy="76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110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2" y="0"/>
            <a:ext cx="3899925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95" y="4307572"/>
            <a:ext cx="4007673" cy="25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670548" y="3081734"/>
            <a:ext cx="5814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latin typeface="Century Gothic" panose="020B0502020202020204" pitchFamily="34" charset="0"/>
              </a:rPr>
              <a:t>Finnish and Swedish are the official languages of Finland (Finnish predominates nationwide). </a:t>
            </a:r>
          </a:p>
          <a:p>
            <a:pPr algn="ctr"/>
            <a:r>
              <a:rPr lang="en-US" smtClean="0">
                <a:latin typeface="Century Gothic" panose="020B0502020202020204" pitchFamily="34" charset="0"/>
              </a:rPr>
              <a:t>Swedish is the language of 5% of the population. 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573635" y="6211669"/>
            <a:ext cx="157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smtClean="0"/>
              <a:t>Bargnesi Milena</a:t>
            </a:r>
          </a:p>
          <a:p>
            <a:pPr algn="ctr"/>
            <a:r>
              <a:rPr lang="it-IT" sz="1200" smtClean="0"/>
              <a:t>Secchiaroli Maria Livia</a:t>
            </a:r>
          </a:p>
          <a:p>
            <a:pPr algn="ctr"/>
            <a:r>
              <a:rPr lang="it-IT" sz="1200" smtClean="0"/>
              <a:t>Valentini Aurora</a:t>
            </a:r>
            <a:endParaRPr lang="it-IT" sz="1200"/>
          </a:p>
        </p:txBody>
      </p:sp>
      <p:grpSp>
        <p:nvGrpSpPr>
          <p:cNvPr id="8" name="Gruppo 7"/>
          <p:cNvGrpSpPr/>
          <p:nvPr/>
        </p:nvGrpSpPr>
        <p:grpSpPr>
          <a:xfrm>
            <a:off x="51470" y="17734"/>
            <a:ext cx="1784226" cy="1395042"/>
            <a:chOff x="195486" y="5301208"/>
            <a:chExt cx="1928242" cy="1556792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6170218"/>
              <a:ext cx="1928242" cy="687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5301208"/>
              <a:ext cx="1784226" cy="76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181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28184" y="764704"/>
            <a:ext cx="2829000" cy="2880320"/>
          </a:xfrm>
        </p:spPr>
        <p:txBody>
          <a:bodyPr>
            <a:normAutofit/>
          </a:bodyPr>
          <a:lstStyle/>
          <a:p>
            <a:r>
              <a:rPr lang="en-US" sz="1800" smtClean="0">
                <a:latin typeface="Century Gothic" panose="020B0502020202020204" pitchFamily="34" charset="0"/>
              </a:rPr>
              <a:t>The Evangelical Lutheran Church of Finland is one of the largest Lutheran churches in the world. </a:t>
            </a:r>
            <a:endParaRPr lang="it-IT" sz="1800">
              <a:latin typeface="Century Gothic" panose="020B0502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573635" y="6211669"/>
            <a:ext cx="157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smtClean="0"/>
              <a:t>Bargnesi Milena</a:t>
            </a:r>
          </a:p>
          <a:p>
            <a:pPr algn="ctr"/>
            <a:r>
              <a:rPr lang="it-IT" sz="1200" smtClean="0"/>
              <a:t>Secchiaroli Maria Livia</a:t>
            </a:r>
          </a:p>
          <a:p>
            <a:pPr algn="ctr"/>
            <a:r>
              <a:rPr lang="it-IT" sz="1200" smtClean="0"/>
              <a:t>Valentini Aurora</a:t>
            </a:r>
            <a:endParaRPr lang="it-IT" sz="1200"/>
          </a:p>
        </p:txBody>
      </p:sp>
      <p:grpSp>
        <p:nvGrpSpPr>
          <p:cNvPr id="6" name="Gruppo 5"/>
          <p:cNvGrpSpPr/>
          <p:nvPr/>
        </p:nvGrpSpPr>
        <p:grpSpPr>
          <a:xfrm>
            <a:off x="51470" y="5445224"/>
            <a:ext cx="1784226" cy="1395042"/>
            <a:chOff x="195486" y="5301208"/>
            <a:chExt cx="1928242" cy="155679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6170218"/>
              <a:ext cx="1928242" cy="687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" y="5301208"/>
              <a:ext cx="1784226" cy="76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2" name="Picture 4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8" y="0"/>
            <a:ext cx="5944260" cy="444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9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302035"/>
            <a:ext cx="2404464" cy="2129606"/>
          </a:xfrm>
        </p:spPr>
        <p:txBody>
          <a:bodyPr>
            <a:norm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Forests play a key role in the country's economy, making it one of the world's leading wood producers.</a:t>
            </a:r>
            <a:endParaRPr lang="it-IT" sz="1600" dirty="0">
              <a:latin typeface="Century Gothic" panose="020B0502020202020204" pitchFamily="34" charset="0"/>
            </a:endParaRPr>
          </a:p>
        </p:txBody>
      </p:sp>
      <p:pic>
        <p:nvPicPr>
          <p:cNvPr id="8194" name="Picture 2" descr="Risultati immagini per forest fin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960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4" b="3479"/>
          <a:stretch/>
        </p:blipFill>
        <p:spPr bwMode="auto">
          <a:xfrm>
            <a:off x="0" y="2852936"/>
            <a:ext cx="4762500" cy="282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408252" y="3527435"/>
            <a:ext cx="2520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Century Gothic" panose="020B0502020202020204" pitchFamily="34" charset="0"/>
              </a:rPr>
              <a:t>Finnish breed </a:t>
            </a:r>
            <a:r>
              <a:rPr lang="en-GB" dirty="0">
                <a:latin typeface="Century Gothic" panose="020B0502020202020204" pitchFamily="34" charset="0"/>
              </a:rPr>
              <a:t>cattle and swine and it’s important also the breeding of </a:t>
            </a:r>
            <a:r>
              <a:rPr lang="it-IT" dirty="0" err="1" smtClean="0">
                <a:latin typeface="Century Gothic" panose="020B0502020202020204" pitchFamily="34" charset="0"/>
              </a:rPr>
              <a:t>reindeer</a:t>
            </a:r>
            <a:r>
              <a:rPr lang="it-IT" dirty="0" err="1" smtClean="0">
                <a:effectLst/>
                <a:latin typeface="Century Gothic" panose="020B0502020202020204" pitchFamily="34" charset="0"/>
              </a:rPr>
              <a:t>s</a:t>
            </a:r>
            <a:r>
              <a:rPr lang="it-IT" dirty="0" smtClean="0">
                <a:effectLst/>
                <a:latin typeface="Century Gothic" panose="020B0502020202020204" pitchFamily="34" charset="0"/>
              </a:rPr>
              <a:t>.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6239698"/>
            <a:ext cx="157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 smtClean="0"/>
              <a:t>Bargnesi Milena</a:t>
            </a:r>
          </a:p>
          <a:p>
            <a:pPr algn="ctr"/>
            <a:r>
              <a:rPr lang="it-IT" sz="1200" dirty="0" err="1" smtClean="0"/>
              <a:t>Secchiaroli</a:t>
            </a:r>
            <a:r>
              <a:rPr lang="it-IT" sz="1200" dirty="0" smtClean="0"/>
              <a:t> Maria Livia</a:t>
            </a:r>
          </a:p>
          <a:p>
            <a:pPr algn="ctr"/>
            <a:r>
              <a:rPr lang="it-IT" sz="1200" dirty="0" smtClean="0"/>
              <a:t>Valentini Aurora</a:t>
            </a:r>
            <a:endParaRPr lang="it-IT" sz="1200" dirty="0"/>
          </a:p>
        </p:txBody>
      </p:sp>
      <p:grpSp>
        <p:nvGrpSpPr>
          <p:cNvPr id="8" name="Gruppo 7"/>
          <p:cNvGrpSpPr/>
          <p:nvPr/>
        </p:nvGrpSpPr>
        <p:grpSpPr>
          <a:xfrm>
            <a:off x="5687616" y="6197706"/>
            <a:ext cx="3456384" cy="623433"/>
            <a:chOff x="107504" y="6125248"/>
            <a:chExt cx="3605555" cy="70969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165304"/>
              <a:ext cx="1877363" cy="669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125248"/>
              <a:ext cx="1656184" cy="70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96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620688"/>
            <a:ext cx="3888432" cy="1340768"/>
          </a:xfrm>
        </p:spPr>
        <p:txBody>
          <a:bodyPr/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Helsinki</a:t>
            </a:r>
            <a:r>
              <a:rPr lang="it-IT" dirty="0"/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6239698"/>
            <a:ext cx="157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Bargnesi Milena</a:t>
            </a:r>
          </a:p>
          <a:p>
            <a:pPr algn="ctr"/>
            <a:r>
              <a:rPr lang="it-IT" sz="1200" dirty="0" err="1" smtClean="0">
                <a:solidFill>
                  <a:schemeClr val="bg1"/>
                </a:solidFill>
              </a:rPr>
              <a:t>Secchiaroli</a:t>
            </a:r>
            <a:r>
              <a:rPr lang="it-IT" sz="1200" dirty="0" smtClean="0">
                <a:solidFill>
                  <a:schemeClr val="bg1"/>
                </a:solidFill>
              </a:rPr>
              <a:t> Maria Livia</a:t>
            </a:r>
          </a:p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Valentini Aurora</a:t>
            </a:r>
            <a:endParaRPr lang="it-IT" sz="1200" dirty="0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5687616" y="6197706"/>
            <a:ext cx="3456384" cy="623433"/>
            <a:chOff x="107504" y="6125248"/>
            <a:chExt cx="3605555" cy="70969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165304"/>
              <a:ext cx="1877363" cy="669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125248"/>
              <a:ext cx="1656184" cy="70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11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496</Words>
  <Application>Microsoft Macintosh PowerPoint</Application>
  <PresentationFormat>Presentazione su schermo (4:3)</PresentationFormat>
  <Paragraphs>106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Presentazione di PowerPoint</vt:lpstr>
      <vt:lpstr>Borders: - the Baltic Sea - Gulf of Bothnia  - Gulf of Finland  - Sweden  - Norway  - Russia.  </vt:lpstr>
      <vt:lpstr>Presentazione di PowerPoint</vt:lpstr>
      <vt:lpstr>Presentazione di PowerPoint</vt:lpstr>
      <vt:lpstr>Finland has a reputation as a land of ice and snow, but summers are warm and sunny, with daytime temperatures reaching 25-30ºC, and even spring and autumn can be surprisingly mild. The sun never truly sets in midsummer and locals take full advantage of the midnight sun for late-night sports, barbecues and parties. </vt:lpstr>
      <vt:lpstr>Presentazione di PowerPoint</vt:lpstr>
      <vt:lpstr>The Evangelical Lutheran Church of Finland is one of the largest Lutheran churches in the world. </vt:lpstr>
      <vt:lpstr>Forests play a key role in the country's economy, making it one of the world's leading wood producers.</vt:lpstr>
      <vt:lpstr>Helsinki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Suomenlinna Sea Fort  is one of the biggest sea fortresses in the world. </vt:lpstr>
      <vt:lpstr>Presentazione di PowerPoint</vt:lpstr>
      <vt:lpstr>The school where we are going to stay for a week, called  KUNGSVÄGENS SKOLA.</vt:lpstr>
      <vt:lpstr>Glossary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Massimo</dc:creator>
  <cp:lastModifiedBy>Aurora Valentini</cp:lastModifiedBy>
  <cp:revision>28</cp:revision>
  <dcterms:created xsi:type="dcterms:W3CDTF">2017-05-02T15:32:39Z</dcterms:created>
  <dcterms:modified xsi:type="dcterms:W3CDTF">2017-05-04T16:59:09Z</dcterms:modified>
</cp:coreProperties>
</file>