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61" r:id="rId3"/>
    <p:sldId id="258" r:id="rId4"/>
    <p:sldId id="260" r:id="rId5"/>
    <p:sldId id="257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1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829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78665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741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6653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92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0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2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4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2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4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0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3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9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FC0BD4-6767-4670-8258-8B04E8012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611" y="464882"/>
            <a:ext cx="5388632" cy="338087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 svijetu likovnih umjetnika</a:t>
            </a:r>
            <a:br>
              <a:rPr lang="hr-HR" dirty="0"/>
            </a:br>
            <a:br>
              <a:rPr lang="hr-HR" dirty="0"/>
            </a:br>
            <a:r>
              <a:rPr lang="hr-H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Slikamo kao </a:t>
            </a:r>
            <a:r>
              <a:rPr lang="hr-HR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Guiseppe</a:t>
            </a:r>
            <a:r>
              <a:rPr lang="hr-H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r-HR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Arcimboldo</a:t>
            </a:r>
            <a:endParaRPr lang="hr-HR" sz="3600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B7EF330E-463A-41CB-A448-5277CC89A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4439" y="5862381"/>
            <a:ext cx="3477632" cy="486385"/>
          </a:xfrm>
        </p:spPr>
        <p:txBody>
          <a:bodyPr/>
          <a:lstStyle/>
          <a:p>
            <a:r>
              <a:rPr lang="hr-HR" dirty="0"/>
              <a:t>Vesna Stipić, </a:t>
            </a:r>
            <a:r>
              <a:rPr lang="hr-HR" dirty="0" err="1"/>
              <a:t>mag.prim.educ</a:t>
            </a:r>
            <a:r>
              <a:rPr lang="hr-HR" dirty="0"/>
              <a:t>.</a:t>
            </a:r>
          </a:p>
        </p:txBody>
      </p:sp>
      <p:pic>
        <p:nvPicPr>
          <p:cNvPr id="7" name="Picture 2" descr="eTwinning – X. gimnazija &quot;Ivan Supek&quot;">
            <a:extLst>
              <a:ext uri="{FF2B5EF4-FFF2-40B4-BE49-F238E27FC236}">
                <a16:creationId xmlns:a16="http://schemas.microsoft.com/office/drawing/2014/main" id="{A3BE6924-CB05-48D8-99EA-24B48C18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53" y="5524451"/>
            <a:ext cx="1744867" cy="6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CB255E7F-9994-46CB-A2E1-3DF8AFC48B8C}"/>
              </a:ext>
            </a:extLst>
          </p:cNvPr>
          <p:cNvSpPr txBox="1"/>
          <p:nvPr/>
        </p:nvSpPr>
        <p:spPr>
          <a:xfrm>
            <a:off x="2057622" y="4131106"/>
            <a:ext cx="481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razred OŠ Nikole </a:t>
            </a:r>
            <a:r>
              <a:rPr lang="hr-HR" dirty="0" err="1"/>
              <a:t>Hribara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F82A3E3-4B7C-4E5A-BF19-935054C27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56" y="419927"/>
            <a:ext cx="4297060" cy="530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24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3E9F759-9726-4F2D-81E4-A254FD52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0" y="1177660"/>
            <a:ext cx="3256224" cy="468245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AC26099-D8F6-46F6-BA89-74BAA1C64134}"/>
              </a:ext>
            </a:extLst>
          </p:cNvPr>
          <p:cNvSpPr txBox="1"/>
          <p:nvPr/>
        </p:nvSpPr>
        <p:spPr>
          <a:xfrm>
            <a:off x="4134678" y="0"/>
            <a:ext cx="75715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3200" dirty="0"/>
              <a:t>Giuseppe </a:t>
            </a:r>
            <a:r>
              <a:rPr lang="hr-HR" sz="3200" dirty="0" err="1"/>
              <a:t>Arcimboldo</a:t>
            </a:r>
            <a:r>
              <a:rPr lang="hr-HR" sz="3200" dirty="0"/>
              <a:t> (Milano, oko 1527. - Milano, 11. srpnja 1593.)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3200" dirty="0"/>
              <a:t>Talijanski  tehnički savršen slikar osebujnog i originalnog manirističkog stila.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/>
              <a:t>Bio je učenik učenika Leonarda da Vincija,</a:t>
            </a:r>
            <a:endParaRPr lang="hr-HR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3200" dirty="0"/>
              <a:t>Najpoznatije </a:t>
            </a:r>
            <a:r>
              <a:rPr lang="hr-HR" sz="3200" dirty="0" err="1"/>
              <a:t>Arcimboldove</a:t>
            </a:r>
            <a:r>
              <a:rPr lang="hr-HR" sz="3200" dirty="0"/>
              <a:t> slike su alegorije i personifikacije godišnjih doba (Četiri godišnja doba) i prirodnih elemenata, te fantastični portreti komponirani od cvijeća, voća, povrća, grana, lišća ili knjiga </a:t>
            </a:r>
          </a:p>
        </p:txBody>
      </p:sp>
    </p:spTree>
    <p:extLst>
      <p:ext uri="{BB962C8B-B14F-4D97-AF65-F5344CB8AC3E}">
        <p14:creationId xmlns:p14="http://schemas.microsoft.com/office/powerpoint/2010/main" val="32050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cimboldo: Portrait of the Man made of Fruit. Art Print, Canvas ...">
            <a:extLst>
              <a:ext uri="{FF2B5EF4-FFF2-40B4-BE49-F238E27FC236}">
                <a16:creationId xmlns:a16="http://schemas.microsoft.com/office/drawing/2014/main" id="{C487F657-A8B6-4064-9636-4C566BE6D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95" y="893719"/>
            <a:ext cx="3995737" cy="531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useppe Arcimboldo &gt;&gt; Summer 2 | (Oil, artwork, reproduction ...">
            <a:extLst>
              <a:ext uri="{FF2B5EF4-FFF2-40B4-BE49-F238E27FC236}">
                <a16:creationId xmlns:a16="http://schemas.microsoft.com/office/drawing/2014/main" id="{70521A73-F846-4994-9219-8D1BA7E4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67" y="893719"/>
            <a:ext cx="4338815" cy="53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F01B28E-6617-4B5F-9C74-11881B79A9F2}"/>
              </a:ext>
            </a:extLst>
          </p:cNvPr>
          <p:cNvSpPr txBox="1"/>
          <p:nvPr/>
        </p:nvSpPr>
        <p:spPr>
          <a:xfrm>
            <a:off x="6553200" y="6206610"/>
            <a:ext cx="43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Četiri godišnja doba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9D60765-9B81-4589-A870-B3D12D10178B}"/>
              </a:ext>
            </a:extLst>
          </p:cNvPr>
          <p:cNvSpPr txBox="1"/>
          <p:nvPr/>
        </p:nvSpPr>
        <p:spPr>
          <a:xfrm>
            <a:off x="1938338" y="6206610"/>
            <a:ext cx="43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Portret muškarca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FE1FE24-F54A-463D-9B95-029DBFC0D3B5}"/>
              </a:ext>
            </a:extLst>
          </p:cNvPr>
          <p:cNvSpPr txBox="1"/>
          <p:nvPr/>
        </p:nvSpPr>
        <p:spPr>
          <a:xfrm>
            <a:off x="1009815" y="282058"/>
            <a:ext cx="573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Promotri poznata umjetnička djela.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7931349-1378-4F67-8A69-C1F223E93698}"/>
              </a:ext>
            </a:extLst>
          </p:cNvPr>
          <p:cNvSpPr txBox="1"/>
          <p:nvPr/>
        </p:nvSpPr>
        <p:spPr>
          <a:xfrm>
            <a:off x="6678695" y="270040"/>
            <a:ext cx="462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Što uočavaš i prepoznaješ?</a:t>
            </a:r>
          </a:p>
        </p:txBody>
      </p:sp>
    </p:spTree>
    <p:extLst>
      <p:ext uri="{BB962C8B-B14F-4D97-AF65-F5344CB8AC3E}">
        <p14:creationId xmlns:p14="http://schemas.microsoft.com/office/powerpoint/2010/main" val="88528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USEPPE ARCIMBOLDO. Retrato del emperador Rodolfo II en traje de ...">
            <a:extLst>
              <a:ext uri="{FF2B5EF4-FFF2-40B4-BE49-F238E27FC236}">
                <a16:creationId xmlns:a16="http://schemas.microsoft.com/office/drawing/2014/main" id="{3C23F068-C557-4F21-9AA0-052B7BCF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47" y="770361"/>
            <a:ext cx="5421722" cy="542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1E5C67C-A879-45D2-BD5A-9A33BF2B7437}"/>
              </a:ext>
            </a:extLst>
          </p:cNvPr>
          <p:cNvSpPr txBox="1"/>
          <p:nvPr/>
        </p:nvSpPr>
        <p:spPr>
          <a:xfrm>
            <a:off x="1240804" y="2722436"/>
            <a:ext cx="229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KOMPOZICIJA</a:t>
            </a:r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4C11F322-33FE-4303-8120-F10BE61C137E}"/>
              </a:ext>
            </a:extLst>
          </p:cNvPr>
          <p:cNvSpPr/>
          <p:nvPr/>
        </p:nvSpPr>
        <p:spPr>
          <a:xfrm>
            <a:off x="5677231" y="848801"/>
            <a:ext cx="4778734" cy="4884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416FCF3-C1CC-4526-98C2-40577A73D852}"/>
              </a:ext>
            </a:extLst>
          </p:cNvPr>
          <p:cNvSpPr txBox="1"/>
          <p:nvPr/>
        </p:nvSpPr>
        <p:spPr>
          <a:xfrm>
            <a:off x="870403" y="3683881"/>
            <a:ext cx="30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CJELINA I DIJELOVI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4BC3B49-6928-41F5-806A-B7FCC220BA60}"/>
              </a:ext>
            </a:extLst>
          </p:cNvPr>
          <p:cNvSpPr txBox="1"/>
          <p:nvPr/>
        </p:nvSpPr>
        <p:spPr>
          <a:xfrm>
            <a:off x="1391478" y="4744739"/>
            <a:ext cx="214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SIMETRIJA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711472FB-E56E-4EF9-830C-DE48697AB662}"/>
              </a:ext>
            </a:extLst>
          </p:cNvPr>
          <p:cNvGrpSpPr/>
          <p:nvPr/>
        </p:nvGrpSpPr>
        <p:grpSpPr>
          <a:xfrm>
            <a:off x="850791" y="1791320"/>
            <a:ext cx="4183452" cy="610464"/>
            <a:chOff x="850791" y="1791320"/>
            <a:chExt cx="4183452" cy="610464"/>
          </a:xfrm>
        </p:grpSpPr>
        <p:sp>
          <p:nvSpPr>
            <p:cNvPr id="2" name="TekstniOkvir 1">
              <a:extLst>
                <a:ext uri="{FF2B5EF4-FFF2-40B4-BE49-F238E27FC236}">
                  <a16:creationId xmlns:a16="http://schemas.microsoft.com/office/drawing/2014/main" id="{476A0E3C-2B84-4CA3-942B-C5E414DC6ED4}"/>
                </a:ext>
              </a:extLst>
            </p:cNvPr>
            <p:cNvSpPr txBox="1"/>
            <p:nvPr/>
          </p:nvSpPr>
          <p:spPr>
            <a:xfrm>
              <a:off x="850791" y="1892411"/>
              <a:ext cx="3077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dirty="0"/>
                <a:t>PORTRET - CJELINA</a:t>
              </a:r>
            </a:p>
          </p:txBody>
        </p:sp>
        <p:sp>
          <p:nvSpPr>
            <p:cNvPr id="5" name="Strelica: desno 4">
              <a:extLst>
                <a:ext uri="{FF2B5EF4-FFF2-40B4-BE49-F238E27FC236}">
                  <a16:creationId xmlns:a16="http://schemas.microsoft.com/office/drawing/2014/main" id="{39351A94-055D-4CD3-81F4-B36F3D6D5416}"/>
                </a:ext>
              </a:extLst>
            </p:cNvPr>
            <p:cNvSpPr/>
            <p:nvPr/>
          </p:nvSpPr>
          <p:spPr>
            <a:xfrm>
              <a:off x="3753016" y="1791320"/>
              <a:ext cx="1281227" cy="6104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1A3260A1-76D1-46EE-974F-7D4C751F1434}"/>
              </a:ext>
            </a:extLst>
          </p:cNvPr>
          <p:cNvGrpSpPr/>
          <p:nvPr/>
        </p:nvGrpSpPr>
        <p:grpSpPr>
          <a:xfrm>
            <a:off x="4898003" y="2133529"/>
            <a:ext cx="6448508" cy="3234991"/>
            <a:chOff x="4921857" y="2124188"/>
            <a:chExt cx="6448508" cy="3234991"/>
          </a:xfrm>
        </p:grpSpPr>
        <p:cxnSp>
          <p:nvCxnSpPr>
            <p:cNvPr id="9" name="Ravni poveznik sa strelicom 8">
              <a:extLst>
                <a:ext uri="{FF2B5EF4-FFF2-40B4-BE49-F238E27FC236}">
                  <a16:creationId xmlns:a16="http://schemas.microsoft.com/office/drawing/2014/main" id="{481EB7FC-0948-48E0-933F-B9DD33F5BE07}"/>
                </a:ext>
              </a:extLst>
            </p:cNvPr>
            <p:cNvCxnSpPr/>
            <p:nvPr/>
          </p:nvCxnSpPr>
          <p:spPr>
            <a:xfrm flipV="1">
              <a:off x="4921857" y="3919757"/>
              <a:ext cx="1502797" cy="824982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sa strelicom 10">
              <a:extLst>
                <a:ext uri="{FF2B5EF4-FFF2-40B4-BE49-F238E27FC236}">
                  <a16:creationId xmlns:a16="http://schemas.microsoft.com/office/drawing/2014/main" id="{1D4211B7-C50A-4C91-827C-6687DC943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1979" y="3812067"/>
              <a:ext cx="0" cy="1547112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sa strelicom 11">
              <a:extLst>
                <a:ext uri="{FF2B5EF4-FFF2-40B4-BE49-F238E27FC236}">
                  <a16:creationId xmlns:a16="http://schemas.microsoft.com/office/drawing/2014/main" id="{D9647C87-6B90-44AF-9413-95F31CA590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55533" y="3288286"/>
              <a:ext cx="1714832" cy="1155826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sa strelicom 12">
              <a:extLst>
                <a:ext uri="{FF2B5EF4-FFF2-40B4-BE49-F238E27FC236}">
                  <a16:creationId xmlns:a16="http://schemas.microsoft.com/office/drawing/2014/main" id="{EFF0FE7D-1795-422E-B955-0C63B81ADB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7976" y="4224557"/>
              <a:ext cx="1564824" cy="1031255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sa strelicom 13">
              <a:extLst>
                <a:ext uri="{FF2B5EF4-FFF2-40B4-BE49-F238E27FC236}">
                  <a16:creationId xmlns:a16="http://schemas.microsoft.com/office/drawing/2014/main" id="{72016BB4-4F6C-4BA9-88F8-6A879522C91D}"/>
                </a:ext>
              </a:extLst>
            </p:cNvPr>
            <p:cNvCxnSpPr/>
            <p:nvPr/>
          </p:nvCxnSpPr>
          <p:spPr>
            <a:xfrm flipV="1">
              <a:off x="5074257" y="2124188"/>
              <a:ext cx="1502797" cy="824982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FC4C300B-8CF8-4979-AC29-E63E35731AE6}"/>
              </a:ext>
            </a:extLst>
          </p:cNvPr>
          <p:cNvCxnSpPr/>
          <p:nvPr/>
        </p:nvCxnSpPr>
        <p:spPr>
          <a:xfrm>
            <a:off x="7644654" y="125233"/>
            <a:ext cx="63610" cy="6607534"/>
          </a:xfrm>
          <a:prstGeom prst="line">
            <a:avLst/>
          </a:prstGeom>
          <a:ln w="57150">
            <a:solidFill>
              <a:srgbClr val="66FF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9F2B1513-198C-4851-84B2-5C7D3E907B69}"/>
              </a:ext>
            </a:extLst>
          </p:cNvPr>
          <p:cNvSpPr txBox="1"/>
          <p:nvPr/>
        </p:nvSpPr>
        <p:spPr>
          <a:xfrm>
            <a:off x="1633464" y="765843"/>
            <a:ext cx="297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</a:rPr>
              <a:t>Prisjeti se !</a:t>
            </a:r>
          </a:p>
        </p:txBody>
      </p:sp>
    </p:spTree>
    <p:extLst>
      <p:ext uri="{BB962C8B-B14F-4D97-AF65-F5344CB8AC3E}">
        <p14:creationId xmlns:p14="http://schemas.microsoft.com/office/powerpoint/2010/main" val="34192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0A155E2-20DB-48D7-A8CD-46AE71AA2558}"/>
              </a:ext>
            </a:extLst>
          </p:cNvPr>
          <p:cNvSpPr txBox="1"/>
          <p:nvPr/>
        </p:nvSpPr>
        <p:spPr>
          <a:xfrm>
            <a:off x="1478944" y="311999"/>
            <a:ext cx="10225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Zadatak: </a:t>
            </a:r>
            <a:r>
              <a:rPr lang="hr-HR" sz="2800" dirty="0">
                <a:solidFill>
                  <a:srgbClr val="C00000"/>
                </a:solidFill>
              </a:rPr>
              <a:t>Danas nećeš slikati ni crtati već slagati dijelove  i stvarati cjelinu.</a:t>
            </a:r>
          </a:p>
          <a:p>
            <a:endParaRPr lang="hr-HR" sz="2800" dirty="0"/>
          </a:p>
          <a:p>
            <a:r>
              <a:rPr lang="hr-HR" sz="2800" dirty="0">
                <a:solidFill>
                  <a:srgbClr val="C00000"/>
                </a:solidFill>
              </a:rPr>
              <a:t>Uz pomoć svježeg cijelog voća, povrća, žitarica, začina, cvijeća ili samo njihovog  jednog dijela sastavi portret svog novog ukućana </a:t>
            </a:r>
            <a:r>
              <a:rPr lang="hr-HR" sz="2800" dirty="0" err="1">
                <a:solidFill>
                  <a:srgbClr val="C00000"/>
                </a:solidFill>
              </a:rPr>
              <a:t>zdravoljupca</a:t>
            </a:r>
            <a:r>
              <a:rPr lang="hr-HR" sz="2800" dirty="0">
                <a:solidFill>
                  <a:srgbClr val="C00000"/>
                </a:solidFill>
              </a:rPr>
              <a:t> poput </a:t>
            </a:r>
            <a:r>
              <a:rPr lang="hr-HR" sz="2800">
                <a:solidFill>
                  <a:srgbClr val="C00000"/>
                </a:solidFill>
              </a:rPr>
              <a:t>Arcimbolda.</a:t>
            </a:r>
            <a:endParaRPr lang="hr-HR" sz="2800" dirty="0">
              <a:solidFill>
                <a:srgbClr val="C0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1ECB792-CCE3-4355-AEB2-0BCF5C05DBB1}"/>
              </a:ext>
            </a:extLst>
          </p:cNvPr>
          <p:cNvSpPr txBox="1"/>
          <p:nvPr/>
        </p:nvSpPr>
        <p:spPr>
          <a:xfrm>
            <a:off x="1092497" y="3062469"/>
            <a:ext cx="863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Treba se uočiti:</a:t>
            </a:r>
          </a:p>
          <a:p>
            <a:r>
              <a:rPr lang="hr-HR" sz="2800" dirty="0"/>
              <a:t>Kompozicija portreta</a:t>
            </a:r>
          </a:p>
          <a:p>
            <a:r>
              <a:rPr lang="hr-HR" sz="2800" dirty="0"/>
              <a:t>Simetrija lica</a:t>
            </a:r>
          </a:p>
          <a:p>
            <a:r>
              <a:rPr lang="hr-HR" sz="2800" dirty="0"/>
              <a:t>Svi pojedini dijelovi glave i lica</a:t>
            </a:r>
          </a:p>
          <a:p>
            <a:r>
              <a:rPr lang="hr-HR" sz="2800" dirty="0"/>
              <a:t>Maštovitost i kreativnost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FFA7679-E56B-46A4-98DB-7C707455D06C}"/>
              </a:ext>
            </a:extLst>
          </p:cNvPr>
          <p:cNvSpPr txBox="1"/>
          <p:nvPr/>
        </p:nvSpPr>
        <p:spPr>
          <a:xfrm>
            <a:off x="3016713" y="5324160"/>
            <a:ext cx="7924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Kada si zadovoljan s izradom svog likovnog uratka, fotografiraj i pošalji učiteljici.</a:t>
            </a:r>
          </a:p>
        </p:txBody>
      </p:sp>
    </p:spTree>
    <p:extLst>
      <p:ext uri="{BB962C8B-B14F-4D97-AF65-F5344CB8AC3E}">
        <p14:creationId xmlns:p14="http://schemas.microsoft.com/office/powerpoint/2010/main" val="187389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hrana, različito, na zatvorenom, stol&#10;&#10;Opis je automatski generiran">
            <a:extLst>
              <a:ext uri="{FF2B5EF4-FFF2-40B4-BE49-F238E27FC236}">
                <a16:creationId xmlns:a16="http://schemas.microsoft.com/office/drawing/2014/main" id="{4787E467-4975-4FC7-A18E-F6172647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805" y="173029"/>
            <a:ext cx="6858000" cy="6858000"/>
          </a:xfrm>
          <a:prstGeom prst="rect">
            <a:avLst/>
          </a:prstGeom>
        </p:spPr>
      </p:pic>
      <p:sp>
        <p:nvSpPr>
          <p:cNvPr id="2" name="Oblačić za govor: pravokutnik 1">
            <a:extLst>
              <a:ext uri="{FF2B5EF4-FFF2-40B4-BE49-F238E27FC236}">
                <a16:creationId xmlns:a16="http://schemas.microsoft.com/office/drawing/2014/main" id="{66644481-E1AF-45D5-8CAC-73B09482802B}"/>
              </a:ext>
            </a:extLst>
          </p:cNvPr>
          <p:cNvSpPr/>
          <p:nvPr/>
        </p:nvSpPr>
        <p:spPr>
          <a:xfrm>
            <a:off x="753189" y="1409367"/>
            <a:ext cx="2388117" cy="1437199"/>
          </a:xfrm>
          <a:prstGeom prst="wedgeRectCallout">
            <a:avLst>
              <a:gd name="adj1" fmla="val 165439"/>
              <a:gd name="adj2" fmla="val 5644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I mi smo </a:t>
            </a:r>
            <a:r>
              <a:rPr lang="hr-HR" sz="2800" dirty="0" err="1"/>
              <a:t>zdravoljupci</a:t>
            </a:r>
            <a:r>
              <a:rPr lang="hr-HR" sz="2800" dirty="0"/>
              <a:t>!</a:t>
            </a:r>
          </a:p>
        </p:txBody>
      </p:sp>
      <p:sp>
        <p:nvSpPr>
          <p:cNvPr id="4" name="Oblačić za govor: pravokutnik 3">
            <a:extLst>
              <a:ext uri="{FF2B5EF4-FFF2-40B4-BE49-F238E27FC236}">
                <a16:creationId xmlns:a16="http://schemas.microsoft.com/office/drawing/2014/main" id="{9240056A-140D-4B47-A80D-F80E3EE5C06E}"/>
              </a:ext>
            </a:extLst>
          </p:cNvPr>
          <p:cNvSpPr/>
          <p:nvPr/>
        </p:nvSpPr>
        <p:spPr>
          <a:xfrm>
            <a:off x="814187" y="3429000"/>
            <a:ext cx="2266122" cy="2618630"/>
          </a:xfrm>
          <a:prstGeom prst="wedgeRectCallout">
            <a:avLst>
              <a:gd name="adj1" fmla="val 188991"/>
              <a:gd name="adj2" fmla="val 51952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Jedva čekamo vidjeti tvoj uradak!</a:t>
            </a:r>
          </a:p>
        </p:txBody>
      </p:sp>
    </p:spTree>
    <p:extLst>
      <p:ext uri="{BB962C8B-B14F-4D97-AF65-F5344CB8AC3E}">
        <p14:creationId xmlns:p14="http://schemas.microsoft.com/office/powerpoint/2010/main" val="128994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hrana, stol, voće, puna&#10;&#10;Opis je automatski generiran">
            <a:extLst>
              <a:ext uri="{FF2B5EF4-FFF2-40B4-BE49-F238E27FC236}">
                <a16:creationId xmlns:a16="http://schemas.microsoft.com/office/drawing/2014/main" id="{A17F12EC-976C-4165-86D2-66605A41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30" y="307615"/>
            <a:ext cx="6242769" cy="6242769"/>
          </a:xfrm>
          <a:prstGeom prst="rect">
            <a:avLst/>
          </a:prstGeom>
        </p:spPr>
      </p:pic>
      <p:sp>
        <p:nvSpPr>
          <p:cNvPr id="3" name="Oblačić za govor: pravokutnik 2">
            <a:extLst>
              <a:ext uri="{FF2B5EF4-FFF2-40B4-BE49-F238E27FC236}">
                <a16:creationId xmlns:a16="http://schemas.microsoft.com/office/drawing/2014/main" id="{3F6B9E25-A79F-42AE-9E91-2923616625D8}"/>
              </a:ext>
            </a:extLst>
          </p:cNvPr>
          <p:cNvSpPr/>
          <p:nvPr/>
        </p:nvSpPr>
        <p:spPr>
          <a:xfrm>
            <a:off x="9252309" y="415456"/>
            <a:ext cx="2266122" cy="5707048"/>
          </a:xfrm>
          <a:prstGeom prst="wedgeRectCallout">
            <a:avLst>
              <a:gd name="adj1" fmla="val -146447"/>
              <a:gd name="adj2" fmla="val 4676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Prisjeti se i piramide zdrave prehrane. Nastoj upotrijebiti što više različitih dijelova iz nje.</a:t>
            </a:r>
          </a:p>
        </p:txBody>
      </p:sp>
    </p:spTree>
    <p:extLst>
      <p:ext uri="{BB962C8B-B14F-4D97-AF65-F5344CB8AC3E}">
        <p14:creationId xmlns:p14="http://schemas.microsoft.com/office/powerpoint/2010/main" val="78880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atable portrait composed of fruits in giuseppe arcimboldo style ...">
            <a:extLst>
              <a:ext uri="{FF2B5EF4-FFF2-40B4-BE49-F238E27FC236}">
                <a16:creationId xmlns:a16="http://schemas.microsoft.com/office/drawing/2014/main" id="{FC705FC1-2AF2-4674-B196-766AD99FB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"/>
          <a:stretch/>
        </p:blipFill>
        <p:spPr bwMode="auto">
          <a:xfrm>
            <a:off x="1550254" y="1566659"/>
            <a:ext cx="4848225" cy="47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A20D005-E424-4184-82FD-A1236D1A1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598" y="1648018"/>
            <a:ext cx="4383502" cy="4632308"/>
          </a:xfrm>
          <a:prstGeom prst="rect">
            <a:avLst/>
          </a:prstGeom>
        </p:spPr>
      </p:pic>
      <p:sp>
        <p:nvSpPr>
          <p:cNvPr id="4" name="Oblačić za govor: pravokutnik 3">
            <a:extLst>
              <a:ext uri="{FF2B5EF4-FFF2-40B4-BE49-F238E27FC236}">
                <a16:creationId xmlns:a16="http://schemas.microsoft.com/office/drawing/2014/main" id="{AF0B572E-A4BC-45CA-A807-1BAA54147183}"/>
              </a:ext>
            </a:extLst>
          </p:cNvPr>
          <p:cNvSpPr/>
          <p:nvPr/>
        </p:nvSpPr>
        <p:spPr>
          <a:xfrm>
            <a:off x="2128765" y="129460"/>
            <a:ext cx="5448829" cy="1437199"/>
          </a:xfrm>
          <a:prstGeom prst="wedgeRectCallout">
            <a:avLst>
              <a:gd name="adj1" fmla="val 60571"/>
              <a:gd name="adj2" fmla="val 30817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Zabavite se i ostvarite jedinstvene umjetničke radove!</a:t>
            </a:r>
          </a:p>
        </p:txBody>
      </p:sp>
    </p:spTree>
    <p:extLst>
      <p:ext uri="{BB962C8B-B14F-4D97-AF65-F5344CB8AC3E}">
        <p14:creationId xmlns:p14="http://schemas.microsoft.com/office/powerpoint/2010/main" val="366558115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1352</TotalTime>
  <Words>226</Words>
  <Application>Microsoft Office PowerPoint</Application>
  <PresentationFormat>Široki zaslon</PresentationFormat>
  <Paragraphs>29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Pramen</vt:lpstr>
      <vt:lpstr>U svijetu likovnih umjetnika  Slikamo kao Guiseppe Arcimboldo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OBLIKOVANJE U PROSTORU 1. RAZRED PROSTORNO – PLASTIČNO OBLIKOVANJE</dc:title>
  <dc:creator>Vesna Stipić</dc:creator>
  <cp:lastModifiedBy>Vesna Stipić</cp:lastModifiedBy>
  <cp:revision>19</cp:revision>
  <dcterms:created xsi:type="dcterms:W3CDTF">2020-05-18T17:30:02Z</dcterms:created>
  <dcterms:modified xsi:type="dcterms:W3CDTF">2020-05-25T14:31:54Z</dcterms:modified>
</cp:coreProperties>
</file>