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embeddedFontLst>
    <p:embeddedFont>
      <p:font typeface="Roboto"/>
      <p:regular r:id="rId14"/>
      <p:bold r:id="rId15"/>
      <p:italic r:id="rId16"/>
      <p:boldItalic r:id="rId17"/>
    </p:embeddedFont>
    <p:embeddedFont>
      <p:font typeface="Merriweather"/>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Merriweather-italic.fntdata"/><Relationship Id="rId11" Type="http://schemas.openxmlformats.org/officeDocument/2006/relationships/slide" Target="slides/slide7.xml"/><Relationship Id="rId10" Type="http://schemas.openxmlformats.org/officeDocument/2006/relationships/slide" Target="slides/slide6.xml"/><Relationship Id="rId21" Type="http://schemas.openxmlformats.org/officeDocument/2006/relationships/font" Target="fonts/Merriweather-bold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Roboto-bold.fntdata"/><Relationship Id="rId14" Type="http://schemas.openxmlformats.org/officeDocument/2006/relationships/font" Target="fonts/Roboto-regular.fntdata"/><Relationship Id="rId17" Type="http://schemas.openxmlformats.org/officeDocument/2006/relationships/font" Target="fonts/Roboto-boldItalic.fntdata"/><Relationship Id="rId16" Type="http://schemas.openxmlformats.org/officeDocument/2006/relationships/font" Target="fonts/Roboto-italic.fntdata"/><Relationship Id="rId5" Type="http://schemas.openxmlformats.org/officeDocument/2006/relationships/slide" Target="slides/slide1.xml"/><Relationship Id="rId19" Type="http://schemas.openxmlformats.org/officeDocument/2006/relationships/font" Target="fonts/Merriweather-bold.fntdata"/><Relationship Id="rId6" Type="http://schemas.openxmlformats.org/officeDocument/2006/relationships/slide" Target="slides/slide2.xml"/><Relationship Id="rId18" Type="http://schemas.openxmlformats.org/officeDocument/2006/relationships/font" Target="fonts/Merriweather-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ripwire.com/state-of-security/security-awareness/internet-of-things-an-easy-life-at-a-much-expensive-price/"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2" name="Shape 6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fr" sz="1400">
                <a:highlight>
                  <a:srgbClr val="FFFFFF"/>
                </a:highlight>
              </a:rPr>
              <a:t>Virtual reality allows the user to be immersed into a virtual world, unlike regular screens in front of the user which do not allow for such an experience. VR can include 3 of the 4 senses, including vision, hearing, touch and possibly even smell. With this power, VR can take people for a virtual world fairly easily. The only current problems are the availability of such hardware and the price at which it can be purchased. </a:t>
            </a:r>
            <a:endParaRPr sz="1400">
              <a:highlight>
                <a:srgbClr val="FFFFFF"/>
              </a:highlight>
            </a:endParaRPr>
          </a:p>
          <a:p>
            <a:pPr indent="0" lvl="0" marL="0">
              <a:spcBef>
                <a:spcPts val="0"/>
              </a:spcBef>
              <a:spcAft>
                <a:spcPts val="0"/>
              </a:spcAft>
              <a:buNone/>
            </a:pPr>
            <a:r>
              <a:rPr lang="fr" sz="1400">
                <a:highlight>
                  <a:srgbClr val="FFFFFF"/>
                </a:highlight>
              </a:rPr>
              <a:t>The first helmet of virtual reality was create on 1968( nineteen-sixtee-height) by Ivan SUTHERLAND.</a:t>
            </a:r>
            <a:endParaRPr sz="1400">
              <a:highlight>
                <a:srgbClr val="FFFFFF"/>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fr" sz="1400"/>
              <a:t>You can live life experiences that you cannot do in real for example: you can fly, play games but you can also use it in </a:t>
            </a:r>
            <a:r>
              <a:rPr lang="fr" sz="1400">
                <a:solidFill>
                  <a:srgbClr val="212121"/>
                </a:solidFill>
                <a:highlight>
                  <a:srgbClr val="FFFFFF"/>
                </a:highlight>
              </a:rPr>
              <a:t>medical field to treat phobias (fear of emptiness, spiders or crowds) or for the training of rescuers or soldiers</a:t>
            </a:r>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fr" sz="1400">
                <a:highlight>
                  <a:schemeClr val="lt1"/>
                </a:highlight>
              </a:rPr>
              <a:t>The first helmet of augmented reality was create on 1968( nineteen-sixty-height) by Ivan SUTHERLAND. </a:t>
            </a:r>
            <a:endParaRPr sz="1400"/>
          </a:p>
          <a:p>
            <a:pPr indent="0" lvl="0" marL="0">
              <a:spcBef>
                <a:spcPts val="0"/>
              </a:spcBef>
              <a:spcAft>
                <a:spcPts val="0"/>
              </a:spcAft>
              <a:buNone/>
            </a:pPr>
            <a:r>
              <a:rPr lang="fr" sz="1400">
                <a:highlight>
                  <a:srgbClr val="FFFFFF"/>
                </a:highlight>
              </a:rPr>
              <a:t>It’s a version of reality where live direct or indirect views of physical real-world environments are augmented with superimposed computer-generated images over a user's view of the real-world</a:t>
            </a:r>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fr" sz="1400"/>
              <a:t>In the future, augmented reality could be used in digital identity to know the name and informations of people, restaurants and hotels. It could be dangerous because all the people could know everything about us ! We couldn’t have a private life ! It’s why I hope augmented reality will not be developed in digital identity.</a:t>
            </a:r>
            <a:endParaRPr sz="1400"/>
          </a:p>
          <a:p>
            <a:pPr indent="0" lvl="0" marL="0">
              <a:spcBef>
                <a:spcPts val="0"/>
              </a:spcBef>
              <a:spcAft>
                <a:spcPts val="0"/>
              </a:spcAft>
              <a:buNone/>
            </a:pPr>
            <a:r>
              <a:rPr lang="fr" sz="1400">
                <a:highlight>
                  <a:srgbClr val="FFFFFF"/>
                </a:highlight>
              </a:rPr>
              <a:t>Like any connected device that’s part of the </a:t>
            </a:r>
            <a:r>
              <a:rPr lang="fr" sz="1400">
                <a:highlight>
                  <a:srgbClr val="FFFFFF"/>
                </a:highlight>
                <a:hlinkClick r:id="rId2"/>
              </a:rPr>
              <a:t>Internet of Things</a:t>
            </a:r>
            <a:r>
              <a:rPr lang="fr" sz="1400"/>
              <a:t>. </a:t>
            </a:r>
            <a:r>
              <a:rPr lang="fr" sz="1400">
                <a:highlight>
                  <a:srgbClr val="FFFFFF"/>
                </a:highlight>
              </a:rPr>
              <a:t>Additionally, communications between VR devices and servers might be sent unencrypted.</a:t>
            </a:r>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fr" sz="1400"/>
              <a:t>You can also use Augmented reality in video games and wich where you can see object in 3D. Augmented reality is more like an entertainment compared to the virtual reality. The first difference is that in augmented reality you can only have more in reality, you have more informations, more object but you are still in real life. In VR, you’ve got a whole other world, even if they represent the life as real, it’s still fake.</a:t>
            </a:r>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fr" sz="1400"/>
              <a:t>The dangers of virtual reality were especially dangers for health like dry eye, troubles of head and stomach, cardiac risk or even depression, violence and madness or confusion between the reality and the virtual. Contrary augmented reality has more danger for social life because the slightest gesture can be to analyze like in video that we are going to show you (just an extract). In the video we can remark the people are examine every move</a:t>
            </a:r>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fr" sz="1400"/>
              <a:t>( question aux gens de la classe )</a:t>
            </a:r>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125" y="0"/>
            <a:ext cx="9144250" cy="4398100"/>
          </a:xfrm>
          <a:custGeom>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Shape 11"/>
          <p:cNvSpPr txBox="1"/>
          <p:nvPr>
            <p:ph type="ctrTitle"/>
          </p:nvPr>
        </p:nvSpPr>
        <p:spPr>
          <a:xfrm>
            <a:off x="311700" y="539725"/>
            <a:ext cx="8520600" cy="1282500"/>
          </a:xfrm>
          <a:prstGeom prst="rect">
            <a:avLst/>
          </a:prstGeom>
        </p:spPr>
        <p:txBody>
          <a:bodyPr anchorCtr="0" anchor="t" bIns="91425" lIns="91425" spcFirstLastPara="1" rIns="91425" wrap="square" tIns="91425"/>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Shape 12"/>
          <p:cNvSpPr txBox="1"/>
          <p:nvPr>
            <p:ph idx="1" type="subTitle"/>
          </p:nvPr>
        </p:nvSpPr>
        <p:spPr>
          <a:xfrm>
            <a:off x="311700" y="1878560"/>
            <a:ext cx="4242600" cy="7383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Shape 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indent="0" lvl="0" mar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bg>
      <p:bgPr>
        <a:solidFill>
          <a:schemeClr val="dk1"/>
        </a:solidFill>
      </p:bgPr>
    </p:bg>
    <p:spTree>
      <p:nvGrpSpPr>
        <p:cNvPr id="54" name="Shape 54"/>
        <p:cNvGrpSpPr/>
        <p:nvPr/>
      </p:nvGrpSpPr>
      <p:grpSpPr>
        <a:xfrm>
          <a:off x="0" y="0"/>
          <a:ext cx="0" cy="0"/>
          <a:chOff x="0" y="0"/>
          <a:chExt cx="0" cy="0"/>
        </a:xfrm>
      </p:grpSpPr>
      <p:sp>
        <p:nvSpPr>
          <p:cNvPr id="55" name="Shape 55"/>
          <p:cNvSpPr txBox="1"/>
          <p:nvPr>
            <p:ph type="title"/>
          </p:nvPr>
        </p:nvSpPr>
        <p:spPr>
          <a:xfrm>
            <a:off x="311750" y="831175"/>
            <a:ext cx="5334900" cy="1244700"/>
          </a:xfrm>
          <a:prstGeom prst="rect">
            <a:avLst/>
          </a:prstGeom>
        </p:spPr>
        <p:txBody>
          <a:bodyPr anchorCtr="0" anchor="b" bIns="91425" lIns="91425" spcFirstLastPara="1" rIns="91425" wrap="square" tIns="91425"/>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p:txBody>
      </p:sp>
      <p:sp>
        <p:nvSpPr>
          <p:cNvPr id="56" name="Shape 56"/>
          <p:cNvSpPr txBox="1"/>
          <p:nvPr>
            <p:ph idx="1" type="body"/>
          </p:nvPr>
        </p:nvSpPr>
        <p:spPr>
          <a:xfrm>
            <a:off x="311700" y="2121425"/>
            <a:ext cx="5334900" cy="942600"/>
          </a:xfrm>
          <a:prstGeom prst="rect">
            <a:avLst/>
          </a:prstGeom>
        </p:spPr>
        <p:txBody>
          <a:bodyPr anchorCtr="0" anchor="t" bIns="91425" lIns="91425" spcFirstLastPara="1" rIns="91425" wrap="square" tIns="91425"/>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57" name="Shape 5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indent="0" lvl="0" mar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8" name="Shape 58"/>
        <p:cNvGrpSpPr/>
        <p:nvPr/>
      </p:nvGrpSpPr>
      <p:grpSpPr>
        <a:xfrm>
          <a:off x="0" y="0"/>
          <a:ext cx="0" cy="0"/>
          <a:chOff x="0" y="0"/>
          <a:chExt cx="0" cy="0"/>
        </a:xfrm>
      </p:grpSpPr>
      <p:sp>
        <p:nvSpPr>
          <p:cNvPr id="59" name="Shape 5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accent3"/>
        </a:solidFill>
      </p:bgPr>
    </p:bg>
    <p:spTree>
      <p:nvGrpSpPr>
        <p:cNvPr id="14" name="Shape 14"/>
        <p:cNvGrpSpPr/>
        <p:nvPr/>
      </p:nvGrpSpPr>
      <p:grpSpPr>
        <a:xfrm>
          <a:off x="0" y="0"/>
          <a:ext cx="0" cy="0"/>
          <a:chOff x="0" y="0"/>
          <a:chExt cx="0" cy="0"/>
        </a:xfrm>
      </p:grpSpPr>
      <p:sp>
        <p:nvSpPr>
          <p:cNvPr id="15" name="Shape 15"/>
          <p:cNvSpPr/>
          <p:nvPr/>
        </p:nvSpPr>
        <p:spPr>
          <a:xfrm>
            <a:off x="0" y="48099"/>
            <a:ext cx="9144250" cy="4398100"/>
          </a:xfrm>
          <a:custGeom>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Shape 16"/>
          <p:cNvSpPr/>
          <p:nvPr/>
        </p:nvSpPr>
        <p:spPr>
          <a:xfrm>
            <a:off x="0" y="0"/>
            <a:ext cx="9144250" cy="4398100"/>
          </a:xfrm>
          <a:custGeom>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Shape 17"/>
          <p:cNvSpPr txBox="1"/>
          <p:nvPr>
            <p:ph type="title"/>
          </p:nvPr>
        </p:nvSpPr>
        <p:spPr>
          <a:xfrm>
            <a:off x="311700" y="539725"/>
            <a:ext cx="8520600" cy="1282500"/>
          </a:xfrm>
          <a:prstGeom prst="rect">
            <a:avLst/>
          </a:prstGeom>
        </p:spPr>
        <p:txBody>
          <a:bodyPr anchorCtr="0" anchor="t" bIns="91425" lIns="91425" spcFirstLastPara="1" rIns="91425" wrap="square" tIns="91425"/>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Shape 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solidFill>
                  <a:schemeClr val="accent1"/>
                </a:solidFill>
              </a:defRPr>
            </a:lvl1pPr>
            <a:lvl2pPr lvl="1">
              <a:spcBef>
                <a:spcPts val="0"/>
              </a:spcBef>
              <a:buNone/>
              <a:defRPr>
                <a:solidFill>
                  <a:schemeClr val="accent1"/>
                </a:solidFill>
              </a:defRPr>
            </a:lvl2pPr>
            <a:lvl3pPr lvl="2">
              <a:spcBef>
                <a:spcPts val="0"/>
              </a:spcBef>
              <a:buNone/>
              <a:defRPr>
                <a:solidFill>
                  <a:schemeClr val="accent1"/>
                </a:solidFill>
              </a:defRPr>
            </a:lvl3pPr>
            <a:lvl4pPr lvl="3">
              <a:spcBef>
                <a:spcPts val="0"/>
              </a:spcBef>
              <a:buNone/>
              <a:defRPr>
                <a:solidFill>
                  <a:schemeClr val="accent1"/>
                </a:solidFill>
              </a:defRPr>
            </a:lvl4pPr>
            <a:lvl5pPr lvl="4">
              <a:spcBef>
                <a:spcPts val="0"/>
              </a:spcBef>
              <a:buNone/>
              <a:defRPr>
                <a:solidFill>
                  <a:schemeClr val="accent1"/>
                </a:solidFill>
              </a:defRPr>
            </a:lvl5pPr>
            <a:lvl6pPr lvl="5">
              <a:spcBef>
                <a:spcPts val="0"/>
              </a:spcBef>
              <a:buNone/>
              <a:defRPr>
                <a:solidFill>
                  <a:schemeClr val="accent1"/>
                </a:solidFill>
              </a:defRPr>
            </a:lvl6pPr>
            <a:lvl7pPr lvl="6">
              <a:spcBef>
                <a:spcPts val="0"/>
              </a:spcBef>
              <a:buNone/>
              <a:defRPr>
                <a:solidFill>
                  <a:schemeClr val="accent1"/>
                </a:solidFill>
              </a:defRPr>
            </a:lvl7pPr>
            <a:lvl8pPr lvl="7">
              <a:spcBef>
                <a:spcPts val="0"/>
              </a:spcBef>
              <a:buNone/>
              <a:defRPr>
                <a:solidFill>
                  <a:schemeClr val="accent1"/>
                </a:solidFill>
              </a:defRPr>
            </a:lvl8pPr>
            <a:lvl9pPr lvl="8">
              <a:spcBef>
                <a:spcPts val="0"/>
              </a:spcBef>
              <a:buNone/>
              <a:defRPr>
                <a:solidFill>
                  <a:schemeClr val="accent1"/>
                </a:solidFill>
              </a:defRPr>
            </a:lvl9pPr>
          </a:lstStyle>
          <a:p>
            <a:pPr indent="0" lvl="0" mar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9" name="Shape 19"/>
        <p:cNvGrpSpPr/>
        <p:nvPr/>
      </p:nvGrpSpPr>
      <p:grpSpPr>
        <a:xfrm>
          <a:off x="0" y="0"/>
          <a:ext cx="0" cy="0"/>
          <a:chOff x="0" y="0"/>
          <a:chExt cx="0" cy="0"/>
        </a:xfrm>
      </p:grpSpPr>
      <p:sp>
        <p:nvSpPr>
          <p:cNvPr id="20" name="Shape 20"/>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 name="Shape 21"/>
          <p:cNvSpPr/>
          <p:nvPr/>
        </p:nvSpPr>
        <p:spPr>
          <a:xfrm>
            <a:off x="0" y="44125"/>
            <a:ext cx="4313625" cy="4399375"/>
          </a:xfrm>
          <a:custGeom>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Shape 22"/>
          <p:cNvSpPr/>
          <p:nvPr/>
        </p:nvSpPr>
        <p:spPr>
          <a:xfrm>
            <a:off x="-125" y="0"/>
            <a:ext cx="4316900" cy="4395600"/>
          </a:xfrm>
          <a:custGeom>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Shape 23"/>
          <p:cNvSpPr txBox="1"/>
          <p:nvPr>
            <p:ph type="title"/>
          </p:nvPr>
        </p:nvSpPr>
        <p:spPr>
          <a:xfrm>
            <a:off x="311725" y="500925"/>
            <a:ext cx="3706500" cy="25089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Shape 24"/>
          <p:cNvSpPr txBox="1"/>
          <p:nvPr>
            <p:ph idx="1" type="body"/>
          </p:nvPr>
        </p:nvSpPr>
        <p:spPr>
          <a:xfrm>
            <a:off x="4644675" y="500925"/>
            <a:ext cx="4166400" cy="40986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5" name="Shape 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6" name="Shape 26"/>
        <p:cNvGrpSpPr/>
        <p:nvPr/>
      </p:nvGrpSpPr>
      <p:grpSpPr>
        <a:xfrm>
          <a:off x="0" y="0"/>
          <a:ext cx="0" cy="0"/>
          <a:chOff x="0" y="0"/>
          <a:chExt cx="0" cy="0"/>
        </a:xfrm>
      </p:grpSpPr>
      <p:sp>
        <p:nvSpPr>
          <p:cNvPr id="27" name="Shape 27"/>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 name="Shape 28"/>
          <p:cNvSpPr txBox="1"/>
          <p:nvPr>
            <p:ph type="title"/>
          </p:nvPr>
        </p:nvSpPr>
        <p:spPr>
          <a:xfrm>
            <a:off x="311725" y="500925"/>
            <a:ext cx="8520600" cy="6237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Shape 29"/>
          <p:cNvSpPr txBox="1"/>
          <p:nvPr>
            <p:ph idx="1" type="body"/>
          </p:nvPr>
        </p:nvSpPr>
        <p:spPr>
          <a:xfrm>
            <a:off x="311700" y="1505700"/>
            <a:ext cx="3999900" cy="3076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Shape 30"/>
          <p:cNvSpPr txBox="1"/>
          <p:nvPr>
            <p:ph idx="2" type="body"/>
          </p:nvPr>
        </p:nvSpPr>
        <p:spPr>
          <a:xfrm>
            <a:off x="4832400" y="1505700"/>
            <a:ext cx="3999900" cy="3076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2" name="Shape 32"/>
        <p:cNvGrpSpPr/>
        <p:nvPr/>
      </p:nvGrpSpPr>
      <p:grpSpPr>
        <a:xfrm>
          <a:off x="0" y="0"/>
          <a:ext cx="0" cy="0"/>
          <a:chOff x="0" y="0"/>
          <a:chExt cx="0" cy="0"/>
        </a:xfrm>
      </p:grpSpPr>
      <p:sp>
        <p:nvSpPr>
          <p:cNvPr id="33" name="Shape 33"/>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 name="Shape 34"/>
          <p:cNvSpPr txBox="1"/>
          <p:nvPr>
            <p:ph type="title"/>
          </p:nvPr>
        </p:nvSpPr>
        <p:spPr>
          <a:xfrm>
            <a:off x="311725" y="500925"/>
            <a:ext cx="8520600" cy="6237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Shape 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6" name="Shape 36"/>
        <p:cNvGrpSpPr/>
        <p:nvPr/>
      </p:nvGrpSpPr>
      <p:grpSpPr>
        <a:xfrm>
          <a:off x="0" y="0"/>
          <a:ext cx="0" cy="0"/>
          <a:chOff x="0" y="0"/>
          <a:chExt cx="0" cy="0"/>
        </a:xfrm>
      </p:grpSpPr>
      <p:sp>
        <p:nvSpPr>
          <p:cNvPr id="37" name="Shape 3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 name="Shape 38"/>
          <p:cNvSpPr txBox="1"/>
          <p:nvPr>
            <p:ph type="title"/>
          </p:nvPr>
        </p:nvSpPr>
        <p:spPr>
          <a:xfrm>
            <a:off x="311725" y="500925"/>
            <a:ext cx="3127500" cy="18291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Shape 39"/>
          <p:cNvSpPr txBox="1"/>
          <p:nvPr>
            <p:ph idx="1" type="body"/>
          </p:nvPr>
        </p:nvSpPr>
        <p:spPr>
          <a:xfrm>
            <a:off x="311700" y="2390650"/>
            <a:ext cx="3127500" cy="2298000"/>
          </a:xfrm>
          <a:prstGeom prst="rect">
            <a:avLst/>
          </a:prstGeom>
        </p:spPr>
        <p:txBody>
          <a:bodyPr anchorCtr="0" anchor="t" bIns="91425" lIns="91425" spcFirstLastPara="1" rIns="91425" wrap="square" tIns="91425"/>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accent3"/>
        </a:solidFill>
      </p:bgPr>
    </p:bg>
    <p:spTree>
      <p:nvGrpSpPr>
        <p:cNvPr id="41" name="Shape 41"/>
        <p:cNvGrpSpPr/>
        <p:nvPr/>
      </p:nvGrpSpPr>
      <p:grpSpPr>
        <a:xfrm>
          <a:off x="0" y="0"/>
          <a:ext cx="0" cy="0"/>
          <a:chOff x="0" y="0"/>
          <a:chExt cx="0" cy="0"/>
        </a:xfrm>
      </p:grpSpPr>
      <p:sp>
        <p:nvSpPr>
          <p:cNvPr id="42" name="Shape 42"/>
          <p:cNvSpPr txBox="1"/>
          <p:nvPr>
            <p:ph type="title"/>
          </p:nvPr>
        </p:nvSpPr>
        <p:spPr>
          <a:xfrm>
            <a:off x="311675" y="798600"/>
            <a:ext cx="6247800" cy="3546300"/>
          </a:xfrm>
          <a:prstGeom prst="rect">
            <a:avLst/>
          </a:prstGeom>
        </p:spPr>
        <p:txBody>
          <a:bodyPr anchorCtr="0" anchor="ctr" bIns="91425" lIns="91425" spcFirstLastPara="1" rIns="91425" wrap="square" tIns="91425"/>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solidFill>
                  <a:schemeClr val="accent1"/>
                </a:solidFill>
              </a:defRPr>
            </a:lvl1pPr>
            <a:lvl2pPr lvl="1">
              <a:spcBef>
                <a:spcPts val="0"/>
              </a:spcBef>
              <a:buNone/>
              <a:defRPr>
                <a:solidFill>
                  <a:schemeClr val="accent1"/>
                </a:solidFill>
              </a:defRPr>
            </a:lvl2pPr>
            <a:lvl3pPr lvl="2">
              <a:spcBef>
                <a:spcPts val="0"/>
              </a:spcBef>
              <a:buNone/>
              <a:defRPr>
                <a:solidFill>
                  <a:schemeClr val="accent1"/>
                </a:solidFill>
              </a:defRPr>
            </a:lvl3pPr>
            <a:lvl4pPr lvl="3">
              <a:spcBef>
                <a:spcPts val="0"/>
              </a:spcBef>
              <a:buNone/>
              <a:defRPr>
                <a:solidFill>
                  <a:schemeClr val="accent1"/>
                </a:solidFill>
              </a:defRPr>
            </a:lvl4pPr>
            <a:lvl5pPr lvl="4">
              <a:spcBef>
                <a:spcPts val="0"/>
              </a:spcBef>
              <a:buNone/>
              <a:defRPr>
                <a:solidFill>
                  <a:schemeClr val="accent1"/>
                </a:solidFill>
              </a:defRPr>
            </a:lvl5pPr>
            <a:lvl6pPr lvl="5">
              <a:spcBef>
                <a:spcPts val="0"/>
              </a:spcBef>
              <a:buNone/>
              <a:defRPr>
                <a:solidFill>
                  <a:schemeClr val="accent1"/>
                </a:solidFill>
              </a:defRPr>
            </a:lvl6pPr>
            <a:lvl7pPr lvl="6">
              <a:spcBef>
                <a:spcPts val="0"/>
              </a:spcBef>
              <a:buNone/>
              <a:defRPr>
                <a:solidFill>
                  <a:schemeClr val="accent1"/>
                </a:solidFill>
              </a:defRPr>
            </a:lvl7pPr>
            <a:lvl8pPr lvl="7">
              <a:spcBef>
                <a:spcPts val="0"/>
              </a:spcBef>
              <a:buNone/>
              <a:defRPr>
                <a:solidFill>
                  <a:schemeClr val="accent1"/>
                </a:solidFill>
              </a:defRPr>
            </a:lvl8pPr>
            <a:lvl9pPr lvl="8">
              <a:spcBef>
                <a:spcPts val="0"/>
              </a:spcBef>
              <a:buNone/>
              <a:defRPr>
                <a:solidFill>
                  <a:schemeClr val="accent1"/>
                </a:solidFill>
              </a:defRPr>
            </a:lvl9pPr>
          </a:lstStyle>
          <a:p>
            <a:pPr indent="0" lvl="0" mar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44" name="Shape 44"/>
        <p:cNvGrpSpPr/>
        <p:nvPr/>
      </p:nvGrpSpPr>
      <p:grpSpPr>
        <a:xfrm>
          <a:off x="0" y="0"/>
          <a:ext cx="0" cy="0"/>
          <a:chOff x="0" y="0"/>
          <a:chExt cx="0" cy="0"/>
        </a:xfrm>
      </p:grpSpPr>
      <p:sp>
        <p:nvSpPr>
          <p:cNvPr id="45" name="Shape 45"/>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 name="Shape 46"/>
          <p:cNvSpPr txBox="1"/>
          <p:nvPr>
            <p:ph type="title"/>
          </p:nvPr>
        </p:nvSpPr>
        <p:spPr>
          <a:xfrm>
            <a:off x="311300" y="500925"/>
            <a:ext cx="3704400" cy="20496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Shape 47"/>
          <p:cNvSpPr txBox="1"/>
          <p:nvPr>
            <p:ph idx="1" type="subTitle"/>
          </p:nvPr>
        </p:nvSpPr>
        <p:spPr>
          <a:xfrm>
            <a:off x="304800" y="2626725"/>
            <a:ext cx="3704400" cy="9267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Shape 48"/>
          <p:cNvSpPr txBox="1"/>
          <p:nvPr>
            <p:ph idx="2" type="body"/>
          </p:nvPr>
        </p:nvSpPr>
        <p:spPr>
          <a:xfrm>
            <a:off x="4879025" y="500925"/>
            <a:ext cx="3954000" cy="4111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50" name="Shape 50"/>
        <p:cNvGrpSpPr/>
        <p:nvPr/>
      </p:nvGrpSpPr>
      <p:grpSpPr>
        <a:xfrm>
          <a:off x="0" y="0"/>
          <a:ext cx="0" cy="0"/>
          <a:chOff x="0" y="0"/>
          <a:chExt cx="0" cy="0"/>
        </a:xfrm>
      </p:grpSpPr>
      <p:sp>
        <p:nvSpPr>
          <p:cNvPr id="51" name="Shape 51"/>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 name="Shape 52"/>
          <p:cNvSpPr txBox="1"/>
          <p:nvPr>
            <p:ph idx="1" type="body"/>
          </p:nvPr>
        </p:nvSpPr>
        <p:spPr>
          <a:xfrm>
            <a:off x="311700" y="4521400"/>
            <a:ext cx="7979400" cy="4605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Shape 5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indent="0" lvl="0" marL="0">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radigm">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spcBef>
                <a:spcPts val="0"/>
              </a:spcBef>
              <a:buNone/>
              <a:defRPr sz="1000">
                <a:solidFill>
                  <a:schemeClr val="dk2"/>
                </a:solidFill>
                <a:latin typeface="Roboto"/>
                <a:ea typeface="Roboto"/>
                <a:cs typeface="Roboto"/>
                <a:sym typeface="Roboto"/>
              </a:defRPr>
            </a:lvl1pPr>
            <a:lvl2pPr lvl="1" algn="r">
              <a:spcBef>
                <a:spcPts val="0"/>
              </a:spcBef>
              <a:buNone/>
              <a:defRPr sz="1000">
                <a:solidFill>
                  <a:schemeClr val="dk2"/>
                </a:solidFill>
                <a:latin typeface="Roboto"/>
                <a:ea typeface="Roboto"/>
                <a:cs typeface="Roboto"/>
                <a:sym typeface="Roboto"/>
              </a:defRPr>
            </a:lvl2pPr>
            <a:lvl3pPr lvl="2" algn="r">
              <a:spcBef>
                <a:spcPts val="0"/>
              </a:spcBef>
              <a:buNone/>
              <a:defRPr sz="1000">
                <a:solidFill>
                  <a:schemeClr val="dk2"/>
                </a:solidFill>
                <a:latin typeface="Roboto"/>
                <a:ea typeface="Roboto"/>
                <a:cs typeface="Roboto"/>
                <a:sym typeface="Roboto"/>
              </a:defRPr>
            </a:lvl3pPr>
            <a:lvl4pPr lvl="3" algn="r">
              <a:spcBef>
                <a:spcPts val="0"/>
              </a:spcBef>
              <a:buNone/>
              <a:defRPr sz="1000">
                <a:solidFill>
                  <a:schemeClr val="dk2"/>
                </a:solidFill>
                <a:latin typeface="Roboto"/>
                <a:ea typeface="Roboto"/>
                <a:cs typeface="Roboto"/>
                <a:sym typeface="Roboto"/>
              </a:defRPr>
            </a:lvl4pPr>
            <a:lvl5pPr lvl="4" algn="r">
              <a:spcBef>
                <a:spcPts val="0"/>
              </a:spcBef>
              <a:buNone/>
              <a:defRPr sz="1000">
                <a:solidFill>
                  <a:schemeClr val="dk2"/>
                </a:solidFill>
                <a:latin typeface="Roboto"/>
                <a:ea typeface="Roboto"/>
                <a:cs typeface="Roboto"/>
                <a:sym typeface="Roboto"/>
              </a:defRPr>
            </a:lvl5pPr>
            <a:lvl6pPr lvl="5" algn="r">
              <a:spcBef>
                <a:spcPts val="0"/>
              </a:spcBef>
              <a:buNone/>
              <a:defRPr sz="1000">
                <a:solidFill>
                  <a:schemeClr val="dk2"/>
                </a:solidFill>
                <a:latin typeface="Roboto"/>
                <a:ea typeface="Roboto"/>
                <a:cs typeface="Roboto"/>
                <a:sym typeface="Roboto"/>
              </a:defRPr>
            </a:lvl6pPr>
            <a:lvl7pPr lvl="6" algn="r">
              <a:spcBef>
                <a:spcPts val="0"/>
              </a:spcBef>
              <a:buNone/>
              <a:defRPr sz="1000">
                <a:solidFill>
                  <a:schemeClr val="dk2"/>
                </a:solidFill>
                <a:latin typeface="Roboto"/>
                <a:ea typeface="Roboto"/>
                <a:cs typeface="Roboto"/>
                <a:sym typeface="Roboto"/>
              </a:defRPr>
            </a:lvl7pPr>
            <a:lvl8pPr lvl="7" algn="r">
              <a:spcBef>
                <a:spcPts val="0"/>
              </a:spcBef>
              <a:buNone/>
              <a:defRPr sz="1000">
                <a:solidFill>
                  <a:schemeClr val="dk2"/>
                </a:solidFill>
                <a:latin typeface="Roboto"/>
                <a:ea typeface="Roboto"/>
                <a:cs typeface="Roboto"/>
                <a:sym typeface="Roboto"/>
              </a:defRPr>
            </a:lvl8pPr>
            <a:lvl9pPr lvl="8" algn="r">
              <a:spcBef>
                <a:spcPts val="0"/>
              </a:spcBef>
              <a:buNone/>
              <a:defRPr sz="1000">
                <a:solidFill>
                  <a:schemeClr val="dk2"/>
                </a:solidFill>
                <a:latin typeface="Roboto"/>
                <a:ea typeface="Roboto"/>
                <a:cs typeface="Roboto"/>
                <a:sym typeface="Roboto"/>
              </a:defRPr>
            </a:lvl9pPr>
          </a:lstStyle>
          <a:p>
            <a:pPr indent="0" lvl="0" marL="0">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youtu.be/lK_cdkpazjI?t=177"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1.jpg"/><Relationship Id="rId4" Type="http://schemas.openxmlformats.org/officeDocument/2006/relationships/hyperlink" Target="https://blog.bigmitch.io/do%C3%B9-vient-la-r%C3%A9alit%C3%A9-virtuelle-575ef743a58c" TargetMode="External"/><Relationship Id="rId5" Type="http://schemas.openxmlformats.org/officeDocument/2006/relationships/hyperlink" Target="https://www.tripwire.com/state-of-security/security-data-protection/rise-vr-impending-security-risks/" TargetMode="External"/><Relationship Id="rId6" Type="http://schemas.openxmlformats.org/officeDocument/2006/relationships/hyperlink" Target="http://www.realitytechnologies.com/augmented-reality" TargetMode="External"/><Relationship Id="rId7" Type="http://schemas.openxmlformats.org/officeDocument/2006/relationships/hyperlink" Target="https://www.google.fr/"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Shape 64"/>
          <p:cNvSpPr txBox="1"/>
          <p:nvPr/>
        </p:nvSpPr>
        <p:spPr>
          <a:xfrm>
            <a:off x="289650" y="2193000"/>
            <a:ext cx="8564700" cy="7575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t/>
            </a:r>
            <a:endParaRPr sz="3000"/>
          </a:p>
        </p:txBody>
      </p:sp>
      <p:pic>
        <p:nvPicPr>
          <p:cNvPr id="65" name="Shape 65"/>
          <p:cNvPicPr preferRelativeResize="0"/>
          <p:nvPr/>
        </p:nvPicPr>
        <p:blipFill>
          <a:blip r:embed="rId3">
            <a:alphaModFix/>
          </a:blip>
          <a:stretch>
            <a:fillRect/>
          </a:stretch>
        </p:blipFill>
        <p:spPr>
          <a:xfrm>
            <a:off x="2008263" y="201650"/>
            <a:ext cx="5127475" cy="3931074"/>
          </a:xfrm>
          <a:prstGeom prst="rect">
            <a:avLst/>
          </a:prstGeom>
          <a:noFill/>
          <a:ln>
            <a:noFill/>
          </a:ln>
        </p:spPr>
      </p:pic>
      <p:sp>
        <p:nvSpPr>
          <p:cNvPr id="66" name="Shape 66"/>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p>
            <a:pPr indent="0" lvl="0" marL="0" algn="ctr">
              <a:spcBef>
                <a:spcPts val="0"/>
              </a:spcBef>
              <a:spcAft>
                <a:spcPts val="0"/>
              </a:spcAft>
              <a:buNone/>
            </a:pPr>
            <a:r>
              <a:rPr lang="fr" sz="2400"/>
              <a:t>Virtual Reality &amp; Augmented Reality</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Shape 71"/>
          <p:cNvSpPr txBox="1"/>
          <p:nvPr>
            <p:ph type="title"/>
          </p:nvPr>
        </p:nvSpPr>
        <p:spPr>
          <a:xfrm>
            <a:off x="311725" y="222800"/>
            <a:ext cx="8520600" cy="901800"/>
          </a:xfrm>
          <a:prstGeom prst="rect">
            <a:avLst/>
          </a:prstGeom>
        </p:spPr>
        <p:txBody>
          <a:bodyPr anchorCtr="0" anchor="ctr" bIns="91425" lIns="91425" spcFirstLastPara="1" rIns="91425" wrap="square" tIns="91425">
            <a:noAutofit/>
          </a:bodyPr>
          <a:lstStyle/>
          <a:p>
            <a:pPr indent="0" lvl="0" marL="0" algn="ctr">
              <a:spcBef>
                <a:spcPts val="0"/>
              </a:spcBef>
              <a:spcAft>
                <a:spcPts val="0"/>
              </a:spcAft>
              <a:buNone/>
            </a:pPr>
            <a:r>
              <a:rPr lang="fr"/>
              <a:t>What is “VR” ?</a:t>
            </a:r>
            <a:endParaRPr/>
          </a:p>
        </p:txBody>
      </p:sp>
      <p:pic>
        <p:nvPicPr>
          <p:cNvPr id="72" name="Shape 72"/>
          <p:cNvPicPr preferRelativeResize="0"/>
          <p:nvPr/>
        </p:nvPicPr>
        <p:blipFill>
          <a:blip r:embed="rId3">
            <a:alphaModFix/>
          </a:blip>
          <a:stretch>
            <a:fillRect/>
          </a:stretch>
        </p:blipFill>
        <p:spPr>
          <a:xfrm>
            <a:off x="4892845" y="2202825"/>
            <a:ext cx="3939475" cy="2635875"/>
          </a:xfrm>
          <a:prstGeom prst="rect">
            <a:avLst/>
          </a:prstGeom>
          <a:noFill/>
          <a:ln>
            <a:noFill/>
          </a:ln>
        </p:spPr>
      </p:pic>
      <p:pic>
        <p:nvPicPr>
          <p:cNvPr id="73" name="Shape 73"/>
          <p:cNvPicPr preferRelativeResize="0"/>
          <p:nvPr/>
        </p:nvPicPr>
        <p:blipFill>
          <a:blip r:embed="rId4">
            <a:alphaModFix/>
          </a:blip>
          <a:stretch>
            <a:fillRect/>
          </a:stretch>
        </p:blipFill>
        <p:spPr>
          <a:xfrm>
            <a:off x="186150" y="1356450"/>
            <a:ext cx="3868950" cy="2574600"/>
          </a:xfrm>
          <a:prstGeom prst="rect">
            <a:avLst/>
          </a:prstGeom>
          <a:noFill/>
          <a:ln>
            <a:noFill/>
          </a:ln>
        </p:spPr>
      </p:pic>
      <p:sp>
        <p:nvSpPr>
          <p:cNvPr id="74" name="Shape 74"/>
          <p:cNvSpPr txBox="1"/>
          <p:nvPr/>
        </p:nvSpPr>
        <p:spPr>
          <a:xfrm>
            <a:off x="1524000" y="4254500"/>
            <a:ext cx="2844900" cy="647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fr" sz="2400"/>
              <a:t>1968</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Shape 79"/>
          <p:cNvSpPr txBox="1"/>
          <p:nvPr>
            <p:ph type="title"/>
          </p:nvPr>
        </p:nvSpPr>
        <p:spPr>
          <a:xfrm>
            <a:off x="311725" y="169325"/>
            <a:ext cx="8520600" cy="955200"/>
          </a:xfrm>
          <a:prstGeom prst="rect">
            <a:avLst/>
          </a:prstGeom>
        </p:spPr>
        <p:txBody>
          <a:bodyPr anchorCtr="0" anchor="ctr" bIns="91425" lIns="91425" spcFirstLastPara="1" rIns="91425" wrap="square" tIns="91425">
            <a:noAutofit/>
          </a:bodyPr>
          <a:lstStyle/>
          <a:p>
            <a:pPr indent="0" lvl="0" marL="0" algn="ctr">
              <a:spcBef>
                <a:spcPts val="0"/>
              </a:spcBef>
              <a:spcAft>
                <a:spcPts val="0"/>
              </a:spcAft>
              <a:buNone/>
            </a:pPr>
            <a:r>
              <a:rPr lang="fr"/>
              <a:t>Different utilities</a:t>
            </a:r>
            <a:endParaRPr/>
          </a:p>
        </p:txBody>
      </p:sp>
      <p:sp>
        <p:nvSpPr>
          <p:cNvPr id="80" name="Shape 80"/>
          <p:cNvSpPr txBox="1"/>
          <p:nvPr>
            <p:ph idx="1" type="body"/>
          </p:nvPr>
        </p:nvSpPr>
        <p:spPr>
          <a:xfrm>
            <a:off x="387325" y="883338"/>
            <a:ext cx="8445000" cy="6003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fr" sz="1800">
                <a:solidFill>
                  <a:srgbClr val="FFFFFF"/>
                </a:solidFill>
                <a:latin typeface="Arial"/>
                <a:ea typeface="Arial"/>
                <a:cs typeface="Arial"/>
                <a:sym typeface="Arial"/>
              </a:rPr>
              <a:t>Virtual Reality</a:t>
            </a:r>
            <a:endParaRPr sz="1800">
              <a:solidFill>
                <a:srgbClr val="FFFFFF"/>
              </a:solidFill>
              <a:latin typeface="Arial"/>
              <a:ea typeface="Arial"/>
              <a:cs typeface="Arial"/>
              <a:sym typeface="Arial"/>
            </a:endParaRPr>
          </a:p>
          <a:p>
            <a:pPr indent="0" lvl="0" marL="0">
              <a:spcBef>
                <a:spcPts val="1600"/>
              </a:spcBef>
              <a:spcAft>
                <a:spcPts val="0"/>
              </a:spcAft>
              <a:buNone/>
            </a:pPr>
            <a:r>
              <a:t/>
            </a:r>
            <a:endParaRPr sz="1200">
              <a:solidFill>
                <a:srgbClr val="212121"/>
              </a:solidFill>
              <a:highlight>
                <a:srgbClr val="FFFFFF"/>
              </a:highlight>
              <a:latin typeface="Arial"/>
              <a:ea typeface="Arial"/>
              <a:cs typeface="Arial"/>
              <a:sym typeface="Arial"/>
            </a:endParaRPr>
          </a:p>
          <a:p>
            <a:pPr indent="0" lvl="0" marL="0">
              <a:spcBef>
                <a:spcPts val="1600"/>
              </a:spcBef>
              <a:spcAft>
                <a:spcPts val="1600"/>
              </a:spcAft>
              <a:buNone/>
            </a:pPr>
            <a:r>
              <a:t/>
            </a:r>
            <a:endParaRPr>
              <a:solidFill>
                <a:srgbClr val="222222"/>
              </a:solidFill>
              <a:latin typeface="Arial"/>
              <a:ea typeface="Arial"/>
              <a:cs typeface="Arial"/>
              <a:sym typeface="Arial"/>
            </a:endParaRPr>
          </a:p>
        </p:txBody>
      </p:sp>
      <p:pic>
        <p:nvPicPr>
          <p:cNvPr id="81" name="Shape 81"/>
          <p:cNvPicPr preferRelativeResize="0"/>
          <p:nvPr/>
        </p:nvPicPr>
        <p:blipFill>
          <a:blip r:embed="rId3">
            <a:alphaModFix/>
          </a:blip>
          <a:stretch>
            <a:fillRect/>
          </a:stretch>
        </p:blipFill>
        <p:spPr>
          <a:xfrm>
            <a:off x="5050305" y="2544403"/>
            <a:ext cx="3278173" cy="2181475"/>
          </a:xfrm>
          <a:prstGeom prst="rect">
            <a:avLst/>
          </a:prstGeom>
          <a:noFill/>
          <a:ln>
            <a:noFill/>
          </a:ln>
        </p:spPr>
      </p:pic>
      <p:pic>
        <p:nvPicPr>
          <p:cNvPr id="82" name="Shape 82"/>
          <p:cNvPicPr preferRelativeResize="0"/>
          <p:nvPr/>
        </p:nvPicPr>
        <p:blipFill>
          <a:blip r:embed="rId4">
            <a:alphaModFix/>
          </a:blip>
          <a:stretch>
            <a:fillRect/>
          </a:stretch>
        </p:blipFill>
        <p:spPr>
          <a:xfrm>
            <a:off x="311725" y="2106005"/>
            <a:ext cx="4148850" cy="2181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Shape 87"/>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fr"/>
              <a:t>What is “AR” ?</a:t>
            </a:r>
            <a:endParaRPr/>
          </a:p>
        </p:txBody>
      </p:sp>
      <p:pic>
        <p:nvPicPr>
          <p:cNvPr id="88" name="Shape 88"/>
          <p:cNvPicPr preferRelativeResize="0"/>
          <p:nvPr/>
        </p:nvPicPr>
        <p:blipFill>
          <a:blip r:embed="rId3">
            <a:alphaModFix/>
          </a:blip>
          <a:stretch>
            <a:fillRect/>
          </a:stretch>
        </p:blipFill>
        <p:spPr>
          <a:xfrm>
            <a:off x="311728" y="2082799"/>
            <a:ext cx="3819975" cy="2146373"/>
          </a:xfrm>
          <a:prstGeom prst="rect">
            <a:avLst/>
          </a:prstGeom>
          <a:noFill/>
          <a:ln>
            <a:noFill/>
          </a:ln>
        </p:spPr>
      </p:pic>
      <p:sp>
        <p:nvSpPr>
          <p:cNvPr id="89" name="Shape 89"/>
          <p:cNvSpPr txBox="1"/>
          <p:nvPr/>
        </p:nvSpPr>
        <p:spPr>
          <a:xfrm>
            <a:off x="1625600" y="4216400"/>
            <a:ext cx="2209500" cy="381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fr" sz="2400">
                <a:solidFill>
                  <a:schemeClr val="lt1"/>
                </a:solidFill>
              </a:rPr>
              <a:t>1968</a:t>
            </a:r>
            <a:endParaRPr sz="2400">
              <a:solidFill>
                <a:schemeClr val="lt1"/>
              </a:solidFill>
            </a:endParaRPr>
          </a:p>
        </p:txBody>
      </p:sp>
      <p:pic>
        <p:nvPicPr>
          <p:cNvPr descr="Résultat de recherche d'images pour &quot;augmented reality&quot;" id="90" name="Shape 90"/>
          <p:cNvPicPr preferRelativeResize="0"/>
          <p:nvPr/>
        </p:nvPicPr>
        <p:blipFill>
          <a:blip r:embed="rId4">
            <a:alphaModFix/>
          </a:blip>
          <a:stretch>
            <a:fillRect/>
          </a:stretch>
        </p:blipFill>
        <p:spPr>
          <a:xfrm>
            <a:off x="4893550" y="2052337"/>
            <a:ext cx="3938775" cy="2207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Shape 9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fr"/>
              <a:t>Footprints</a:t>
            </a:r>
            <a:endParaRPr/>
          </a:p>
        </p:txBody>
      </p:sp>
      <p:pic>
        <p:nvPicPr>
          <p:cNvPr id="96" name="Shape 96"/>
          <p:cNvPicPr preferRelativeResize="0"/>
          <p:nvPr/>
        </p:nvPicPr>
        <p:blipFill>
          <a:blip r:embed="rId3">
            <a:alphaModFix/>
          </a:blip>
          <a:stretch>
            <a:fillRect/>
          </a:stretch>
        </p:blipFill>
        <p:spPr>
          <a:xfrm>
            <a:off x="4964100" y="1574550"/>
            <a:ext cx="3868224" cy="2580075"/>
          </a:xfrm>
          <a:prstGeom prst="rect">
            <a:avLst/>
          </a:prstGeom>
          <a:noFill/>
          <a:ln>
            <a:noFill/>
          </a:ln>
        </p:spPr>
      </p:pic>
      <p:sp>
        <p:nvSpPr>
          <p:cNvPr id="97" name="Shape 97"/>
          <p:cNvSpPr txBox="1"/>
          <p:nvPr/>
        </p:nvSpPr>
        <p:spPr>
          <a:xfrm>
            <a:off x="520700" y="1879600"/>
            <a:ext cx="469800" cy="355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pic>
        <p:nvPicPr>
          <p:cNvPr id="98" name="Shape 98"/>
          <p:cNvPicPr preferRelativeResize="0"/>
          <p:nvPr/>
        </p:nvPicPr>
        <p:blipFill>
          <a:blip r:embed="rId4">
            <a:alphaModFix/>
          </a:blip>
          <a:stretch>
            <a:fillRect/>
          </a:stretch>
        </p:blipFill>
        <p:spPr>
          <a:xfrm>
            <a:off x="311725" y="1573525"/>
            <a:ext cx="3868226" cy="258212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Shape 103"/>
          <p:cNvSpPr txBox="1"/>
          <p:nvPr>
            <p:ph type="title"/>
          </p:nvPr>
        </p:nvSpPr>
        <p:spPr>
          <a:xfrm>
            <a:off x="311700" y="387875"/>
            <a:ext cx="8520600" cy="623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fr"/>
              <a:t>Different utilities</a:t>
            </a:r>
            <a:endParaRPr/>
          </a:p>
        </p:txBody>
      </p:sp>
      <p:sp>
        <p:nvSpPr>
          <p:cNvPr id="104" name="Shape 104"/>
          <p:cNvSpPr txBox="1"/>
          <p:nvPr>
            <p:ph idx="2" type="body"/>
          </p:nvPr>
        </p:nvSpPr>
        <p:spPr>
          <a:xfrm>
            <a:off x="454500" y="869375"/>
            <a:ext cx="8377800" cy="380400"/>
          </a:xfrm>
          <a:prstGeom prst="rect">
            <a:avLst/>
          </a:prstGeom>
        </p:spPr>
        <p:txBody>
          <a:bodyPr anchorCtr="0" anchor="t" bIns="91425" lIns="91425" spcFirstLastPara="1" rIns="91425" wrap="square" tIns="91425">
            <a:noAutofit/>
          </a:bodyPr>
          <a:lstStyle/>
          <a:p>
            <a:pPr indent="0" lvl="0" marL="0" algn="ctr">
              <a:spcBef>
                <a:spcPts val="0"/>
              </a:spcBef>
              <a:spcAft>
                <a:spcPts val="1600"/>
              </a:spcAft>
              <a:buNone/>
            </a:pPr>
            <a:r>
              <a:rPr lang="fr" sz="1800">
                <a:solidFill>
                  <a:srgbClr val="FFFFFF"/>
                </a:solidFill>
              </a:rPr>
              <a:t>Augmented reality</a:t>
            </a:r>
            <a:endParaRPr sz="1800">
              <a:solidFill>
                <a:srgbClr val="FFFFFF"/>
              </a:solidFill>
            </a:endParaRPr>
          </a:p>
        </p:txBody>
      </p:sp>
      <p:pic>
        <p:nvPicPr>
          <p:cNvPr id="105" name="Shape 105"/>
          <p:cNvPicPr preferRelativeResize="0"/>
          <p:nvPr/>
        </p:nvPicPr>
        <p:blipFill>
          <a:blip r:embed="rId3">
            <a:alphaModFix/>
          </a:blip>
          <a:stretch>
            <a:fillRect/>
          </a:stretch>
        </p:blipFill>
        <p:spPr>
          <a:xfrm>
            <a:off x="454502" y="1510050"/>
            <a:ext cx="3688000" cy="2461825"/>
          </a:xfrm>
          <a:prstGeom prst="rect">
            <a:avLst/>
          </a:prstGeom>
          <a:noFill/>
          <a:ln>
            <a:noFill/>
          </a:ln>
        </p:spPr>
      </p:pic>
      <p:pic>
        <p:nvPicPr>
          <p:cNvPr id="106" name="Shape 106"/>
          <p:cNvPicPr preferRelativeResize="0"/>
          <p:nvPr/>
        </p:nvPicPr>
        <p:blipFill>
          <a:blip r:embed="rId4">
            <a:alphaModFix/>
          </a:blip>
          <a:stretch>
            <a:fillRect/>
          </a:stretch>
        </p:blipFill>
        <p:spPr>
          <a:xfrm>
            <a:off x="4644800" y="1510050"/>
            <a:ext cx="4103042" cy="2461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Shape 111"/>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fr"/>
              <a:t>Dangers of Virtual and Augmented Reality</a:t>
            </a:r>
            <a:endParaRPr/>
          </a:p>
        </p:txBody>
      </p:sp>
      <p:sp>
        <p:nvSpPr>
          <p:cNvPr id="112" name="Shape 112"/>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fr" u="sng"/>
              <a:t>Virtual reality:</a:t>
            </a:r>
            <a:endParaRPr u="sng"/>
          </a:p>
          <a:p>
            <a:pPr indent="0" lvl="0" marL="0">
              <a:spcBef>
                <a:spcPts val="1600"/>
              </a:spcBef>
              <a:spcAft>
                <a:spcPts val="0"/>
              </a:spcAft>
              <a:buNone/>
            </a:pPr>
            <a:r>
              <a:rPr lang="fr"/>
              <a:t>-Dry eye</a:t>
            </a:r>
            <a:endParaRPr/>
          </a:p>
          <a:p>
            <a:pPr indent="0" lvl="0" marL="0">
              <a:spcBef>
                <a:spcPts val="1600"/>
              </a:spcBef>
              <a:spcAft>
                <a:spcPts val="0"/>
              </a:spcAft>
              <a:buNone/>
            </a:pPr>
            <a:r>
              <a:rPr lang="fr"/>
              <a:t>-Troubles of head and stomach</a:t>
            </a:r>
            <a:endParaRPr/>
          </a:p>
          <a:p>
            <a:pPr indent="0" lvl="0" marL="0">
              <a:spcBef>
                <a:spcPts val="1600"/>
              </a:spcBef>
              <a:spcAft>
                <a:spcPts val="0"/>
              </a:spcAft>
              <a:buNone/>
            </a:pPr>
            <a:r>
              <a:rPr lang="fr"/>
              <a:t>-Cardiac risk</a:t>
            </a:r>
            <a:endParaRPr/>
          </a:p>
          <a:p>
            <a:pPr indent="0" lvl="0" marL="0">
              <a:spcBef>
                <a:spcPts val="1600"/>
              </a:spcBef>
              <a:spcAft>
                <a:spcPts val="0"/>
              </a:spcAft>
              <a:buNone/>
            </a:pPr>
            <a:r>
              <a:rPr lang="fr"/>
              <a:t>-Depression, violence and madness</a:t>
            </a:r>
            <a:endParaRPr/>
          </a:p>
          <a:p>
            <a:pPr indent="0" lvl="0" marL="0">
              <a:spcBef>
                <a:spcPts val="1600"/>
              </a:spcBef>
              <a:spcAft>
                <a:spcPts val="1600"/>
              </a:spcAft>
              <a:buNone/>
            </a:pPr>
            <a:r>
              <a:rPr lang="fr"/>
              <a:t>-Confusion between the reality and the virtual</a:t>
            </a:r>
            <a:endParaRPr/>
          </a:p>
        </p:txBody>
      </p:sp>
      <p:sp>
        <p:nvSpPr>
          <p:cNvPr id="113" name="Shape 113"/>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fr" u="sng"/>
              <a:t>Augmented reality:</a:t>
            </a:r>
            <a:endParaRPr u="sng"/>
          </a:p>
          <a:p>
            <a:pPr indent="0" lvl="0" marL="0">
              <a:spcBef>
                <a:spcPts val="1600"/>
              </a:spcBef>
              <a:spcAft>
                <a:spcPts val="0"/>
              </a:spcAft>
              <a:buNone/>
            </a:pPr>
            <a:r>
              <a:rPr lang="fr" u="sng">
                <a:solidFill>
                  <a:schemeClr val="hlink"/>
                </a:solidFill>
                <a:hlinkClick r:id="rId3"/>
              </a:rPr>
              <a:t>https://youtu.be/lK_cdkpazjI?t=177</a:t>
            </a:r>
            <a:endParaRPr/>
          </a:p>
          <a:p>
            <a:pPr indent="0" lvl="0" marL="0">
              <a:spcBef>
                <a:spcPts val="1600"/>
              </a:spcBef>
              <a:spcAft>
                <a:spcPts val="1600"/>
              </a:spcAft>
              <a:buNone/>
            </a:pPr>
            <a:r>
              <a:rPr lang="fr"/>
              <a:t>We could not have private life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Shape 118"/>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fr"/>
              <a:t>And you ?</a:t>
            </a:r>
            <a:endParaRPr/>
          </a:p>
        </p:txBody>
      </p:sp>
      <p:sp>
        <p:nvSpPr>
          <p:cNvPr id="119" name="Shape 119"/>
          <p:cNvSpPr txBox="1"/>
          <p:nvPr/>
        </p:nvSpPr>
        <p:spPr>
          <a:xfrm>
            <a:off x="1822825" y="2105450"/>
            <a:ext cx="6323400" cy="19500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fr" sz="3000">
                <a:solidFill>
                  <a:srgbClr val="4D4E53"/>
                </a:solidFill>
                <a:highlight>
                  <a:srgbClr val="FFFFFF"/>
                </a:highlight>
              </a:rPr>
              <a:t>What happens if someone hacks VR headsets and cause adverse real-world reactions ??</a:t>
            </a:r>
            <a:endParaRPr sz="3000"/>
          </a:p>
        </p:txBody>
      </p:sp>
      <p:sp>
        <p:nvSpPr>
          <p:cNvPr id="120" name="Shape 120"/>
          <p:cNvSpPr txBox="1"/>
          <p:nvPr/>
        </p:nvSpPr>
        <p:spPr>
          <a:xfrm>
            <a:off x="850900" y="3585650"/>
            <a:ext cx="3579000" cy="1494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pic>
        <p:nvPicPr>
          <p:cNvPr id="125" name="Shape 125"/>
          <p:cNvPicPr preferRelativeResize="0"/>
          <p:nvPr/>
        </p:nvPicPr>
        <p:blipFill>
          <a:blip r:embed="rId3">
            <a:alphaModFix/>
          </a:blip>
          <a:stretch>
            <a:fillRect/>
          </a:stretch>
        </p:blipFill>
        <p:spPr>
          <a:xfrm>
            <a:off x="81651" y="607625"/>
            <a:ext cx="3957474" cy="2797849"/>
          </a:xfrm>
          <a:prstGeom prst="rect">
            <a:avLst/>
          </a:prstGeom>
          <a:noFill/>
          <a:ln>
            <a:noFill/>
          </a:ln>
        </p:spPr>
      </p:pic>
      <p:sp>
        <p:nvSpPr>
          <p:cNvPr id="126" name="Shape 126"/>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p>
            <a:pPr indent="0" lvl="0" marL="0" algn="ctr">
              <a:spcBef>
                <a:spcPts val="0"/>
              </a:spcBef>
              <a:spcAft>
                <a:spcPts val="0"/>
              </a:spcAft>
              <a:buNone/>
            </a:pPr>
            <a:r>
              <a:rPr lang="fr" sz="3000"/>
              <a:t>Sources</a:t>
            </a:r>
            <a:endParaRPr sz="3000"/>
          </a:p>
        </p:txBody>
      </p:sp>
      <p:sp>
        <p:nvSpPr>
          <p:cNvPr id="127" name="Shape 127"/>
          <p:cNvSpPr txBox="1"/>
          <p:nvPr/>
        </p:nvSpPr>
        <p:spPr>
          <a:xfrm>
            <a:off x="4267400" y="282600"/>
            <a:ext cx="4726800" cy="3942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fr" u="sng">
                <a:solidFill>
                  <a:schemeClr val="hlink"/>
                </a:solidFill>
                <a:hlinkClick r:id="rId4"/>
              </a:rPr>
              <a:t>https://blog.bigmitch.io/doù-vient-la-réalité-virtuelle-575ef743a58c</a:t>
            </a:r>
            <a:endParaRPr/>
          </a:p>
          <a:p>
            <a:pPr indent="0" lvl="0" marL="0">
              <a:spcBef>
                <a:spcPts val="0"/>
              </a:spcBef>
              <a:spcAft>
                <a:spcPts val="0"/>
              </a:spcAft>
              <a:buNone/>
            </a:pPr>
            <a:r>
              <a:t/>
            </a:r>
            <a:endParaRPr/>
          </a:p>
          <a:p>
            <a:pPr indent="0" lvl="0" marL="0" algn="ctr">
              <a:spcBef>
                <a:spcPts val="0"/>
              </a:spcBef>
              <a:spcAft>
                <a:spcPts val="0"/>
              </a:spcAft>
              <a:buNone/>
            </a:pPr>
            <a:r>
              <a:rPr lang="fr"/>
              <a:t>BigMitch</a:t>
            </a:r>
            <a:endParaRPr/>
          </a:p>
          <a:p>
            <a:pPr indent="0" lvl="0" marL="0">
              <a:spcBef>
                <a:spcPts val="0"/>
              </a:spcBef>
              <a:spcAft>
                <a:spcPts val="0"/>
              </a:spcAft>
              <a:buNone/>
            </a:pPr>
            <a:r>
              <a:t/>
            </a:r>
            <a:endParaRPr/>
          </a:p>
          <a:p>
            <a:pPr indent="0" lvl="0" marL="0">
              <a:spcBef>
                <a:spcPts val="0"/>
              </a:spcBef>
              <a:spcAft>
                <a:spcPts val="0"/>
              </a:spcAft>
              <a:buNone/>
            </a:pPr>
            <a:r>
              <a:rPr lang="fr" u="sng">
                <a:solidFill>
                  <a:schemeClr val="hlink"/>
                </a:solidFill>
                <a:hlinkClick r:id="rId5"/>
              </a:rPr>
              <a:t>https://www.tripwire.com/state-of-security/security-data-protection/rise-vr-impending-security-risks/</a:t>
            </a:r>
            <a:endParaRPr/>
          </a:p>
          <a:p>
            <a:pPr indent="0" lvl="0" marL="0">
              <a:spcBef>
                <a:spcPts val="0"/>
              </a:spcBef>
              <a:spcAft>
                <a:spcPts val="0"/>
              </a:spcAft>
              <a:buNone/>
            </a:pPr>
            <a:r>
              <a:t/>
            </a:r>
            <a:endParaRPr/>
          </a:p>
          <a:p>
            <a:pPr indent="0" lvl="0" marL="0" rtl="0" algn="ctr">
              <a:spcBef>
                <a:spcPts val="0"/>
              </a:spcBef>
              <a:spcAft>
                <a:spcPts val="0"/>
              </a:spcAft>
              <a:buNone/>
            </a:pPr>
            <a:r>
              <a:rPr lang="fr"/>
              <a:t>TripWire</a:t>
            </a:r>
            <a:endParaRPr/>
          </a:p>
          <a:p>
            <a:pPr indent="0" lvl="0" marL="0" algn="ctr">
              <a:spcBef>
                <a:spcPts val="0"/>
              </a:spcBef>
              <a:spcAft>
                <a:spcPts val="0"/>
              </a:spcAft>
              <a:buNone/>
            </a:pPr>
            <a:r>
              <a:t/>
            </a:r>
            <a:endParaRPr/>
          </a:p>
          <a:p>
            <a:pPr indent="0" lvl="0" marL="0">
              <a:spcBef>
                <a:spcPts val="0"/>
              </a:spcBef>
              <a:spcAft>
                <a:spcPts val="0"/>
              </a:spcAft>
              <a:buNone/>
            </a:pPr>
            <a:r>
              <a:rPr lang="fr" u="sng">
                <a:solidFill>
                  <a:schemeClr val="hlink"/>
                </a:solidFill>
                <a:hlinkClick r:id="rId6"/>
              </a:rPr>
              <a:t>http://www.realitytechnologies.com/augmented-reality</a:t>
            </a:r>
            <a:endParaRPr/>
          </a:p>
          <a:p>
            <a:pPr indent="0" lvl="0" marL="0">
              <a:spcBef>
                <a:spcPts val="0"/>
              </a:spcBef>
              <a:spcAft>
                <a:spcPts val="0"/>
              </a:spcAft>
              <a:buNone/>
            </a:pPr>
            <a:r>
              <a:t/>
            </a:r>
            <a:endParaRPr/>
          </a:p>
          <a:p>
            <a:pPr indent="0" lvl="0" marL="0" algn="ctr">
              <a:spcBef>
                <a:spcPts val="0"/>
              </a:spcBef>
              <a:spcAft>
                <a:spcPts val="0"/>
              </a:spcAft>
              <a:buNone/>
            </a:pPr>
            <a:r>
              <a:rPr lang="fr"/>
              <a:t>Reality Technologies</a:t>
            </a:r>
            <a:endParaRPr/>
          </a:p>
          <a:p>
            <a:pPr indent="0" lvl="0" marL="0">
              <a:spcBef>
                <a:spcPts val="0"/>
              </a:spcBef>
              <a:spcAft>
                <a:spcPts val="0"/>
              </a:spcAft>
              <a:buNone/>
            </a:pPr>
            <a:r>
              <a:t/>
            </a:r>
            <a:endParaRPr/>
          </a:p>
          <a:p>
            <a:pPr indent="0" lvl="0" marL="0">
              <a:spcBef>
                <a:spcPts val="0"/>
              </a:spcBef>
              <a:spcAft>
                <a:spcPts val="0"/>
              </a:spcAft>
              <a:buNone/>
            </a:pPr>
            <a:r>
              <a:rPr lang="fr" u="sng">
                <a:solidFill>
                  <a:schemeClr val="hlink"/>
                </a:solidFill>
                <a:hlinkClick r:id="rId7"/>
              </a:rPr>
              <a:t>https://www.google.fr/</a:t>
            </a:r>
            <a:endParaRPr/>
          </a:p>
          <a:p>
            <a:pPr indent="0" lvl="0" marL="0">
              <a:spcBef>
                <a:spcPts val="0"/>
              </a:spcBef>
              <a:spcAft>
                <a:spcPts val="0"/>
              </a:spcAft>
              <a:buNone/>
            </a:pPr>
            <a:r>
              <a:t/>
            </a:r>
            <a:endParaRPr/>
          </a:p>
          <a:p>
            <a:pPr indent="0" lvl="0" marL="0" algn="ctr">
              <a:spcBef>
                <a:spcPts val="0"/>
              </a:spcBef>
              <a:spcAft>
                <a:spcPts val="0"/>
              </a:spcAft>
              <a:buNone/>
            </a:pPr>
            <a:r>
              <a:rPr lang="fr"/>
              <a:t>Google / Google Images</a:t>
            </a:r>
            <a:endParaRPr/>
          </a:p>
          <a:p>
            <a:pPr indent="0" lvl="0" marL="0">
              <a:spcBef>
                <a:spcPts val="0"/>
              </a:spcBef>
              <a:spcAft>
                <a:spcPts val="0"/>
              </a:spcAft>
              <a:buNone/>
            </a:pPr>
            <a:r>
              <a:t/>
            </a:r>
            <a:endParaRPr/>
          </a:p>
          <a:p>
            <a:pPr indent="0" lvl="0" marL="0">
              <a:spcBef>
                <a:spcPts val="0"/>
              </a:spcBef>
              <a:spcAft>
                <a:spcPts val="0"/>
              </a:spcAft>
              <a:buNone/>
            </a:pPr>
            <a:r>
              <a:t/>
            </a:r>
            <a:endParaRPr/>
          </a:p>
        </p:txBody>
      </p:sp>
      <p:sp>
        <p:nvSpPr>
          <p:cNvPr id="128" name="Shape 128"/>
          <p:cNvSpPr txBox="1"/>
          <p:nvPr/>
        </p:nvSpPr>
        <p:spPr>
          <a:xfrm>
            <a:off x="975000" y="3624475"/>
            <a:ext cx="2218500" cy="226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