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9167-E28E-438C-91ED-B30B897E8C0D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0AB22-97D3-4A22-B8BD-13C43009C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13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0AB22-97D3-4A22-B8BD-13C43009C29F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644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540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735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590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8691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6632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78353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39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315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4047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50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CFC8B5-936A-47BC-A35A-82408E5F8567}" type="datetimeFigureOut">
              <a:rPr lang="pt-PT" smtClean="0"/>
              <a:pPr/>
              <a:t>13-11-2019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64358-0343-4182-8F90-6490C8E2B05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633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7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07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swimming drawing">
            <a:extLst>
              <a:ext uri="{FF2B5EF4-FFF2-40B4-BE49-F238E27FC236}">
                <a16:creationId xmlns:a16="http://schemas.microsoft.com/office/drawing/2014/main" xmlns="" id="{D54E5DC6-8897-41A1-921B-71513434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0" b="99462" l="0" r="100000">
                        <a14:foregroundMark x1="30996" y1="72581" x2="30996" y2="72581"/>
                        <a14:foregroundMark x1="39483" y1="69892" x2="39483" y2="69892"/>
                        <a14:foregroundMark x1="39483" y1="69892" x2="39483" y2="69892"/>
                        <a14:foregroundMark x1="39483" y1="69892" x2="39483" y2="69892"/>
                        <a14:foregroundMark x1="67528" y1="56452" x2="69742" y2="56452"/>
                        <a14:foregroundMark x1="72325" y1="51613" x2="72325" y2="51613"/>
                        <a14:foregroundMark x1="76015" y1="47849" x2="76015" y2="47849"/>
                        <a14:foregroundMark x1="85240" y1="41398" x2="85240" y2="41398"/>
                        <a14:foregroundMark x1="85240" y1="41398" x2="85240" y2="41398"/>
                        <a14:foregroundMark x1="85978" y1="41398" x2="85978" y2="41398"/>
                        <a14:foregroundMark x1="86347" y1="72581" x2="86347" y2="72581"/>
                        <a14:foregroundMark x1="84502" y1="76344" x2="84502" y2="76344"/>
                        <a14:foregroundMark x1="77860" y1="61290" x2="77860" y2="61290"/>
                        <a14:foregroundMark x1="74908" y1="62366" x2="74908" y2="62366"/>
                        <a14:foregroundMark x1="72325" y1="66129" x2="72325" y2="66129"/>
                        <a14:foregroundMark x1="72325" y1="66129" x2="72325" y2="66129"/>
                        <a14:foregroundMark x1="72325" y1="66129" x2="72325" y2="66129"/>
                        <a14:foregroundMark x1="72325" y1="66129" x2="72325" y2="66129"/>
                        <a14:foregroundMark x1="58672" y1="72581" x2="58672" y2="72581"/>
                        <a14:foregroundMark x1="58672" y1="72581" x2="58672" y2="72581"/>
                        <a14:foregroundMark x1="58672" y1="72581" x2="58672" y2="72581"/>
                        <a14:foregroundMark x1="50923" y1="84946" x2="50923" y2="84946"/>
                        <a14:foregroundMark x1="48339" y1="90860" x2="48339" y2="90860"/>
                        <a14:foregroundMark x1="48339" y1="90860" x2="48339" y2="90860"/>
                        <a14:foregroundMark x1="48339" y1="70968" x2="48339" y2="70968"/>
                        <a14:foregroundMark x1="48339" y1="70968" x2="48339" y2="70968"/>
                        <a14:foregroundMark x1="48339" y1="70968" x2="48339" y2="70968"/>
                        <a14:foregroundMark x1="48339" y1="68280" x2="48339" y2="68280"/>
                        <a14:foregroundMark x1="49446" y1="65054" x2="49446" y2="65054"/>
                        <a14:foregroundMark x1="50554" y1="65054" x2="50554" y2="65054"/>
                        <a14:foregroundMark x1="53137" y1="62903" x2="54982" y2="61290"/>
                        <a14:foregroundMark x1="56458" y1="59677" x2="60517" y2="59677"/>
                        <a14:foregroundMark x1="63469" y1="58065" x2="63469" y2="58065"/>
                        <a14:foregroundMark x1="63469" y1="58065" x2="63469" y2="58065"/>
                        <a14:foregroundMark x1="19926" y1="70968" x2="19926" y2="70968"/>
                        <a14:foregroundMark x1="19926" y1="70968" x2="19926" y2="70968"/>
                        <a14:foregroundMark x1="19926" y1="70968" x2="19926" y2="70968"/>
                        <a14:foregroundMark x1="19926" y1="69892" x2="19926" y2="69892"/>
                        <a14:foregroundMark x1="19926" y1="68280" x2="19926" y2="68280"/>
                        <a14:foregroundMark x1="19926" y1="68280" x2="16236" y2="68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75613"/>
            <a:ext cx="2236862" cy="15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056" y="16735"/>
            <a:ext cx="8496944" cy="1492132"/>
          </a:xfrm>
        </p:spPr>
        <p:txBody>
          <a:bodyPr>
            <a:noAutofit/>
          </a:bodyPr>
          <a:lstStyle/>
          <a:p>
            <a:r>
              <a:rPr lang="pt-PT" sz="4000" dirty="0"/>
              <a:t/>
            </a:r>
            <a:br>
              <a:rPr lang="pt-PT" sz="4000" dirty="0"/>
            </a:br>
            <a:r>
              <a:rPr lang="pt-PT" sz="4000" dirty="0" err="1">
                <a:solidFill>
                  <a:schemeClr val="tx1"/>
                </a:solidFill>
              </a:rPr>
              <a:t>Activities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that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our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school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offers</a:t>
            </a:r>
            <a:r>
              <a:rPr lang="pt-PT" sz="4000" dirty="0">
                <a:solidFill>
                  <a:schemeClr val="tx1"/>
                </a:solidFill>
              </a:rPr>
              <a:t/>
            </a:r>
            <a:br>
              <a:rPr lang="pt-PT" sz="4000" dirty="0">
                <a:solidFill>
                  <a:schemeClr val="tx1"/>
                </a:solidFill>
              </a:rPr>
            </a:br>
            <a:endParaRPr lang="pt-PT" sz="4000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1632204"/>
            <a:ext cx="7633742" cy="3593591"/>
          </a:xfrm>
        </p:spPr>
        <p:txBody>
          <a:bodyPr>
            <a:noAutofit/>
          </a:bodyPr>
          <a:lstStyle/>
          <a:p>
            <a:r>
              <a:rPr lang="pt-PT" sz="2400" dirty="0" err="1"/>
              <a:t>Music</a:t>
            </a:r>
            <a:r>
              <a:rPr lang="pt-PT" sz="2400" dirty="0"/>
              <a:t>; </a:t>
            </a:r>
          </a:p>
          <a:p>
            <a:r>
              <a:rPr lang="pt-PT" sz="2400" dirty="0" err="1"/>
              <a:t>Plastic</a:t>
            </a:r>
            <a:r>
              <a:rPr lang="pt-PT" sz="2400" dirty="0"/>
              <a:t> </a:t>
            </a:r>
            <a:r>
              <a:rPr lang="pt-PT" sz="2400" dirty="0" err="1"/>
              <a:t>Expression</a:t>
            </a:r>
            <a:r>
              <a:rPr lang="pt-PT" sz="2400" dirty="0"/>
              <a:t>;</a:t>
            </a:r>
          </a:p>
          <a:p>
            <a:r>
              <a:rPr lang="pt-PT" sz="2400" dirty="0"/>
              <a:t> </a:t>
            </a:r>
            <a:r>
              <a:rPr lang="pt-PT" sz="2400" dirty="0" err="1"/>
              <a:t>Swimming</a:t>
            </a:r>
            <a:r>
              <a:rPr lang="pt-PT" sz="2400" dirty="0"/>
              <a:t>;</a:t>
            </a:r>
          </a:p>
          <a:p>
            <a:r>
              <a:rPr lang="pt-PT" sz="2400" dirty="0"/>
              <a:t> </a:t>
            </a:r>
            <a:r>
              <a:rPr lang="pt-PT" sz="2400" dirty="0" err="1"/>
              <a:t>Adapted</a:t>
            </a:r>
            <a:r>
              <a:rPr lang="pt-PT" sz="2400" dirty="0"/>
              <a:t> Dance;</a:t>
            </a:r>
          </a:p>
          <a:p>
            <a:r>
              <a:rPr lang="pt-PT" sz="2400" dirty="0"/>
              <a:t> </a:t>
            </a:r>
            <a:r>
              <a:rPr lang="pt-PT" sz="2400" dirty="0" err="1"/>
              <a:t>Adapted</a:t>
            </a:r>
            <a:r>
              <a:rPr lang="pt-PT" sz="2400" dirty="0"/>
              <a:t> </a:t>
            </a:r>
            <a:r>
              <a:rPr lang="pt-PT" sz="2400" dirty="0" err="1"/>
              <a:t>Physical</a:t>
            </a:r>
            <a:r>
              <a:rPr lang="pt-PT" sz="2400" dirty="0"/>
              <a:t> </a:t>
            </a:r>
            <a:r>
              <a:rPr lang="pt-PT" sz="2400" dirty="0" err="1"/>
              <a:t>Activity</a:t>
            </a:r>
            <a:r>
              <a:rPr lang="pt-PT" sz="2400" dirty="0"/>
              <a:t>;</a:t>
            </a:r>
          </a:p>
          <a:p>
            <a:r>
              <a:rPr lang="pt-PT" sz="2400" dirty="0"/>
              <a:t> Boccia; </a:t>
            </a:r>
          </a:p>
          <a:p>
            <a:r>
              <a:rPr lang="pt-PT" sz="2400" dirty="0"/>
              <a:t>Body </a:t>
            </a:r>
            <a:r>
              <a:rPr lang="pt-PT" sz="2400" dirty="0" err="1"/>
              <a:t>Expression</a:t>
            </a:r>
            <a:r>
              <a:rPr lang="pt-PT" sz="2400" dirty="0"/>
              <a:t>.</a:t>
            </a:r>
          </a:p>
          <a:p>
            <a:pPr algn="just">
              <a:buNone/>
            </a:pPr>
            <a:r>
              <a:rPr lang="pt-PT" sz="2400" dirty="0" err="1"/>
              <a:t>These</a:t>
            </a:r>
            <a:r>
              <a:rPr lang="pt-PT" sz="2400" dirty="0"/>
              <a:t> </a:t>
            </a:r>
            <a:r>
              <a:rPr lang="pt-PT" sz="2400" dirty="0" err="1"/>
              <a:t>activities</a:t>
            </a:r>
            <a:r>
              <a:rPr lang="pt-PT" sz="2400" dirty="0"/>
              <a:t> </a:t>
            </a:r>
            <a:r>
              <a:rPr lang="pt-PT" sz="2400" dirty="0" err="1"/>
              <a:t>which</a:t>
            </a:r>
            <a:r>
              <a:rPr lang="pt-PT" sz="2400" dirty="0"/>
              <a:t> </a:t>
            </a:r>
            <a:r>
              <a:rPr lang="pt-PT" sz="2400" dirty="0" err="1"/>
              <a:t>seem</a:t>
            </a:r>
            <a:r>
              <a:rPr lang="pt-PT" sz="2400" dirty="0"/>
              <a:t> to </a:t>
            </a:r>
            <a:r>
              <a:rPr lang="pt-PT" sz="2400" dirty="0" err="1"/>
              <a:t>be</a:t>
            </a:r>
            <a:r>
              <a:rPr lang="pt-PT" sz="2400" dirty="0"/>
              <a:t> </a:t>
            </a:r>
            <a:r>
              <a:rPr lang="pt-PT" sz="2400" dirty="0" err="1"/>
              <a:t>entertaining</a:t>
            </a:r>
            <a:r>
              <a:rPr lang="pt-PT" sz="2400" dirty="0"/>
              <a:t> </a:t>
            </a:r>
            <a:r>
              <a:rPr lang="pt-PT" sz="2400" dirty="0" err="1"/>
              <a:t>but</a:t>
            </a:r>
            <a:r>
              <a:rPr lang="pt-PT" sz="2400" dirty="0"/>
              <a:t> </a:t>
            </a:r>
            <a:r>
              <a:rPr lang="pt-PT" sz="2400" dirty="0" err="1"/>
              <a:t>which</a:t>
            </a:r>
            <a:r>
              <a:rPr lang="pt-PT" sz="2400" dirty="0"/>
              <a:t> </a:t>
            </a:r>
            <a:r>
              <a:rPr lang="pt-PT" sz="2400" dirty="0" err="1"/>
              <a:t>really</a:t>
            </a:r>
            <a:r>
              <a:rPr lang="pt-PT" sz="2400" dirty="0"/>
              <a:t> are </a:t>
            </a:r>
            <a:r>
              <a:rPr lang="pt-PT" sz="2400" dirty="0" err="1"/>
              <a:t>important</a:t>
            </a:r>
            <a:r>
              <a:rPr lang="pt-PT" sz="2400" dirty="0"/>
              <a:t> for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upbringing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students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serious</a:t>
            </a:r>
            <a:r>
              <a:rPr lang="pt-PT" sz="2400" dirty="0"/>
              <a:t> </a:t>
            </a:r>
            <a:r>
              <a:rPr lang="pt-PT" sz="2400" dirty="0" err="1"/>
              <a:t>difficulties</a:t>
            </a:r>
            <a:r>
              <a:rPr lang="pt-PT" sz="2400" dirty="0"/>
              <a:t>;</a:t>
            </a:r>
          </a:p>
        </p:txBody>
      </p:sp>
      <p:pic>
        <p:nvPicPr>
          <p:cNvPr id="5124" name="Picture 4" descr="Resultado de imagem para Boccia">
            <a:extLst>
              <a:ext uri="{FF2B5EF4-FFF2-40B4-BE49-F238E27FC236}">
                <a16:creationId xmlns:a16="http://schemas.microsoft.com/office/drawing/2014/main" xmlns="" id="{42485E4A-3C1A-48E1-AFEB-1EDF760D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4769" y="3139496"/>
            <a:ext cx="2452073" cy="19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D8D9046-AED0-4631-A9CA-230564450DAA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5" b="9635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8568" y="1211131"/>
            <a:ext cx="2011932" cy="11855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907C89C-1B16-4C35-8DED-F4E489C34A52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7" b="100000" l="1429" r="100000">
                        <a14:foregroundMark x1="47619" y1="88667" x2="47619" y2="88667"/>
                        <a14:foregroundMark x1="47619" y1="88667" x2="47619" y2="88667"/>
                        <a14:foregroundMark x1="47619" y1="88667" x2="47619" y2="8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688" y="1436619"/>
            <a:ext cx="2688186" cy="1920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96066" y="3789040"/>
            <a:ext cx="7849609" cy="2304256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3000" dirty="0"/>
              <a:t> </a:t>
            </a:r>
            <a:r>
              <a:rPr lang="pt-PT" sz="3000" dirty="0" err="1"/>
              <a:t>integrating</a:t>
            </a:r>
            <a:r>
              <a:rPr lang="pt-PT" sz="3000" dirty="0"/>
              <a:t>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students</a:t>
            </a:r>
            <a:r>
              <a:rPr lang="pt-PT" sz="3000" dirty="0"/>
              <a:t> in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labour</a:t>
            </a:r>
            <a:r>
              <a:rPr lang="pt-PT" sz="3000" dirty="0"/>
              <a:t> </a:t>
            </a:r>
            <a:r>
              <a:rPr lang="pt-PT" sz="3000" dirty="0" err="1"/>
              <a:t>world</a:t>
            </a:r>
            <a:r>
              <a:rPr lang="pt-PT" sz="3000" dirty="0"/>
              <a:t>; </a:t>
            </a:r>
            <a:r>
              <a:rPr lang="pt-PT" sz="3000" dirty="0" err="1"/>
              <a:t>it</a:t>
            </a:r>
            <a:r>
              <a:rPr lang="pt-PT" sz="3000" dirty="0"/>
              <a:t> </a:t>
            </a:r>
            <a:r>
              <a:rPr lang="pt-PT" sz="3000" dirty="0" err="1"/>
              <a:t>occurs</a:t>
            </a:r>
            <a:r>
              <a:rPr lang="pt-PT" sz="3000" dirty="0"/>
              <a:t> in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last</a:t>
            </a:r>
            <a:r>
              <a:rPr lang="pt-PT" sz="3000" dirty="0"/>
              <a:t> </a:t>
            </a:r>
            <a:r>
              <a:rPr lang="pt-PT" sz="3000" dirty="0" err="1"/>
              <a:t>three</a:t>
            </a:r>
            <a:r>
              <a:rPr lang="pt-PT" sz="3000" dirty="0"/>
              <a:t> </a:t>
            </a:r>
            <a:r>
              <a:rPr lang="pt-PT" sz="3000" dirty="0" err="1"/>
              <a:t>years</a:t>
            </a:r>
            <a:r>
              <a:rPr lang="pt-PT" sz="3000" dirty="0"/>
              <a:t> </a:t>
            </a:r>
            <a:r>
              <a:rPr lang="pt-PT" sz="3000" dirty="0" err="1"/>
              <a:t>of</a:t>
            </a:r>
            <a:r>
              <a:rPr lang="pt-PT" sz="3000" dirty="0"/>
              <a:t>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compulsory</a:t>
            </a:r>
            <a:r>
              <a:rPr lang="pt-PT" sz="3000" dirty="0"/>
              <a:t> </a:t>
            </a:r>
            <a:r>
              <a:rPr lang="pt-PT" sz="3000" dirty="0" err="1"/>
              <a:t>schooling</a:t>
            </a:r>
            <a:r>
              <a:rPr lang="pt-PT" sz="3000" dirty="0"/>
              <a:t> time </a:t>
            </a:r>
            <a:r>
              <a:rPr lang="pt-PT" sz="3000" dirty="0" err="1"/>
              <a:t>or</a:t>
            </a:r>
            <a:r>
              <a:rPr lang="pt-PT" sz="3000" dirty="0"/>
              <a:t> </a:t>
            </a:r>
            <a:r>
              <a:rPr lang="pt-PT" sz="3000" dirty="0" err="1"/>
              <a:t>when</a:t>
            </a:r>
            <a:r>
              <a:rPr lang="pt-PT" sz="3000" dirty="0"/>
              <a:t> </a:t>
            </a:r>
            <a:r>
              <a:rPr lang="pt-PT" sz="3000" dirty="0" err="1"/>
              <a:t>they</a:t>
            </a:r>
            <a:r>
              <a:rPr lang="pt-PT" sz="3000" dirty="0"/>
              <a:t> are </a:t>
            </a:r>
            <a:r>
              <a:rPr lang="pt-PT" sz="3000" dirty="0" err="1"/>
              <a:t>fifteen</a:t>
            </a:r>
            <a:r>
              <a:rPr lang="pt-PT" sz="3000" dirty="0"/>
              <a:t> </a:t>
            </a:r>
            <a:r>
              <a:rPr lang="pt-PT" sz="3000" dirty="0" err="1"/>
              <a:t>years</a:t>
            </a:r>
            <a:r>
              <a:rPr lang="pt-PT" sz="3000" dirty="0"/>
              <a:t> </a:t>
            </a:r>
            <a:r>
              <a:rPr lang="pt-PT" sz="3000" dirty="0" err="1"/>
              <a:t>old</a:t>
            </a:r>
            <a:r>
              <a:rPr lang="pt-PT" sz="3000" dirty="0"/>
              <a:t>.</a:t>
            </a: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9E6C089-4AA7-439D-9ED7-298632707B63}"/>
              </a:ext>
            </a:extLst>
          </p:cNvPr>
          <p:cNvSpPr txBox="1"/>
          <p:nvPr/>
        </p:nvSpPr>
        <p:spPr>
          <a:xfrm>
            <a:off x="898855" y="1105320"/>
            <a:ext cx="7644032" cy="123110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err="1"/>
              <a:t>Last</a:t>
            </a:r>
            <a:r>
              <a:rPr lang="pt-PT" sz="2800" dirty="0"/>
              <a:t> </a:t>
            </a:r>
            <a:r>
              <a:rPr lang="pt-PT" sz="2800" dirty="0" err="1"/>
              <a:t>but</a:t>
            </a:r>
            <a:r>
              <a:rPr lang="pt-PT" sz="2800" dirty="0"/>
              <a:t> </a:t>
            </a:r>
            <a:r>
              <a:rPr lang="pt-PT" sz="2800" dirty="0" err="1"/>
              <a:t>not</a:t>
            </a:r>
            <a:r>
              <a:rPr lang="pt-PT" sz="2800" dirty="0"/>
              <a:t> </a:t>
            </a:r>
            <a:r>
              <a:rPr lang="pt-PT" sz="2800" dirty="0" err="1"/>
              <a:t>least,the</a:t>
            </a:r>
            <a:r>
              <a:rPr lang="pt-PT" sz="2800" dirty="0"/>
              <a:t>  </a:t>
            </a:r>
            <a:r>
              <a:rPr lang="pt-PT" sz="2800" b="1" u="sng" dirty="0">
                <a:solidFill>
                  <a:schemeClr val="tx2"/>
                </a:solidFill>
              </a:rPr>
              <a:t>Individual </a:t>
            </a:r>
            <a:r>
              <a:rPr lang="pt-PT" sz="2800" b="1" u="sng" dirty="0" err="1">
                <a:solidFill>
                  <a:schemeClr val="tx2"/>
                </a:solidFill>
              </a:rPr>
              <a:t>Plan</a:t>
            </a:r>
            <a:r>
              <a:rPr lang="pt-PT" sz="2800" b="1" u="sng" dirty="0">
                <a:solidFill>
                  <a:schemeClr val="tx2"/>
                </a:solidFill>
              </a:rPr>
              <a:t> </a:t>
            </a:r>
            <a:r>
              <a:rPr lang="pt-PT" sz="2800" b="1" u="sng" dirty="0" err="1">
                <a:solidFill>
                  <a:schemeClr val="tx2"/>
                </a:solidFill>
              </a:rPr>
              <a:t>of</a:t>
            </a:r>
            <a:r>
              <a:rPr lang="pt-PT" sz="2800" b="1" u="sng" dirty="0">
                <a:solidFill>
                  <a:schemeClr val="tx2"/>
                </a:solidFill>
              </a:rPr>
              <a:t> </a:t>
            </a:r>
            <a:r>
              <a:rPr lang="pt-PT" sz="2800" b="1" u="sng" dirty="0" err="1">
                <a:solidFill>
                  <a:schemeClr val="tx2"/>
                </a:solidFill>
              </a:rPr>
              <a:t>Transiction</a:t>
            </a:r>
            <a:r>
              <a:rPr lang="pt-PT" sz="2800" b="1" u="sng" dirty="0">
                <a:solidFill>
                  <a:schemeClr val="tx2"/>
                </a:solidFill>
              </a:rPr>
              <a:t> </a:t>
            </a:r>
            <a:r>
              <a:rPr lang="pt-PT" sz="2800" dirty="0" err="1"/>
              <a:t>developed</a:t>
            </a:r>
            <a:r>
              <a:rPr lang="pt-PT" sz="2800" dirty="0"/>
              <a:t> in a </a:t>
            </a:r>
            <a:r>
              <a:rPr lang="pt-PT" sz="2800" dirty="0" err="1"/>
              <a:t>labour</a:t>
            </a:r>
            <a:r>
              <a:rPr lang="pt-PT" sz="2800" dirty="0"/>
              <a:t> </a:t>
            </a:r>
            <a:r>
              <a:rPr lang="pt-PT" sz="2800" dirty="0" err="1"/>
              <a:t>context</a:t>
            </a:r>
            <a:r>
              <a:rPr lang="pt-PT" sz="2800" dirty="0"/>
              <a:t> </a:t>
            </a:r>
            <a:r>
              <a:rPr lang="pt-PT" sz="2800" dirty="0" err="1"/>
              <a:t>aims</a:t>
            </a:r>
            <a:r>
              <a:rPr lang="pt-PT" sz="2800" dirty="0"/>
              <a:t> </a:t>
            </a:r>
            <a:r>
              <a:rPr lang="pt-PT" sz="2800" dirty="0" err="1"/>
              <a:t>at</a:t>
            </a:r>
            <a:r>
              <a:rPr lang="pt-PT" sz="2800" dirty="0"/>
              <a:t> </a:t>
            </a:r>
          </a:p>
          <a:p>
            <a:endParaRPr lang="pt-PT" dirty="0"/>
          </a:p>
        </p:txBody>
      </p:sp>
      <p:cxnSp>
        <p:nvCxnSpPr>
          <p:cNvPr id="10" name="Conexão: Curva 9">
            <a:extLst>
              <a:ext uri="{FF2B5EF4-FFF2-40B4-BE49-F238E27FC236}">
                <a16:creationId xmlns:a16="http://schemas.microsoft.com/office/drawing/2014/main" xmlns="" id="{8895BDAB-ECEE-449D-897B-3EE590DF1B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07704" y="2204864"/>
            <a:ext cx="1584176" cy="1296144"/>
          </a:xfrm>
          <a:prstGeom prst="curved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-374568"/>
            <a:ext cx="7633742" cy="1492132"/>
          </a:xfrm>
        </p:spPr>
        <p:txBody>
          <a:bodyPr>
            <a:normAutofit fontScale="90000"/>
          </a:bodyPr>
          <a:lstStyle/>
          <a:p>
            <a:r>
              <a:rPr lang="pt-PT" dirty="0"/>
              <a:t/>
            </a:r>
            <a:br>
              <a:rPr lang="pt-PT" dirty="0"/>
            </a:br>
            <a:r>
              <a:rPr lang="pt-PT" sz="4000" dirty="0" err="1">
                <a:solidFill>
                  <a:schemeClr val="tx1"/>
                </a:solidFill>
              </a:rPr>
              <a:t>Unity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of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support</a:t>
            </a:r>
            <a:r>
              <a:rPr lang="pt-PT" sz="4000" dirty="0">
                <a:solidFill>
                  <a:schemeClr val="tx1"/>
                </a:solidFill>
              </a:rPr>
              <a:t> to </a:t>
            </a:r>
            <a:r>
              <a:rPr lang="pt-PT" sz="4000" dirty="0" err="1">
                <a:solidFill>
                  <a:schemeClr val="tx1"/>
                </a:solidFill>
              </a:rPr>
              <a:t>the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multi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handicapping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270997" y="2887552"/>
            <a:ext cx="484632" cy="541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28F5C37-3F24-496F-9F81-360B73204E38}"/>
              </a:ext>
            </a:extLst>
          </p:cNvPr>
          <p:cNvSpPr txBox="1"/>
          <p:nvPr/>
        </p:nvSpPr>
        <p:spPr>
          <a:xfrm>
            <a:off x="775159" y="5573036"/>
            <a:ext cx="7960940" cy="1200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Apart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previously-mentioned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offers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these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also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granted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-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speech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therapy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-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occupational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therapy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-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fisiotherapy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These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therapies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will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help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curb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some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needs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A6315EA-0DC1-468B-BD9F-ED74F5A51B16}"/>
              </a:ext>
            </a:extLst>
          </p:cNvPr>
          <p:cNvSpPr txBox="1"/>
          <p:nvPr/>
        </p:nvSpPr>
        <p:spPr>
          <a:xfrm flipH="1">
            <a:off x="954989" y="4649706"/>
            <a:ext cx="7784020" cy="93871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kind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classroom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these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develop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functionally-related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competences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turn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lead to a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greater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personal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autonomy</a:t>
            </a:r>
            <a:r>
              <a:rPr lang="pt-PT" sz="18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D71DDF6-C60F-4ACD-B0AA-7EC93096B0AF}"/>
              </a:ext>
            </a:extLst>
          </p:cNvPr>
          <p:cNvSpPr txBox="1"/>
          <p:nvPr/>
        </p:nvSpPr>
        <p:spPr>
          <a:xfrm>
            <a:off x="2735796" y="1984334"/>
            <a:ext cx="3672408" cy="7386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also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exists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our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endParaRPr lang="pt-P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BD7A1AD-C510-4C0E-BBA8-B7C8BEEAB996}"/>
              </a:ext>
            </a:extLst>
          </p:cNvPr>
          <p:cNvSpPr txBox="1"/>
          <p:nvPr/>
        </p:nvSpPr>
        <p:spPr>
          <a:xfrm>
            <a:off x="775159" y="3523285"/>
            <a:ext cx="7960940" cy="7386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more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serious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mental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physical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difficulties</a:t>
            </a:r>
            <a:endParaRPr lang="pt-P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12" name="Seta para baixo 4">
            <a:extLst>
              <a:ext uri="{FF2B5EF4-FFF2-40B4-BE49-F238E27FC236}">
                <a16:creationId xmlns:a16="http://schemas.microsoft.com/office/drawing/2014/main" xmlns="" id="{51293C7A-E231-44C3-A402-F3EDFC5159BE}"/>
              </a:ext>
            </a:extLst>
          </p:cNvPr>
          <p:cNvSpPr/>
          <p:nvPr/>
        </p:nvSpPr>
        <p:spPr>
          <a:xfrm>
            <a:off x="4270997" y="1284964"/>
            <a:ext cx="484632" cy="541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err="1">
                <a:solidFill>
                  <a:schemeClr val="tx1"/>
                </a:solidFill>
              </a:rPr>
              <a:t>Students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the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gypsy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ethnicity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t-PT" sz="2800" dirty="0"/>
          </a:p>
          <a:p>
            <a:pPr algn="just"/>
            <a:r>
              <a:rPr lang="pt-PT" sz="2800" dirty="0"/>
              <a:t>  </a:t>
            </a:r>
            <a:r>
              <a:rPr lang="pt-PT" sz="2800" dirty="0" err="1"/>
              <a:t>We</a:t>
            </a:r>
            <a:r>
              <a:rPr lang="pt-PT" sz="2800" dirty="0"/>
              <a:t>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</a:t>
            </a:r>
            <a:r>
              <a:rPr lang="pt-PT" sz="2800" dirty="0" err="1"/>
              <a:t>having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gypsy</a:t>
            </a:r>
            <a:r>
              <a:rPr lang="pt-PT" sz="2800" dirty="0"/>
              <a:t> </a:t>
            </a:r>
            <a:r>
              <a:rPr lang="pt-PT" sz="2800" dirty="0" err="1"/>
              <a:t>community</a:t>
            </a:r>
            <a:r>
              <a:rPr lang="pt-PT" sz="2800" dirty="0"/>
              <a:t> in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region</a:t>
            </a:r>
            <a:r>
              <a:rPr lang="pt-PT" sz="2800" dirty="0"/>
              <a:t> for some </a:t>
            </a:r>
            <a:r>
              <a:rPr lang="pt-PT" sz="2800" dirty="0" err="1"/>
              <a:t>decades</a:t>
            </a:r>
            <a:r>
              <a:rPr lang="pt-PT" sz="2800" dirty="0"/>
              <a:t>. </a:t>
            </a:r>
            <a:r>
              <a:rPr lang="pt-PT" sz="2800" dirty="0" err="1"/>
              <a:t>However</a:t>
            </a:r>
            <a:r>
              <a:rPr lang="pt-PT" sz="2800" dirty="0"/>
              <a:t>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way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life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being</a:t>
            </a:r>
            <a:r>
              <a:rPr lang="pt-PT" sz="2800" dirty="0"/>
              <a:t> </a:t>
            </a:r>
            <a:r>
              <a:rPr lang="pt-PT" sz="2800" dirty="0" err="1"/>
              <a:t>part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society</a:t>
            </a:r>
            <a:r>
              <a:rPr lang="pt-PT" sz="2800" dirty="0"/>
              <a:t>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</a:t>
            </a:r>
            <a:r>
              <a:rPr lang="pt-PT" sz="2800" dirty="0" err="1"/>
              <a:t>changing</a:t>
            </a:r>
            <a:r>
              <a:rPr lang="pt-PT" sz="2800" dirty="0"/>
              <a:t> </a:t>
            </a:r>
            <a:r>
              <a:rPr lang="pt-PT" sz="2800" dirty="0" err="1"/>
              <a:t>along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years</a:t>
            </a:r>
            <a:r>
              <a:rPr lang="pt-PT" sz="2800" dirty="0"/>
              <a:t>. </a:t>
            </a:r>
            <a:r>
              <a:rPr lang="pt-PT" sz="2800" dirty="0" err="1"/>
              <a:t>They</a:t>
            </a:r>
            <a:r>
              <a:rPr lang="pt-PT" sz="2800" dirty="0"/>
              <a:t> </a:t>
            </a:r>
            <a:r>
              <a:rPr lang="pt-PT" sz="2800" dirty="0" err="1"/>
              <a:t>stopped</a:t>
            </a:r>
            <a:r>
              <a:rPr lang="pt-PT" sz="2800" dirty="0"/>
              <a:t> </a:t>
            </a:r>
            <a:r>
              <a:rPr lang="pt-PT" sz="2800" dirty="0" err="1"/>
              <a:t>being</a:t>
            </a:r>
            <a:r>
              <a:rPr lang="pt-PT" sz="2800" dirty="0"/>
              <a:t> </a:t>
            </a:r>
            <a:r>
              <a:rPr lang="pt-PT" sz="2800" dirty="0" err="1"/>
              <a:t>nomads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instead</a:t>
            </a:r>
            <a:r>
              <a:rPr lang="pt-PT" sz="2800" dirty="0"/>
              <a:t> </a:t>
            </a:r>
            <a:r>
              <a:rPr lang="pt-PT" sz="2800" dirty="0" err="1"/>
              <a:t>they</a:t>
            </a:r>
            <a:r>
              <a:rPr lang="pt-PT" sz="2800" dirty="0"/>
              <a:t> </a:t>
            </a:r>
            <a:r>
              <a:rPr lang="pt-PT" sz="2800" dirty="0" err="1"/>
              <a:t>started</a:t>
            </a:r>
            <a:r>
              <a:rPr lang="pt-PT" sz="2800" dirty="0"/>
              <a:t> to </a:t>
            </a:r>
            <a:r>
              <a:rPr lang="pt-PT" sz="2800" dirty="0" err="1"/>
              <a:t>settle</a:t>
            </a:r>
            <a:r>
              <a:rPr lang="pt-PT" sz="2800" dirty="0"/>
              <a:t> </a:t>
            </a:r>
            <a:r>
              <a:rPr lang="pt-PT" sz="2800" dirty="0" err="1"/>
              <a:t>down</a:t>
            </a:r>
            <a:r>
              <a:rPr lang="pt-PT" sz="2800" dirty="0"/>
              <a:t> in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surroundings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a </a:t>
            </a:r>
            <a:r>
              <a:rPr lang="pt-PT" sz="2800" dirty="0" err="1"/>
              <a:t>village</a:t>
            </a:r>
            <a:r>
              <a:rPr lang="pt-PT" sz="2800" dirty="0"/>
              <a:t> / a </a:t>
            </a:r>
            <a:r>
              <a:rPr lang="pt-PT" sz="2800" dirty="0" err="1"/>
              <a:t>small</a:t>
            </a:r>
            <a:r>
              <a:rPr lang="pt-PT" sz="2800" dirty="0"/>
              <a:t> </a:t>
            </a:r>
            <a:r>
              <a:rPr lang="pt-PT" sz="2800" dirty="0" err="1"/>
              <a:t>town</a:t>
            </a:r>
            <a:r>
              <a:rPr lang="pt-PT" sz="2800" dirty="0"/>
              <a:t>. </a:t>
            </a:r>
            <a:r>
              <a:rPr lang="pt-PT" sz="2800" dirty="0" err="1"/>
              <a:t>This</a:t>
            </a:r>
            <a:r>
              <a:rPr lang="pt-PT" sz="2800" dirty="0"/>
              <a:t> </a:t>
            </a:r>
            <a:r>
              <a:rPr lang="pt-PT" sz="2800" dirty="0" err="1"/>
              <a:t>change</a:t>
            </a:r>
            <a:r>
              <a:rPr lang="pt-PT" sz="2800" dirty="0"/>
              <a:t> in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way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life</a:t>
            </a:r>
            <a:r>
              <a:rPr lang="pt-PT" sz="2800" dirty="0"/>
              <a:t> </a:t>
            </a:r>
            <a:r>
              <a:rPr lang="pt-PT" sz="2800" dirty="0" err="1"/>
              <a:t>has</a:t>
            </a:r>
            <a:r>
              <a:rPr lang="pt-PT" sz="2800" dirty="0"/>
              <a:t> </a:t>
            </a:r>
            <a:r>
              <a:rPr lang="pt-PT" sz="2800" dirty="0" err="1"/>
              <a:t>brought</a:t>
            </a:r>
            <a:r>
              <a:rPr lang="pt-PT" sz="2800" dirty="0"/>
              <a:t> </a:t>
            </a:r>
            <a:r>
              <a:rPr lang="pt-PT" sz="2800" dirty="0" err="1"/>
              <a:t>with</a:t>
            </a:r>
            <a:r>
              <a:rPr lang="pt-PT" sz="2800" dirty="0"/>
              <a:t> </a:t>
            </a:r>
            <a:r>
              <a:rPr lang="pt-PT" sz="2800" dirty="0" err="1"/>
              <a:t>it</a:t>
            </a:r>
            <a:r>
              <a:rPr lang="pt-PT" sz="2800" dirty="0"/>
              <a:t> more </a:t>
            </a:r>
            <a:r>
              <a:rPr lang="pt-PT" sz="2800" dirty="0" err="1"/>
              <a:t>children</a:t>
            </a:r>
            <a:r>
              <a:rPr lang="pt-PT" sz="2800" dirty="0"/>
              <a:t> </a:t>
            </a:r>
            <a:r>
              <a:rPr lang="pt-PT" sz="2800" dirty="0" err="1"/>
              <a:t>attending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.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olidFill>
                  <a:schemeClr val="tx1"/>
                </a:solidFill>
              </a:rPr>
              <a:t>Students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the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gypsy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ethnicity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14921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400" b="1" u="sng" dirty="0"/>
              <a:t>AT OUR SCHOOL</a:t>
            </a:r>
          </a:p>
          <a:p>
            <a:r>
              <a:rPr lang="pt-PT" sz="2400" dirty="0" err="1"/>
              <a:t>There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a </a:t>
            </a:r>
            <a:r>
              <a:rPr lang="pt-PT" sz="2400" dirty="0" err="1"/>
              <a:t>considerable</a:t>
            </a:r>
            <a:r>
              <a:rPr lang="pt-PT" sz="2400" dirty="0"/>
              <a:t> </a:t>
            </a:r>
            <a:r>
              <a:rPr lang="pt-PT" sz="2400" dirty="0" err="1"/>
              <a:t>number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students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gypsy</a:t>
            </a:r>
            <a:r>
              <a:rPr lang="pt-PT" sz="2400" dirty="0"/>
              <a:t> </a:t>
            </a:r>
            <a:r>
              <a:rPr lang="pt-PT" sz="2400" dirty="0" err="1"/>
              <a:t>ethnicity</a:t>
            </a:r>
            <a:r>
              <a:rPr lang="pt-PT" sz="2400" dirty="0"/>
              <a:t> </a:t>
            </a:r>
            <a:r>
              <a:rPr lang="pt-PT" sz="2400" dirty="0" err="1"/>
              <a:t>attending</a:t>
            </a:r>
            <a:r>
              <a:rPr lang="pt-PT" sz="2400" dirty="0"/>
              <a:t> </a:t>
            </a:r>
            <a:r>
              <a:rPr lang="pt-PT" sz="2400" dirty="0" err="1"/>
              <a:t>it</a:t>
            </a:r>
            <a:r>
              <a:rPr lang="pt-PT" sz="2400" dirty="0"/>
              <a:t>.</a:t>
            </a:r>
          </a:p>
          <a:p>
            <a:pPr algn="ctr">
              <a:buNone/>
            </a:pPr>
            <a:endParaRPr lang="pt-PT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263E76E-09AE-45D3-999D-A3E0CB96230A}"/>
              </a:ext>
            </a:extLst>
          </p:cNvPr>
          <p:cNvSpPr txBox="1"/>
          <p:nvPr/>
        </p:nvSpPr>
        <p:spPr>
          <a:xfrm>
            <a:off x="2556014" y="4168835"/>
            <a:ext cx="6048672" cy="2444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lvl="0" indent="-228600" algn="ctr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</a:pPr>
            <a:r>
              <a:rPr lang="pt-PT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CHALLENGES TO THE INTEGRITY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Lots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absences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from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lessons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;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Arial" panose="020B0604020202020204" pitchFamily="34" charset="0"/>
              <a:buChar char="•"/>
            </a:pP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Lack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hygiene</a:t>
            </a:r>
            <a:r>
              <a:rPr lang="pt-PT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;</a:t>
            </a:r>
          </a:p>
          <a:p>
            <a:endParaRPr lang="pt-PT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59BF2219-6FE8-4733-B635-03DA5FA88812}"/>
              </a:ext>
            </a:extLst>
          </p:cNvPr>
          <p:cNvSpPr/>
          <p:nvPr/>
        </p:nvSpPr>
        <p:spPr>
          <a:xfrm>
            <a:off x="1763926" y="3933056"/>
            <a:ext cx="158417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olidFill>
                  <a:schemeClr val="tx1"/>
                </a:solidFill>
              </a:rPr>
              <a:t>Students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the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gypsy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ethnicity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348880"/>
            <a:ext cx="7633742" cy="3593591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just"/>
            <a:endParaRPr lang="pt-PT" sz="2800" dirty="0"/>
          </a:p>
          <a:p>
            <a:pPr algn="just"/>
            <a:r>
              <a:rPr lang="pt-PT" sz="2800" dirty="0"/>
              <a:t>In </a:t>
            </a:r>
            <a:r>
              <a:rPr lang="pt-PT" sz="2800" dirty="0" err="1"/>
              <a:t>spite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all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conditions</a:t>
            </a:r>
            <a:r>
              <a:rPr lang="pt-PT" sz="2800" dirty="0"/>
              <a:t> </a:t>
            </a:r>
            <a:r>
              <a:rPr lang="pt-PT" sz="2800" dirty="0" err="1"/>
              <a:t>offered</a:t>
            </a:r>
            <a:r>
              <a:rPr lang="pt-PT" sz="2800" dirty="0"/>
              <a:t> </a:t>
            </a:r>
            <a:r>
              <a:rPr lang="pt-PT" sz="2800" dirty="0" err="1"/>
              <a:t>by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all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changes</a:t>
            </a:r>
            <a:r>
              <a:rPr lang="pt-PT" sz="2800" dirty="0"/>
              <a:t> </a:t>
            </a:r>
            <a:r>
              <a:rPr lang="pt-PT" sz="2800" dirty="0" err="1"/>
              <a:t>that</a:t>
            </a:r>
            <a:r>
              <a:rPr lang="pt-PT" sz="2800" dirty="0"/>
              <a:t>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happening in </a:t>
            </a:r>
            <a:r>
              <a:rPr lang="pt-PT" sz="2800" dirty="0" err="1"/>
              <a:t>the</a:t>
            </a:r>
            <a:r>
              <a:rPr lang="pt-PT" sz="2800" dirty="0"/>
              <a:t> core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gypsy</a:t>
            </a:r>
            <a:r>
              <a:rPr lang="pt-PT" sz="2800" dirty="0"/>
              <a:t> </a:t>
            </a:r>
            <a:r>
              <a:rPr lang="pt-PT" sz="2800" dirty="0" err="1"/>
              <a:t>community</a:t>
            </a:r>
            <a:r>
              <a:rPr lang="pt-PT" sz="2800" dirty="0"/>
              <a:t> </a:t>
            </a:r>
            <a:r>
              <a:rPr lang="pt-PT" sz="2800" dirty="0" err="1"/>
              <a:t>itself</a:t>
            </a:r>
            <a:r>
              <a:rPr lang="pt-PT" sz="2800" dirty="0"/>
              <a:t> </a:t>
            </a:r>
            <a:r>
              <a:rPr lang="pt-PT" sz="2800" dirty="0" err="1"/>
              <a:t>along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past</a:t>
            </a:r>
            <a:r>
              <a:rPr lang="pt-PT" sz="2800" dirty="0"/>
              <a:t> </a:t>
            </a:r>
            <a:r>
              <a:rPr lang="pt-PT" sz="2800" dirty="0" err="1"/>
              <a:t>years</a:t>
            </a:r>
            <a:r>
              <a:rPr lang="pt-PT" sz="2800" dirty="0"/>
              <a:t>, </a:t>
            </a:r>
            <a:r>
              <a:rPr lang="pt-PT" sz="2800" dirty="0" err="1"/>
              <a:t>their</a:t>
            </a:r>
            <a:r>
              <a:rPr lang="pt-PT" sz="2800" dirty="0"/>
              <a:t> complete </a:t>
            </a:r>
            <a:r>
              <a:rPr lang="pt-PT" sz="2800" dirty="0" err="1"/>
              <a:t>inclusion</a:t>
            </a:r>
            <a:r>
              <a:rPr lang="pt-PT" sz="2800" dirty="0"/>
              <a:t> </a:t>
            </a:r>
            <a:r>
              <a:rPr lang="pt-PT" sz="2800" dirty="0" err="1"/>
              <a:t>at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</a:t>
            </a:r>
            <a:r>
              <a:rPr lang="pt-PT" sz="2800" dirty="0" err="1"/>
              <a:t>still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sometimes</a:t>
            </a:r>
            <a:r>
              <a:rPr lang="pt-PT" sz="2800" dirty="0"/>
              <a:t> </a:t>
            </a:r>
            <a:r>
              <a:rPr lang="pt-PT" sz="2800" dirty="0" err="1"/>
              <a:t>challenging</a:t>
            </a:r>
            <a:r>
              <a:rPr lang="pt-PT" sz="2800" dirty="0"/>
              <a:t>.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816924" cy="1492132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sz="4000" dirty="0"/>
              <a:t/>
            </a:r>
            <a:br>
              <a:rPr lang="pt-PT" sz="4000" dirty="0"/>
            </a:br>
            <a:r>
              <a:rPr lang="pt-PT" sz="4000" dirty="0" err="1">
                <a:solidFill>
                  <a:schemeClr val="tx1"/>
                </a:solidFill>
              </a:rPr>
              <a:t>Inclusion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of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students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who</a:t>
            </a:r>
            <a:r>
              <a:rPr lang="pt-PT" sz="4000" dirty="0">
                <a:solidFill>
                  <a:schemeClr val="tx1"/>
                </a:solidFill>
              </a:rPr>
              <a:t> are </a:t>
            </a:r>
            <a:r>
              <a:rPr lang="pt-PT" sz="4000" dirty="0" err="1">
                <a:solidFill>
                  <a:schemeClr val="tx1"/>
                </a:solidFill>
              </a:rPr>
              <a:t>children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of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immigrants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from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European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eastern</a:t>
            </a:r>
            <a:r>
              <a:rPr lang="pt-PT" sz="4000" dirty="0">
                <a:solidFill>
                  <a:schemeClr val="tx1"/>
                </a:solidFill>
              </a:rPr>
              <a:t> countries, </a:t>
            </a:r>
            <a:r>
              <a:rPr lang="pt-PT" sz="4000" dirty="0" err="1">
                <a:solidFill>
                  <a:schemeClr val="tx1"/>
                </a:solidFill>
              </a:rPr>
              <a:t>from</a:t>
            </a:r>
            <a:r>
              <a:rPr lang="pt-PT" sz="4000" dirty="0">
                <a:solidFill>
                  <a:schemeClr val="tx1"/>
                </a:solidFill>
              </a:rPr>
              <a:t> China </a:t>
            </a:r>
            <a:r>
              <a:rPr lang="pt-PT" sz="4000" dirty="0" err="1">
                <a:solidFill>
                  <a:schemeClr val="tx1"/>
                </a:solidFill>
              </a:rPr>
              <a:t>and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also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from</a:t>
            </a:r>
            <a:r>
              <a:rPr lang="pt-PT" sz="4000" dirty="0">
                <a:solidFill>
                  <a:schemeClr val="tx1"/>
                </a:solidFill>
              </a:rPr>
              <a:t> </a:t>
            </a:r>
            <a:r>
              <a:rPr lang="pt-PT" sz="4000" dirty="0" err="1">
                <a:solidFill>
                  <a:schemeClr val="tx1"/>
                </a:solidFill>
              </a:rPr>
              <a:t>Brazil</a:t>
            </a:r>
            <a:r>
              <a:rPr lang="pt-PT" sz="4000" dirty="0"/>
              <a:t/>
            </a:r>
            <a:br>
              <a:rPr lang="pt-PT" sz="4000" dirty="0"/>
            </a:b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BDEE4AC-9D6A-4DB3-9211-60FCE17EA2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7904" y="2636912"/>
            <a:ext cx="4831947" cy="3264561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780928"/>
            <a:ext cx="7633742" cy="3809615"/>
          </a:xfrm>
        </p:spPr>
        <p:txBody>
          <a:bodyPr/>
          <a:lstStyle/>
          <a:p>
            <a:pPr>
              <a:buNone/>
            </a:pPr>
            <a:r>
              <a:rPr lang="pt-PT" sz="2800" u="sng" dirty="0" err="1">
                <a:latin typeface="+mj-lt"/>
              </a:rPr>
              <a:t>Eastern</a:t>
            </a:r>
            <a:r>
              <a:rPr lang="pt-PT" sz="2800" u="sng" dirty="0">
                <a:latin typeface="+mj-lt"/>
              </a:rPr>
              <a:t> countries</a:t>
            </a:r>
          </a:p>
          <a:p>
            <a:pPr algn="just">
              <a:buNone/>
            </a:pPr>
            <a:r>
              <a:rPr lang="pt-PT" sz="2800" dirty="0"/>
              <a:t>    As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inserted</a:t>
            </a:r>
            <a:r>
              <a:rPr lang="pt-PT" sz="2800" dirty="0"/>
              <a:t> in a </a:t>
            </a:r>
            <a:r>
              <a:rPr lang="pt-PT" sz="2800" dirty="0" err="1"/>
              <a:t>traditionally-producing</a:t>
            </a:r>
            <a:r>
              <a:rPr lang="pt-PT" sz="2800" dirty="0"/>
              <a:t>  -</a:t>
            </a:r>
            <a:r>
              <a:rPr lang="pt-PT" sz="2800" dirty="0" err="1"/>
              <a:t>apple</a:t>
            </a:r>
            <a:r>
              <a:rPr lang="pt-PT" sz="2800" dirty="0"/>
              <a:t> </a:t>
            </a:r>
            <a:r>
              <a:rPr lang="pt-PT" sz="2800" dirty="0" err="1"/>
              <a:t>region</a:t>
            </a:r>
            <a:r>
              <a:rPr lang="pt-PT" sz="2800" dirty="0"/>
              <a:t>, </a:t>
            </a:r>
            <a:r>
              <a:rPr lang="pt-PT" sz="2800" dirty="0" err="1"/>
              <a:t>immigrants</a:t>
            </a:r>
            <a:r>
              <a:rPr lang="pt-PT" sz="2800" dirty="0"/>
              <a:t> </a:t>
            </a:r>
            <a:r>
              <a:rPr lang="pt-PT" sz="2800" dirty="0" err="1"/>
              <a:t>from</a:t>
            </a:r>
            <a:r>
              <a:rPr lang="pt-PT" sz="2800" dirty="0"/>
              <a:t> </a:t>
            </a:r>
            <a:r>
              <a:rPr lang="pt-PT" sz="2800" dirty="0" err="1"/>
              <a:t>Eastern</a:t>
            </a:r>
            <a:r>
              <a:rPr lang="pt-PT" sz="2800" dirty="0"/>
              <a:t> countries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</a:t>
            </a:r>
            <a:r>
              <a:rPr lang="pt-PT" sz="2800" dirty="0" err="1"/>
              <a:t>settling</a:t>
            </a:r>
            <a:r>
              <a:rPr lang="pt-PT" sz="2800" dirty="0"/>
              <a:t> in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region</a:t>
            </a:r>
            <a:r>
              <a:rPr lang="pt-PT" sz="2800" dirty="0"/>
              <a:t>. </a:t>
            </a:r>
            <a:r>
              <a:rPr lang="pt-PT" sz="2800" dirty="0" err="1"/>
              <a:t>They</a:t>
            </a:r>
            <a:r>
              <a:rPr lang="pt-PT" sz="2800" dirty="0"/>
              <a:t> </a:t>
            </a:r>
            <a:r>
              <a:rPr lang="pt-PT" sz="2800" dirty="0" err="1"/>
              <a:t>sometimes</a:t>
            </a:r>
            <a:r>
              <a:rPr lang="pt-PT" sz="2800" dirty="0"/>
              <a:t> </a:t>
            </a:r>
            <a:r>
              <a:rPr lang="pt-PT" sz="2800" dirty="0" err="1"/>
              <a:t>bring</a:t>
            </a:r>
            <a:r>
              <a:rPr lang="pt-PT" sz="2800" dirty="0"/>
              <a:t> </a:t>
            </a:r>
            <a:r>
              <a:rPr lang="pt-PT" sz="2800" dirty="0" err="1"/>
              <a:t>along</a:t>
            </a:r>
            <a:r>
              <a:rPr lang="pt-PT" sz="2800" dirty="0"/>
              <a:t>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children</a:t>
            </a:r>
            <a:r>
              <a:rPr lang="pt-PT" sz="2800" dirty="0"/>
              <a:t> </a:t>
            </a:r>
            <a:r>
              <a:rPr lang="pt-PT" sz="2800" dirty="0" err="1"/>
              <a:t>at</a:t>
            </a:r>
            <a:r>
              <a:rPr lang="pt-PT" sz="2800" dirty="0"/>
              <a:t>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schooling</a:t>
            </a:r>
            <a:r>
              <a:rPr lang="pt-PT" sz="2800" dirty="0"/>
              <a:t>-time age  </a:t>
            </a:r>
            <a:r>
              <a:rPr lang="pt-PT" sz="2800" dirty="0" err="1"/>
              <a:t>who</a:t>
            </a:r>
            <a:r>
              <a:rPr lang="pt-PT" sz="2800" dirty="0"/>
              <a:t> </a:t>
            </a:r>
            <a:r>
              <a:rPr lang="pt-PT" sz="2800" dirty="0" err="1"/>
              <a:t>then</a:t>
            </a:r>
            <a:r>
              <a:rPr lang="pt-PT" sz="2800" dirty="0"/>
              <a:t> </a:t>
            </a:r>
            <a:r>
              <a:rPr lang="pt-PT" sz="2800" dirty="0" err="1"/>
              <a:t>attend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 err="1">
                <a:solidFill>
                  <a:prstClr val="black"/>
                </a:solidFill>
              </a:rPr>
              <a:t>Inclusion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of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students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who</a:t>
            </a:r>
            <a:r>
              <a:rPr lang="pt-PT" sz="3600" dirty="0">
                <a:solidFill>
                  <a:prstClr val="black"/>
                </a:solidFill>
              </a:rPr>
              <a:t> are </a:t>
            </a:r>
            <a:r>
              <a:rPr lang="pt-PT" sz="3600" dirty="0" err="1">
                <a:solidFill>
                  <a:prstClr val="black"/>
                </a:solidFill>
              </a:rPr>
              <a:t>children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of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immigrants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from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European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eastern</a:t>
            </a:r>
            <a:r>
              <a:rPr lang="pt-PT" sz="3600" dirty="0">
                <a:solidFill>
                  <a:prstClr val="black"/>
                </a:solidFill>
              </a:rPr>
              <a:t> countries, </a:t>
            </a:r>
            <a:r>
              <a:rPr lang="pt-PT" sz="3600" dirty="0" err="1">
                <a:solidFill>
                  <a:prstClr val="black"/>
                </a:solidFill>
              </a:rPr>
              <a:t>from</a:t>
            </a:r>
            <a:r>
              <a:rPr lang="pt-PT" sz="3600" dirty="0">
                <a:solidFill>
                  <a:prstClr val="black"/>
                </a:solidFill>
              </a:rPr>
              <a:t> China </a:t>
            </a:r>
            <a:r>
              <a:rPr lang="pt-PT" sz="3600" dirty="0" err="1">
                <a:solidFill>
                  <a:prstClr val="black"/>
                </a:solidFill>
              </a:rPr>
              <a:t>and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also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from</a:t>
            </a:r>
            <a:r>
              <a:rPr lang="pt-PT" sz="3600" dirty="0">
                <a:solidFill>
                  <a:prstClr val="black"/>
                </a:solidFill>
              </a:rPr>
              <a:t> </a:t>
            </a:r>
            <a:r>
              <a:rPr lang="pt-PT" sz="3600" dirty="0" err="1">
                <a:solidFill>
                  <a:prstClr val="black"/>
                </a:solidFill>
              </a:rPr>
              <a:t>Brazil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882024"/>
            <a:ext cx="7633742" cy="35935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PT" sz="3000" u="sng" dirty="0">
                <a:latin typeface="+mj-lt"/>
              </a:rPr>
              <a:t>China</a:t>
            </a:r>
          </a:p>
          <a:p>
            <a:pPr algn="just">
              <a:buNone/>
            </a:pPr>
            <a:r>
              <a:rPr lang="pt-PT" sz="2800" dirty="0"/>
              <a:t>As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Chinese</a:t>
            </a:r>
            <a:r>
              <a:rPr lang="pt-PT" sz="2800" dirty="0"/>
              <a:t> </a:t>
            </a:r>
            <a:r>
              <a:rPr lang="pt-PT" sz="2800" dirty="0" err="1"/>
              <a:t>trading</a:t>
            </a:r>
            <a:r>
              <a:rPr lang="pt-PT" sz="2800" dirty="0"/>
              <a:t> / commerce </a:t>
            </a:r>
            <a:r>
              <a:rPr lang="pt-PT" sz="2800" dirty="0" err="1"/>
              <a:t>activities</a:t>
            </a:r>
            <a:r>
              <a:rPr lang="pt-PT" sz="2800" dirty="0"/>
              <a:t>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</a:t>
            </a:r>
            <a:r>
              <a:rPr lang="pt-PT" sz="2800" dirty="0" err="1"/>
              <a:t>increasing</a:t>
            </a:r>
            <a:r>
              <a:rPr lang="pt-PT" sz="2800" dirty="0"/>
              <a:t> in some  </a:t>
            </a:r>
            <a:r>
              <a:rPr lang="pt-PT" sz="2800" dirty="0" err="1"/>
              <a:t>European</a:t>
            </a:r>
            <a:r>
              <a:rPr lang="pt-PT" sz="2800" dirty="0"/>
              <a:t> countries, Moimenta da Beira </a:t>
            </a:r>
            <a:r>
              <a:rPr lang="pt-PT" sz="2800" dirty="0" err="1"/>
              <a:t>has</a:t>
            </a:r>
            <a:r>
              <a:rPr lang="pt-PT" sz="2800" dirty="0"/>
              <a:t> </a:t>
            </a:r>
            <a:r>
              <a:rPr lang="pt-PT" sz="2800" dirty="0" err="1"/>
              <a:t>not</a:t>
            </a:r>
            <a:r>
              <a:rPr lang="pt-PT" sz="2800" dirty="0"/>
              <a:t> </a:t>
            </a:r>
            <a:r>
              <a:rPr lang="pt-PT" sz="2800" dirty="0" err="1"/>
              <a:t>been</a:t>
            </a:r>
            <a:r>
              <a:rPr lang="pt-PT" sz="2800" dirty="0"/>
              <a:t> na </a:t>
            </a:r>
            <a:r>
              <a:rPr lang="pt-PT" sz="2800" dirty="0" err="1"/>
              <a:t>exception</a:t>
            </a:r>
            <a:r>
              <a:rPr lang="pt-PT" sz="2800" dirty="0"/>
              <a:t> to </a:t>
            </a:r>
            <a:r>
              <a:rPr lang="pt-PT" sz="2800" dirty="0" err="1"/>
              <a:t>this</a:t>
            </a:r>
            <a:r>
              <a:rPr lang="pt-PT" sz="2800" dirty="0"/>
              <a:t> real </a:t>
            </a:r>
            <a:r>
              <a:rPr lang="pt-PT" sz="2800" dirty="0" err="1"/>
              <a:t>trend</a:t>
            </a:r>
            <a:r>
              <a:rPr lang="pt-PT" sz="2800" dirty="0"/>
              <a:t>. </a:t>
            </a:r>
            <a:r>
              <a:rPr lang="pt-PT" sz="2800" dirty="0" err="1"/>
              <a:t>That’s</a:t>
            </a:r>
            <a:r>
              <a:rPr lang="pt-PT" sz="2800" dirty="0"/>
              <a:t> </a:t>
            </a:r>
            <a:r>
              <a:rPr lang="pt-PT" sz="2800" dirty="0" err="1"/>
              <a:t>why</a:t>
            </a:r>
            <a:r>
              <a:rPr lang="pt-PT" sz="2800" dirty="0"/>
              <a:t> </a:t>
            </a:r>
            <a:r>
              <a:rPr lang="pt-PT" sz="2800" dirty="0" err="1"/>
              <a:t>we</a:t>
            </a:r>
            <a:r>
              <a:rPr lang="pt-PT" sz="2800" dirty="0"/>
              <a:t> </a:t>
            </a:r>
            <a:r>
              <a:rPr lang="pt-PT" sz="2800" dirty="0" err="1"/>
              <a:t>also</a:t>
            </a:r>
            <a:r>
              <a:rPr lang="pt-PT" sz="2800" dirty="0"/>
              <a:t> </a:t>
            </a:r>
            <a:r>
              <a:rPr lang="pt-PT" sz="2800" dirty="0" err="1"/>
              <a:t>have</a:t>
            </a:r>
            <a:r>
              <a:rPr lang="pt-PT" sz="2800" dirty="0"/>
              <a:t> some </a:t>
            </a:r>
            <a:r>
              <a:rPr lang="pt-PT" sz="2800" dirty="0" err="1"/>
              <a:t>students</a:t>
            </a:r>
            <a:r>
              <a:rPr lang="pt-PT" sz="2800" dirty="0"/>
              <a:t> </a:t>
            </a:r>
            <a:r>
              <a:rPr lang="pt-PT" sz="2800" dirty="0" err="1"/>
              <a:t>attending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</a:t>
            </a:r>
            <a:r>
              <a:rPr lang="pt-PT" sz="2800" dirty="0" err="1"/>
              <a:t>who</a:t>
            </a:r>
            <a:r>
              <a:rPr lang="pt-PT" sz="2800" dirty="0"/>
              <a:t> come </a:t>
            </a:r>
            <a:r>
              <a:rPr lang="pt-PT" sz="2800" dirty="0" err="1"/>
              <a:t>from</a:t>
            </a:r>
            <a:r>
              <a:rPr lang="pt-PT" sz="2800" dirty="0"/>
              <a:t> China. Some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them</a:t>
            </a:r>
            <a:r>
              <a:rPr lang="pt-PT" sz="2800" dirty="0"/>
              <a:t> </a:t>
            </a:r>
            <a:r>
              <a:rPr lang="pt-PT" sz="2800" dirty="0" err="1"/>
              <a:t>were</a:t>
            </a:r>
            <a:r>
              <a:rPr lang="pt-PT" sz="2800" dirty="0"/>
              <a:t> </a:t>
            </a:r>
            <a:r>
              <a:rPr lang="pt-PT" sz="2800" dirty="0" err="1"/>
              <a:t>born</a:t>
            </a:r>
            <a:r>
              <a:rPr lang="pt-PT" sz="2800" dirty="0"/>
              <a:t> in China, some </a:t>
            </a:r>
            <a:r>
              <a:rPr lang="pt-PT" sz="2800" dirty="0" err="1"/>
              <a:t>others</a:t>
            </a:r>
            <a:r>
              <a:rPr lang="pt-PT" sz="2800" dirty="0"/>
              <a:t> in Portugal, </a:t>
            </a:r>
            <a:r>
              <a:rPr lang="pt-PT" sz="2800" dirty="0" err="1"/>
              <a:t>yet</a:t>
            </a:r>
            <a:r>
              <a:rPr lang="pt-PT" sz="2800" dirty="0"/>
              <a:t> </a:t>
            </a:r>
            <a:r>
              <a:rPr lang="pt-PT" sz="2800" dirty="0" err="1"/>
              <a:t>they</a:t>
            </a:r>
            <a:r>
              <a:rPr lang="pt-PT" sz="2800" dirty="0"/>
              <a:t> </a:t>
            </a:r>
            <a:r>
              <a:rPr lang="pt-PT" sz="2800" dirty="0" err="1"/>
              <a:t>try</a:t>
            </a:r>
            <a:r>
              <a:rPr lang="pt-PT" sz="2800" dirty="0"/>
              <a:t> to </a:t>
            </a:r>
            <a:r>
              <a:rPr lang="pt-PT" sz="2800" dirty="0" err="1"/>
              <a:t>keep</a:t>
            </a:r>
            <a:r>
              <a:rPr lang="pt-PT" sz="2800" dirty="0"/>
              <a:t>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culture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language</a:t>
            </a:r>
            <a:r>
              <a:rPr lang="pt-PT" sz="2800" dirty="0"/>
              <a:t> alive.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5070AD-5F18-4867-BC94-9A67228F8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931068"/>
            <a:ext cx="2101416" cy="1400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200" dirty="0" err="1">
                <a:solidFill>
                  <a:prstClr val="black"/>
                </a:solidFill>
              </a:rPr>
              <a:t>Inclusion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of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students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who</a:t>
            </a:r>
            <a:r>
              <a:rPr lang="pt-PT" sz="3200" dirty="0">
                <a:solidFill>
                  <a:prstClr val="black"/>
                </a:solidFill>
              </a:rPr>
              <a:t> are </a:t>
            </a:r>
            <a:r>
              <a:rPr lang="pt-PT" sz="3200" dirty="0" err="1">
                <a:solidFill>
                  <a:prstClr val="black"/>
                </a:solidFill>
              </a:rPr>
              <a:t>children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of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immigrants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from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European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eastern</a:t>
            </a:r>
            <a:r>
              <a:rPr lang="pt-PT" sz="3200" dirty="0">
                <a:solidFill>
                  <a:prstClr val="black"/>
                </a:solidFill>
              </a:rPr>
              <a:t> countries, </a:t>
            </a:r>
            <a:r>
              <a:rPr lang="pt-PT" sz="3200" dirty="0" err="1">
                <a:solidFill>
                  <a:prstClr val="black"/>
                </a:solidFill>
              </a:rPr>
              <a:t>from</a:t>
            </a:r>
            <a:r>
              <a:rPr lang="pt-PT" sz="3200" dirty="0">
                <a:solidFill>
                  <a:prstClr val="black"/>
                </a:solidFill>
              </a:rPr>
              <a:t> China </a:t>
            </a:r>
            <a:r>
              <a:rPr lang="pt-PT" sz="3200" dirty="0" err="1">
                <a:solidFill>
                  <a:prstClr val="black"/>
                </a:solidFill>
              </a:rPr>
              <a:t>and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also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from</a:t>
            </a:r>
            <a:r>
              <a:rPr lang="pt-PT" sz="3200" dirty="0">
                <a:solidFill>
                  <a:prstClr val="black"/>
                </a:solidFill>
              </a:rPr>
              <a:t> </a:t>
            </a:r>
            <a:r>
              <a:rPr lang="pt-PT" sz="3200" dirty="0" err="1">
                <a:solidFill>
                  <a:prstClr val="black"/>
                </a:solidFill>
              </a:rPr>
              <a:t>Brazil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492896"/>
            <a:ext cx="7633742" cy="3593591"/>
          </a:xfrm>
        </p:spPr>
        <p:txBody>
          <a:bodyPr/>
          <a:lstStyle/>
          <a:p>
            <a:pPr>
              <a:buNone/>
            </a:pPr>
            <a:r>
              <a:rPr lang="pt-PT" sz="2800" u="sng" dirty="0" err="1">
                <a:latin typeface="+mj-lt"/>
              </a:rPr>
              <a:t>Brazil</a:t>
            </a:r>
            <a:endParaRPr lang="pt-PT" sz="2800" u="sng" dirty="0">
              <a:latin typeface="+mj-lt"/>
            </a:endParaRPr>
          </a:p>
          <a:p>
            <a:pPr algn="ctr">
              <a:buNone/>
            </a:pPr>
            <a:endParaRPr lang="pt-PT" dirty="0"/>
          </a:p>
          <a:p>
            <a:pPr algn="just">
              <a:buNone/>
            </a:pPr>
            <a:r>
              <a:rPr lang="pt-PT" sz="2800" dirty="0"/>
              <a:t>    </a:t>
            </a:r>
            <a:r>
              <a:rPr lang="pt-PT" sz="2800" dirty="0" err="1"/>
              <a:t>There</a:t>
            </a:r>
            <a:r>
              <a:rPr lang="pt-PT" sz="2800" dirty="0"/>
              <a:t> are some </a:t>
            </a:r>
            <a:r>
              <a:rPr lang="pt-PT" sz="2800" dirty="0" err="1"/>
              <a:t>Brazilian</a:t>
            </a:r>
            <a:r>
              <a:rPr lang="pt-PT" sz="2800" dirty="0"/>
              <a:t> </a:t>
            </a:r>
            <a:r>
              <a:rPr lang="pt-PT" sz="2800" dirty="0" err="1"/>
              <a:t>students</a:t>
            </a:r>
            <a:r>
              <a:rPr lang="pt-PT" sz="2800" dirty="0"/>
              <a:t> </a:t>
            </a:r>
            <a:r>
              <a:rPr lang="pt-PT" sz="2800" dirty="0" err="1"/>
              <a:t>attending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. </a:t>
            </a:r>
            <a:r>
              <a:rPr lang="pt-PT" sz="2800" dirty="0" err="1"/>
              <a:t>However</a:t>
            </a:r>
            <a:r>
              <a:rPr lang="pt-PT" sz="2800" dirty="0"/>
              <a:t>, </a:t>
            </a:r>
            <a:r>
              <a:rPr lang="pt-PT" sz="2800" dirty="0" err="1"/>
              <a:t>they</a:t>
            </a:r>
            <a:r>
              <a:rPr lang="pt-PT" sz="2800" dirty="0"/>
              <a:t> are </a:t>
            </a:r>
            <a:r>
              <a:rPr lang="pt-PT" sz="2800" dirty="0" err="1"/>
              <a:t>few</a:t>
            </a:r>
            <a:r>
              <a:rPr lang="pt-PT" sz="2800" dirty="0"/>
              <a:t> in </a:t>
            </a:r>
            <a:r>
              <a:rPr lang="pt-PT" sz="2800" dirty="0" err="1"/>
              <a:t>comparison</a:t>
            </a:r>
            <a:r>
              <a:rPr lang="pt-PT" sz="2800" dirty="0"/>
              <a:t> to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national</a:t>
            </a:r>
            <a:r>
              <a:rPr lang="pt-PT" sz="2800" dirty="0"/>
              <a:t> data. </a:t>
            </a:r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3619D2B-E372-424D-8F69-C6C4F4D02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73241"/>
            <a:ext cx="2907322" cy="1637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MAIN BARRIERS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1772815"/>
            <a:ext cx="7737698" cy="4702799"/>
          </a:xfrm>
        </p:spPr>
        <p:txBody>
          <a:bodyPr>
            <a:normAutofit/>
          </a:bodyPr>
          <a:lstStyle/>
          <a:p>
            <a:pPr>
              <a:buNone/>
            </a:pPr>
            <a:endParaRPr lang="pt-PT" dirty="0"/>
          </a:p>
          <a:p>
            <a:pPr>
              <a:buNone/>
            </a:pPr>
            <a:endParaRPr lang="pt-PT" sz="2400" dirty="0"/>
          </a:p>
          <a:p>
            <a:pPr>
              <a:buNone/>
            </a:pPr>
            <a:r>
              <a:rPr lang="pt-PT" sz="2400" dirty="0"/>
              <a:t>         </a:t>
            </a:r>
            <a:r>
              <a:rPr lang="pt-PT" sz="2400" dirty="0" err="1"/>
              <a:t>Tackling</a:t>
            </a:r>
            <a:r>
              <a:rPr lang="pt-PT" sz="2400" dirty="0"/>
              <a:t> </a:t>
            </a:r>
            <a:r>
              <a:rPr lang="pt-PT" sz="2400" dirty="0" err="1"/>
              <a:t>down</a:t>
            </a:r>
            <a:r>
              <a:rPr lang="pt-PT" sz="2400" dirty="0"/>
              <a:t> </a:t>
            </a:r>
            <a:r>
              <a:rPr lang="pt-PT" sz="2400" dirty="0" err="1"/>
              <a:t>this</a:t>
            </a:r>
            <a:r>
              <a:rPr lang="pt-PT" sz="2400" dirty="0"/>
              <a:t> </a:t>
            </a:r>
            <a:r>
              <a:rPr lang="pt-PT" sz="2400" dirty="0" err="1"/>
              <a:t>barrier</a:t>
            </a:r>
            <a:r>
              <a:rPr lang="pt-PT" sz="2400" dirty="0"/>
              <a:t> </a:t>
            </a:r>
            <a:r>
              <a:rPr lang="pt-PT" sz="2400" dirty="0" err="1"/>
              <a:t>by</a:t>
            </a:r>
            <a:r>
              <a:rPr lang="pt-PT" sz="2400" dirty="0"/>
              <a:t> </a:t>
            </a:r>
            <a:r>
              <a:rPr lang="pt-PT" sz="2400" dirty="0" err="1"/>
              <a:t>allowing</a:t>
            </a:r>
            <a:r>
              <a:rPr lang="pt-PT" sz="2400" dirty="0"/>
              <a:t> </a:t>
            </a:r>
            <a:r>
              <a:rPr lang="pt-PT" sz="2400" dirty="0" err="1"/>
              <a:t>these</a:t>
            </a:r>
            <a:r>
              <a:rPr lang="pt-PT" sz="2400" dirty="0"/>
              <a:t> </a:t>
            </a:r>
            <a:r>
              <a:rPr lang="pt-PT" sz="2400" dirty="0" err="1"/>
              <a:t>students</a:t>
            </a:r>
            <a:r>
              <a:rPr lang="pt-PT" sz="2400" dirty="0"/>
              <a:t> to </a:t>
            </a:r>
            <a:r>
              <a:rPr lang="pt-PT" sz="2400" dirty="0" err="1"/>
              <a:t>have</a:t>
            </a:r>
            <a:r>
              <a:rPr lang="pt-PT" sz="2400" dirty="0"/>
              <a:t> individual </a:t>
            </a:r>
            <a:r>
              <a:rPr lang="pt-PT" sz="2400" dirty="0" err="1"/>
              <a:t>support</a:t>
            </a:r>
            <a:r>
              <a:rPr lang="pt-PT" sz="2400" dirty="0"/>
              <a:t> in </a:t>
            </a:r>
            <a:r>
              <a:rPr lang="pt-PT" sz="2400" dirty="0" err="1"/>
              <a:t>this</a:t>
            </a:r>
            <a:r>
              <a:rPr lang="pt-PT" sz="2400" dirty="0"/>
              <a:t> </a:t>
            </a:r>
            <a:r>
              <a:rPr lang="pt-PT" sz="2400" dirty="0" err="1"/>
              <a:t>area</a:t>
            </a:r>
            <a:endParaRPr lang="pt-PT" sz="2400" dirty="0"/>
          </a:p>
          <a:p>
            <a:pPr>
              <a:buNone/>
            </a:pPr>
            <a:endParaRPr lang="pt-PT" sz="2400" dirty="0"/>
          </a:p>
          <a:p>
            <a:pPr>
              <a:buNone/>
            </a:pPr>
            <a:endParaRPr lang="pt-PT" sz="2400" dirty="0"/>
          </a:p>
          <a:p>
            <a:pPr>
              <a:buNone/>
            </a:pPr>
            <a:endParaRPr lang="pt-PT" sz="2400" dirty="0"/>
          </a:p>
          <a:p>
            <a:pPr>
              <a:buNone/>
            </a:pPr>
            <a:r>
              <a:rPr lang="pt-PT" sz="2400" dirty="0" err="1"/>
              <a:t>All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educational</a:t>
            </a:r>
            <a:r>
              <a:rPr lang="pt-PT" sz="2400" dirty="0"/>
              <a:t> </a:t>
            </a:r>
            <a:r>
              <a:rPr lang="pt-PT" sz="2400" dirty="0" err="1"/>
              <a:t>community</a:t>
            </a:r>
            <a:r>
              <a:rPr lang="pt-PT" sz="2400" dirty="0"/>
              <a:t> </a:t>
            </a:r>
            <a:r>
              <a:rPr lang="pt-PT" sz="2400" dirty="0" err="1"/>
              <a:t>works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aim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helping</a:t>
            </a:r>
            <a:r>
              <a:rPr lang="pt-PT" sz="2400" dirty="0"/>
              <a:t> </a:t>
            </a:r>
            <a:r>
              <a:rPr lang="pt-PT" sz="2400" dirty="0" err="1"/>
              <a:t>these</a:t>
            </a:r>
            <a:r>
              <a:rPr lang="pt-PT" sz="2400" dirty="0"/>
              <a:t> </a:t>
            </a:r>
            <a:r>
              <a:rPr lang="pt-PT" sz="2400" dirty="0" err="1"/>
              <a:t>students</a:t>
            </a:r>
            <a:r>
              <a:rPr lang="pt-PT" sz="2400" dirty="0"/>
              <a:t> to </a:t>
            </a:r>
            <a:r>
              <a:rPr lang="pt-PT" sz="2400" dirty="0" err="1"/>
              <a:t>overcome</a:t>
            </a:r>
            <a:r>
              <a:rPr lang="pt-PT" sz="2400" dirty="0"/>
              <a:t> </a:t>
            </a:r>
            <a:r>
              <a:rPr lang="pt-PT" sz="2400" dirty="0" err="1"/>
              <a:t>their</a:t>
            </a:r>
            <a:r>
              <a:rPr lang="pt-PT" sz="2400" dirty="0"/>
              <a:t> </a:t>
            </a:r>
            <a:r>
              <a:rPr lang="pt-PT" sz="2400" dirty="0" err="1"/>
              <a:t>difficulties</a:t>
            </a:r>
            <a:r>
              <a:rPr lang="pt-PT" sz="2400" dirty="0"/>
              <a:t>.</a:t>
            </a:r>
          </a:p>
        </p:txBody>
      </p:sp>
      <p:pic>
        <p:nvPicPr>
          <p:cNvPr id="6146" name="Picture 2" descr="Resultado de imagem para culture">
            <a:extLst>
              <a:ext uri="{FF2B5EF4-FFF2-40B4-BE49-F238E27FC236}">
                <a16:creationId xmlns:a16="http://schemas.microsoft.com/office/drawing/2014/main" xmlns="" id="{6F96E1A7-8C15-4DB7-B96B-E953E170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066" r="98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7052"/>
            <a:ext cx="2844416" cy="14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3A6BC47-8612-4AE0-BEB2-E28B77493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1" b="72000" l="3750" r="96875">
                        <a14:backgroundMark x1="19844" y1="27286" x2="19844" y2="27286"/>
                        <a14:backgroundMark x1="14297" y1="26429" x2="14297" y2="26429"/>
                        <a14:backgroundMark x1="14141" y1="26429" x2="14141" y2="26429"/>
                        <a14:backgroundMark x1="12188" y1="25857" x2="12188" y2="25857"/>
                        <a14:backgroundMark x1="11406" y1="25857" x2="10781" y2="25000"/>
                        <a14:backgroundMark x1="9688" y1="19143" x2="9688" y2="19143"/>
                        <a14:backgroundMark x1="9688" y1="18571" x2="9688" y2="18571"/>
                        <a14:backgroundMark x1="8438" y1="21143" x2="8281" y2="25286"/>
                        <a14:backgroundMark x1="7969" y1="27857" x2="7969" y2="27857"/>
                        <a14:backgroundMark x1="9219" y1="30143" x2="9219" y2="30143"/>
                        <a14:backgroundMark x1="14766" y1="27571" x2="15391" y2="27571"/>
                        <a14:backgroundMark x1="21094" y1="24714" x2="25391" y2="24714"/>
                        <a14:backgroundMark x1="29063" y1="23000" x2="34297" y2="21429"/>
                        <a14:backgroundMark x1="43828" y1="21429" x2="43828" y2="21429"/>
                        <a14:backgroundMark x1="44453" y1="20857" x2="44453" y2="20857"/>
                        <a14:backgroundMark x1="47813" y1="20000" x2="49219" y2="20000"/>
                        <a14:backgroundMark x1="49219" y1="20000" x2="50000" y2="20000"/>
                        <a14:backgroundMark x1="53516" y1="20000" x2="55547" y2="20286"/>
                        <a14:backgroundMark x1="57500" y1="20286" x2="57500" y2="20286"/>
                        <a14:backgroundMark x1="60000" y1="18857" x2="60000" y2="18857"/>
                        <a14:backgroundMark x1="61094" y1="18286" x2="61094" y2="18286"/>
                        <a14:backgroundMark x1="61719" y1="18286" x2="61719" y2="18286"/>
                        <a14:backgroundMark x1="61719" y1="18286" x2="61719" y2="18286"/>
                        <a14:backgroundMark x1="61094" y1="17714" x2="61094" y2="17714"/>
                        <a14:backgroundMark x1="61094" y1="17714" x2="61094" y2="17714"/>
                        <a14:backgroundMark x1="58750" y1="59857" x2="58750" y2="59857"/>
                        <a14:backgroundMark x1="62187" y1="59286" x2="65703" y2="59286"/>
                        <a14:backgroundMark x1="69375" y1="59143" x2="73359" y2="59286"/>
                        <a14:backgroundMark x1="91094" y1="60143" x2="91094" y2="60143"/>
                        <a14:backgroundMark x1="91094" y1="60143" x2="88594" y2="60429"/>
                        <a14:backgroundMark x1="86641" y1="61286" x2="85703" y2="61857"/>
                        <a14:backgroundMark x1="83359" y1="63286" x2="81094" y2="63286"/>
                        <a14:backgroundMark x1="77500" y1="63286" x2="75391" y2="62714"/>
                        <a14:backgroundMark x1="44453" y1="66143" x2="44453" y2="66143"/>
                        <a14:backgroundMark x1="44453" y1="66143" x2="44453" y2="66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30" y="1386942"/>
            <a:ext cx="2987824" cy="2068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06CF49D-09D6-4773-B751-61550DD69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027" y="980728"/>
            <a:ext cx="4896544" cy="451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SOCIAL INCLUSION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social inclusion">
            <a:extLst>
              <a:ext uri="{FF2B5EF4-FFF2-40B4-BE49-F238E27FC236}">
                <a16:creationId xmlns:a16="http://schemas.microsoft.com/office/drawing/2014/main" xmlns="" id="{064295B2-3639-4591-9800-E50521BD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89527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632204"/>
            <a:ext cx="7633742" cy="3593591"/>
          </a:xfrm>
          <a:ln w="38100">
            <a:solidFill>
              <a:schemeClr val="tx2"/>
            </a:solidFill>
            <a:prstDash val="sysDash"/>
          </a:ln>
        </p:spPr>
        <p:txBody>
          <a:bodyPr/>
          <a:lstStyle/>
          <a:p>
            <a:pPr>
              <a:buNone/>
            </a:pPr>
            <a:r>
              <a:rPr lang="pt-PT" sz="2800" dirty="0"/>
              <a:t>   </a:t>
            </a:r>
          </a:p>
          <a:p>
            <a:pPr algn="just">
              <a:buNone/>
            </a:pPr>
            <a:r>
              <a:rPr lang="pt-PT" sz="2800" dirty="0"/>
              <a:t>    In short, </a:t>
            </a:r>
            <a:r>
              <a:rPr lang="pt-PT" sz="2800" dirty="0" err="1"/>
              <a:t>taking</a:t>
            </a:r>
            <a:r>
              <a:rPr lang="pt-PT" sz="2800" dirty="0"/>
              <a:t> </a:t>
            </a:r>
            <a:r>
              <a:rPr lang="pt-PT" sz="2800" dirty="0" err="1"/>
              <a:t>into</a:t>
            </a:r>
            <a:r>
              <a:rPr lang="pt-PT" sz="2800" dirty="0"/>
              <a:t> </a:t>
            </a:r>
            <a:r>
              <a:rPr lang="pt-PT" sz="2800" dirty="0" err="1"/>
              <a:t>account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previously-mentioned</a:t>
            </a:r>
            <a:r>
              <a:rPr lang="pt-PT" sz="2800" dirty="0"/>
              <a:t> </a:t>
            </a:r>
            <a:r>
              <a:rPr lang="pt-PT" sz="2800" dirty="0" err="1"/>
              <a:t>summarized</a:t>
            </a:r>
            <a:r>
              <a:rPr lang="pt-PT" sz="2800" dirty="0"/>
              <a:t> </a:t>
            </a:r>
            <a:r>
              <a:rPr lang="pt-PT" sz="2800" dirty="0" err="1"/>
              <a:t>aspects</a:t>
            </a:r>
            <a:r>
              <a:rPr lang="pt-PT" sz="2800" dirty="0"/>
              <a:t>, </a:t>
            </a:r>
            <a:r>
              <a:rPr lang="pt-PT" sz="2800" dirty="0" err="1"/>
              <a:t>we</a:t>
            </a:r>
            <a:r>
              <a:rPr lang="pt-PT" sz="2800" dirty="0"/>
              <a:t> </a:t>
            </a:r>
            <a:r>
              <a:rPr lang="pt-PT" sz="2800" dirty="0" err="1"/>
              <a:t>may</a:t>
            </a:r>
            <a:r>
              <a:rPr lang="pt-PT" sz="2800" dirty="0"/>
              <a:t> </a:t>
            </a:r>
            <a:r>
              <a:rPr lang="pt-PT" sz="2800" dirty="0" err="1"/>
              <a:t>conclude</a:t>
            </a:r>
            <a:r>
              <a:rPr lang="pt-PT" sz="2800" dirty="0"/>
              <a:t> </a:t>
            </a:r>
            <a:r>
              <a:rPr lang="pt-PT" sz="2800" dirty="0" err="1"/>
              <a:t>that</a:t>
            </a:r>
            <a:r>
              <a:rPr lang="pt-PT" sz="2800" dirty="0"/>
              <a:t> </a:t>
            </a:r>
            <a:r>
              <a:rPr lang="pt-PT" sz="2800" dirty="0" err="1"/>
              <a:t>although</a:t>
            </a:r>
            <a:r>
              <a:rPr lang="pt-PT" sz="2800" dirty="0"/>
              <a:t> </a:t>
            </a:r>
            <a:r>
              <a:rPr lang="pt-PT" sz="2800" dirty="0" err="1"/>
              <a:t>our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situated</a:t>
            </a:r>
            <a:r>
              <a:rPr lang="pt-PT" sz="2800" dirty="0"/>
              <a:t> in a  </a:t>
            </a:r>
            <a:r>
              <a:rPr lang="pt-PT" sz="2800" dirty="0" err="1"/>
              <a:t>hinterland</a:t>
            </a:r>
            <a:r>
              <a:rPr lang="pt-PT" sz="2800" dirty="0"/>
              <a:t> </a:t>
            </a:r>
            <a:r>
              <a:rPr lang="pt-PT" sz="2800" dirty="0" err="1"/>
              <a:t>small</a:t>
            </a:r>
            <a:r>
              <a:rPr lang="pt-PT" sz="2800" dirty="0"/>
              <a:t> </a:t>
            </a:r>
            <a:r>
              <a:rPr lang="pt-PT" sz="2800" dirty="0" err="1"/>
              <a:t>town</a:t>
            </a:r>
            <a:r>
              <a:rPr lang="pt-PT" sz="2800" dirty="0"/>
              <a:t>,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policy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b="1" dirty="0"/>
              <a:t>Social </a:t>
            </a:r>
            <a:r>
              <a:rPr lang="pt-PT" sz="2800" b="1" dirty="0" err="1"/>
              <a:t>Inclusion</a:t>
            </a:r>
            <a:r>
              <a:rPr lang="pt-PT" sz="2800" b="1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a </a:t>
            </a:r>
            <a:r>
              <a:rPr lang="pt-PT" sz="2800" dirty="0" err="1"/>
              <a:t>reality</a:t>
            </a:r>
            <a:r>
              <a:rPr lang="pt-PT" sz="2800" dirty="0"/>
              <a:t>.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964626"/>
            <a:ext cx="7633742" cy="814367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err="1">
                <a:solidFill>
                  <a:schemeClr val="tx1"/>
                </a:solidFill>
              </a:rPr>
              <a:t>What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is</a:t>
            </a:r>
            <a:r>
              <a:rPr lang="pt-PT" dirty="0">
                <a:solidFill>
                  <a:schemeClr val="tx1"/>
                </a:solidFill>
              </a:rPr>
              <a:t> Social </a:t>
            </a:r>
            <a:r>
              <a:rPr lang="pt-PT" dirty="0" err="1">
                <a:solidFill>
                  <a:schemeClr val="tx1"/>
                </a:solidFill>
              </a:rPr>
              <a:t>Inclusion</a:t>
            </a:r>
            <a:r>
              <a:rPr lang="pt-PT" dirty="0">
                <a:solidFill>
                  <a:schemeClr val="tx1"/>
                </a:solidFill>
              </a:rPr>
              <a:t/>
            </a:r>
            <a:br>
              <a:rPr lang="pt-PT" dirty="0">
                <a:solidFill>
                  <a:schemeClr val="tx1"/>
                </a:solidFill>
              </a:rPr>
            </a:b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2299783"/>
            <a:ext cx="7633742" cy="3593591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t-PT" sz="1800" dirty="0"/>
          </a:p>
          <a:p>
            <a:pPr marL="0" indent="0" algn="just">
              <a:buNone/>
            </a:pPr>
            <a:r>
              <a:rPr lang="pt-PT" sz="2400" dirty="0"/>
              <a:t>Social </a:t>
            </a:r>
            <a:r>
              <a:rPr lang="pt-PT" sz="2400" dirty="0" err="1"/>
              <a:t>inclusion</a:t>
            </a:r>
            <a:r>
              <a:rPr lang="pt-PT" sz="2400" dirty="0"/>
              <a:t> covers </a:t>
            </a:r>
            <a:r>
              <a:rPr lang="pt-PT" sz="2400" dirty="0" err="1"/>
              <a:t>all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b="1" dirty="0" err="1"/>
              <a:t>actions</a:t>
            </a:r>
            <a:r>
              <a:rPr lang="pt-PT" sz="2400" b="1" dirty="0"/>
              <a:t> </a:t>
            </a:r>
            <a:r>
              <a:rPr lang="pt-PT" sz="2400" b="1" dirty="0" err="1"/>
              <a:t>that</a:t>
            </a:r>
            <a:r>
              <a:rPr lang="pt-PT" sz="2400" b="1" dirty="0"/>
              <a:t> lead to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equal</a:t>
            </a:r>
            <a:r>
              <a:rPr lang="pt-PT" sz="2400" b="1" dirty="0"/>
              <a:t> </a:t>
            </a:r>
            <a:r>
              <a:rPr lang="pt-PT" sz="2400" b="1" dirty="0" err="1"/>
              <a:t>participation</a:t>
            </a:r>
            <a:r>
              <a:rPr lang="pt-PT" sz="2400" b="1" dirty="0"/>
              <a:t> </a:t>
            </a:r>
            <a:r>
              <a:rPr lang="pt-PT" sz="2400" b="1" dirty="0" err="1"/>
              <a:t>of</a:t>
            </a:r>
            <a:r>
              <a:rPr lang="pt-PT" sz="2400" b="1" dirty="0"/>
              <a:t> </a:t>
            </a:r>
            <a:r>
              <a:rPr lang="pt-PT" sz="2400" b="1" dirty="0" err="1"/>
              <a:t>everyone</a:t>
            </a:r>
            <a:r>
              <a:rPr lang="pt-PT" sz="2400" b="1" dirty="0"/>
              <a:t> in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society</a:t>
            </a:r>
            <a:r>
              <a:rPr lang="pt-PT" sz="2400" dirty="0"/>
              <a:t>, </a:t>
            </a:r>
            <a:r>
              <a:rPr lang="pt-PT" sz="2400" dirty="0" err="1"/>
              <a:t>regardless</a:t>
            </a:r>
            <a:r>
              <a:rPr lang="pt-PT" sz="2400" dirty="0"/>
              <a:t> </a:t>
            </a:r>
            <a:r>
              <a:rPr lang="pt-PT" sz="2400" dirty="0" err="1"/>
              <a:t>their</a:t>
            </a:r>
            <a:r>
              <a:rPr lang="pt-PT" sz="2400" dirty="0"/>
              <a:t> social </a:t>
            </a:r>
            <a:r>
              <a:rPr lang="pt-PT" sz="2400" dirty="0" err="1"/>
              <a:t>class,physical</a:t>
            </a:r>
            <a:r>
              <a:rPr lang="pt-PT" sz="2400" dirty="0"/>
              <a:t> </a:t>
            </a:r>
            <a:r>
              <a:rPr lang="pt-PT" sz="2400" dirty="0" err="1"/>
              <a:t>condition</a:t>
            </a:r>
            <a:r>
              <a:rPr lang="pt-PT" sz="2400" dirty="0"/>
              <a:t>, </a:t>
            </a:r>
            <a:r>
              <a:rPr lang="pt-PT" sz="2400" dirty="0" err="1"/>
              <a:t>education</a:t>
            </a:r>
            <a:r>
              <a:rPr lang="pt-PT" sz="2400" dirty="0"/>
              <a:t>, </a:t>
            </a:r>
            <a:r>
              <a:rPr lang="pt-PT" sz="2400" dirty="0" err="1"/>
              <a:t>gender</a:t>
            </a:r>
            <a:r>
              <a:rPr lang="pt-PT" sz="2400" dirty="0"/>
              <a:t>, sexual </a:t>
            </a:r>
            <a:r>
              <a:rPr lang="pt-PT" sz="2400" dirty="0" err="1"/>
              <a:t>orientation</a:t>
            </a:r>
            <a:r>
              <a:rPr lang="pt-PT" sz="2400" dirty="0"/>
              <a:t>, </a:t>
            </a:r>
            <a:r>
              <a:rPr lang="pt-PT" sz="2400" dirty="0" err="1"/>
              <a:t>ethnicity</a:t>
            </a:r>
            <a:r>
              <a:rPr lang="pt-PT" sz="2400" dirty="0"/>
              <a:t>, </a:t>
            </a:r>
            <a:r>
              <a:rPr lang="pt-PT" sz="2400" dirty="0" err="1"/>
              <a:t>among</a:t>
            </a:r>
            <a:r>
              <a:rPr lang="pt-PT" sz="2400" dirty="0"/>
              <a:t> </a:t>
            </a:r>
            <a:r>
              <a:rPr lang="pt-PT" sz="2400" dirty="0" err="1"/>
              <a:t>other</a:t>
            </a:r>
            <a:r>
              <a:rPr lang="pt-PT" sz="2400" dirty="0"/>
              <a:t> </a:t>
            </a:r>
            <a:r>
              <a:rPr lang="pt-PT" sz="2400" dirty="0" err="1"/>
              <a:t>aspects</a:t>
            </a:r>
            <a:r>
              <a:rPr lang="pt-PT" sz="2400" dirty="0"/>
              <a:t>. In short, social </a:t>
            </a:r>
            <a:r>
              <a:rPr lang="pt-PT" sz="2400" dirty="0" err="1"/>
              <a:t>inclusion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to </a:t>
            </a:r>
            <a:r>
              <a:rPr lang="pt-PT" sz="2400" dirty="0" err="1"/>
              <a:t>offer</a:t>
            </a:r>
            <a:r>
              <a:rPr lang="pt-PT" sz="2400" dirty="0"/>
              <a:t> </a:t>
            </a:r>
            <a:r>
              <a:rPr lang="pt-PT" sz="2400" dirty="0" err="1"/>
              <a:t>equal</a:t>
            </a:r>
            <a:r>
              <a:rPr lang="pt-PT" sz="2400" dirty="0"/>
              <a:t> </a:t>
            </a:r>
            <a:r>
              <a:rPr lang="pt-PT" sz="2400" dirty="0" err="1"/>
              <a:t>opportunities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access</a:t>
            </a:r>
            <a:r>
              <a:rPr lang="pt-PT" sz="2400" dirty="0"/>
              <a:t> to </a:t>
            </a:r>
            <a:r>
              <a:rPr lang="pt-PT" sz="2400" dirty="0" err="1">
                <a:solidFill>
                  <a:schemeClr val="tx2"/>
                </a:solidFill>
              </a:rPr>
              <a:t>welfare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>
                <a:solidFill>
                  <a:schemeClr val="tx2"/>
                </a:solidFill>
              </a:rPr>
              <a:t>services</a:t>
            </a:r>
            <a:r>
              <a:rPr lang="pt-PT" sz="2400" dirty="0"/>
              <a:t> to </a:t>
            </a:r>
            <a:r>
              <a:rPr lang="pt-PT" sz="2400" dirty="0" err="1"/>
              <a:t>all</a:t>
            </a:r>
            <a:r>
              <a:rPr lang="pt-PT" sz="2400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571242F-96B4-4632-9968-DDAD1DF4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84" b="92105" l="16608" r="89753">
                        <a14:foregroundMark x1="41696" y1="67105" x2="41696" y2="67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40" y="-437941"/>
            <a:ext cx="2695575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82385"/>
            <a:ext cx="8352928" cy="1492132"/>
          </a:xfrm>
        </p:spPr>
        <p:txBody>
          <a:bodyPr>
            <a:normAutofit/>
          </a:bodyPr>
          <a:lstStyle/>
          <a:p>
            <a:pPr algn="ctr"/>
            <a:r>
              <a:rPr lang="pt-PT" sz="3600" u="sng" dirty="0">
                <a:solidFill>
                  <a:schemeClr val="tx1"/>
                </a:solidFill>
              </a:rPr>
              <a:t/>
            </a:r>
            <a:br>
              <a:rPr lang="pt-PT" sz="3600" u="sng" dirty="0">
                <a:solidFill>
                  <a:schemeClr val="tx1"/>
                </a:solidFill>
              </a:rPr>
            </a:br>
            <a:r>
              <a:rPr lang="pt-PT" sz="3600" u="sng" dirty="0">
                <a:solidFill>
                  <a:schemeClr val="tx1"/>
                </a:solidFill>
              </a:rPr>
              <a:t>Inclusive </a:t>
            </a:r>
            <a:r>
              <a:rPr lang="pt-PT" sz="3600" u="sng" dirty="0" err="1">
                <a:solidFill>
                  <a:schemeClr val="tx1"/>
                </a:solidFill>
              </a:rPr>
              <a:t>measures</a:t>
            </a:r>
            <a:r>
              <a:rPr lang="pt-PT" sz="3600" u="sng" dirty="0">
                <a:solidFill>
                  <a:schemeClr val="tx1"/>
                </a:solidFill>
              </a:rPr>
              <a:t>/Inclusive </a:t>
            </a:r>
            <a:r>
              <a:rPr lang="pt-PT" sz="3600" u="sng" dirty="0" err="1">
                <a:solidFill>
                  <a:schemeClr val="tx1"/>
                </a:solidFill>
              </a:rPr>
              <a:t>School</a:t>
            </a:r>
            <a:endParaRPr lang="pt-PT" sz="3600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m para social inclusion">
            <a:extLst>
              <a:ext uri="{FF2B5EF4-FFF2-40B4-BE49-F238E27FC236}">
                <a16:creationId xmlns:a16="http://schemas.microsoft.com/office/drawing/2014/main" xmlns="" id="{408C077A-CF55-42A9-93B3-8E8BFCAFB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2" b="89963" l="4618" r="89899">
                        <a14:foregroundMark x1="7792" y1="52045" x2="7792" y2="52045"/>
                        <a14:foregroundMark x1="60173" y1="12268" x2="60173" y2="12268"/>
                        <a14:foregroundMark x1="87013" y1="22677" x2="87013" y2="22677"/>
                        <a14:foregroundMark x1="85859" y1="44796" x2="85859" y2="44796"/>
                        <a14:foregroundMark x1="85137" y1="39405" x2="85137" y2="39405"/>
                        <a14:foregroundMark x1="75758" y1="23792" x2="75758" y2="23792"/>
                        <a14:foregroundMark x1="72583" y1="3717" x2="72583" y2="3717"/>
                        <a14:foregroundMark x1="73449" y1="7249" x2="73449" y2="7249"/>
                        <a14:foregroundMark x1="55556" y1="6877" x2="55556" y2="6877"/>
                        <a14:foregroundMark x1="57431" y1="6877" x2="57431" y2="6877"/>
                        <a14:foregroundMark x1="40981" y1="13197" x2="40981" y2="13197"/>
                        <a14:foregroundMark x1="51659" y1="63011" x2="51659" y2="63011"/>
                        <a14:foregroundMark x1="82828" y1="57993" x2="82828" y2="57993"/>
                        <a14:foregroundMark x1="78788" y1="47026" x2="78788" y2="47026"/>
                        <a14:foregroundMark x1="12698" y1="77323" x2="12698" y2="77323"/>
                        <a14:foregroundMark x1="5628" y1="59108" x2="5628" y2="59108"/>
                        <a14:foregroundMark x1="4618" y1="55762" x2="4618" y2="55762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75" y="1628800"/>
            <a:ext cx="2508325" cy="19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2286002"/>
            <a:ext cx="5125417" cy="124957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PT" sz="2800" dirty="0" err="1"/>
              <a:t>Education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students</a:t>
            </a:r>
            <a:r>
              <a:rPr lang="pt-PT" sz="2800" dirty="0"/>
              <a:t> </a:t>
            </a:r>
            <a:r>
              <a:rPr lang="pt-PT" sz="2800" dirty="0" err="1"/>
              <a:t>with</a:t>
            </a:r>
            <a:r>
              <a:rPr lang="pt-PT" sz="2800" dirty="0"/>
              <a:t> </a:t>
            </a:r>
            <a:r>
              <a:rPr lang="pt-PT" sz="2800" dirty="0" err="1"/>
              <a:t>Educational</a:t>
            </a:r>
            <a:r>
              <a:rPr lang="pt-PT" sz="2800" dirty="0"/>
              <a:t> </a:t>
            </a:r>
            <a:r>
              <a:rPr lang="pt-PT" sz="2800" dirty="0" err="1"/>
              <a:t>Special</a:t>
            </a:r>
            <a:r>
              <a:rPr lang="pt-PT" sz="2800" dirty="0"/>
              <a:t> </a:t>
            </a:r>
            <a:r>
              <a:rPr lang="pt-PT" sz="2800" dirty="0" err="1"/>
              <a:t>needs</a:t>
            </a:r>
            <a:r>
              <a:rPr lang="pt-PT" sz="2800" dirty="0"/>
              <a:t>; </a:t>
            </a:r>
          </a:p>
          <a:p>
            <a:pPr algn="just">
              <a:buNone/>
            </a:pPr>
            <a:r>
              <a:rPr lang="pt-PT" sz="2800" dirty="0"/>
              <a:t>                                                                       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PT" sz="2800" dirty="0"/>
          </a:p>
          <a:p>
            <a:pPr marL="0" lvl="0" indent="0" algn="just">
              <a:buNone/>
            </a:pPr>
            <a:endParaRPr lang="pt-PT" sz="2800" dirty="0"/>
          </a:p>
          <a:p>
            <a:pPr lvl="0" algn="just">
              <a:buFont typeface="Wingdings" panose="05000000000000000000" pitchFamily="2" charset="2"/>
              <a:buChar char="ü"/>
            </a:pPr>
            <a:endParaRPr lang="pt-PT" sz="2800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CE7CEA1-0E9E-4417-820C-45F0762FB8DC}"/>
              </a:ext>
            </a:extLst>
          </p:cNvPr>
          <p:cNvSpPr txBox="1"/>
          <p:nvPr/>
        </p:nvSpPr>
        <p:spPr>
          <a:xfrm>
            <a:off x="1565920" y="3716721"/>
            <a:ext cx="6444208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Wingdings" panose="05000000000000000000" pitchFamily="2" charset="2"/>
              <a:buChar char="ü"/>
            </a:pP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Students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gypsy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ethnicity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;</a:t>
            </a:r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4268F28-6826-4B3A-81BA-9C29C222C750}"/>
              </a:ext>
            </a:extLst>
          </p:cNvPr>
          <p:cNvSpPr txBox="1"/>
          <p:nvPr/>
        </p:nvSpPr>
        <p:spPr>
          <a:xfrm>
            <a:off x="2247604" y="4983088"/>
            <a:ext cx="6444207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Wingdings" panose="05000000000000000000" pitchFamily="2" charset="2"/>
              <a:buChar char="ü"/>
            </a:pP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Inclusion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students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who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are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children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immigrants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from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European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eastern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countries,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from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China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and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also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from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Brazil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66A5870-7879-4E68-B928-532DC37E4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750" r="94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283" y="4446997"/>
            <a:ext cx="1931600" cy="2028618"/>
          </a:xfrm>
          <a:prstGeom prst="rect">
            <a:avLst/>
          </a:prstGeom>
        </p:spPr>
      </p:pic>
      <p:sp>
        <p:nvSpPr>
          <p:cNvPr id="6" name="AutoShape 6" descr="Resultado de imagem para children from different countries">
            <a:extLst>
              <a:ext uri="{FF2B5EF4-FFF2-40B4-BE49-F238E27FC236}">
                <a16:creationId xmlns:a16="http://schemas.microsoft.com/office/drawing/2014/main" xmlns="" id="{F858F779-320F-443C-9B4C-5FFB56E26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829" y="1710"/>
            <a:ext cx="8229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100" b="1" dirty="0"/>
              <a:t/>
            </a:r>
            <a:br>
              <a:rPr lang="pt-PT" sz="3100" b="1" dirty="0"/>
            </a:br>
            <a:r>
              <a:rPr lang="pt-PT" sz="3100" b="1" dirty="0"/>
              <a:t/>
            </a:r>
            <a:br>
              <a:rPr lang="pt-PT" sz="3100" b="1" dirty="0"/>
            </a:br>
            <a:r>
              <a:rPr lang="pt-PT" sz="3600" b="1" dirty="0">
                <a:solidFill>
                  <a:schemeClr val="tx1"/>
                </a:solidFill>
              </a:rPr>
              <a:t>Inclusive </a:t>
            </a:r>
            <a:r>
              <a:rPr lang="pt-PT" sz="3600" b="1" dirty="0" err="1">
                <a:solidFill>
                  <a:schemeClr val="tx1"/>
                </a:solidFill>
              </a:rPr>
              <a:t>School</a:t>
            </a:r>
            <a:r>
              <a:rPr lang="pt-PT" sz="3600" b="1" dirty="0">
                <a:solidFill>
                  <a:schemeClr val="tx1"/>
                </a:solidFill>
              </a:rPr>
              <a:t>: </a:t>
            </a:r>
            <a:r>
              <a:rPr lang="pt-PT" sz="3600" b="1" dirty="0" err="1">
                <a:solidFill>
                  <a:schemeClr val="tx1"/>
                </a:solidFill>
              </a:rPr>
              <a:t>education</a:t>
            </a:r>
            <a:r>
              <a:rPr lang="pt-PT" sz="3600" b="1" dirty="0">
                <a:solidFill>
                  <a:schemeClr val="tx1"/>
                </a:solidFill>
              </a:rPr>
              <a:t> </a:t>
            </a:r>
            <a:r>
              <a:rPr lang="pt-PT" sz="3600" b="1" dirty="0" err="1">
                <a:solidFill>
                  <a:schemeClr val="tx1"/>
                </a:solidFill>
              </a:rPr>
              <a:t>of</a:t>
            </a:r>
            <a:r>
              <a:rPr lang="pt-PT" sz="3600" b="1" dirty="0">
                <a:solidFill>
                  <a:schemeClr val="tx1"/>
                </a:solidFill>
              </a:rPr>
              <a:t> </a:t>
            </a:r>
            <a:r>
              <a:rPr lang="pt-PT" sz="3600" b="1" dirty="0" err="1">
                <a:solidFill>
                  <a:schemeClr val="tx1"/>
                </a:solidFill>
              </a:rPr>
              <a:t>students</a:t>
            </a:r>
            <a:r>
              <a:rPr lang="pt-PT" sz="3600" b="1" dirty="0">
                <a:solidFill>
                  <a:schemeClr val="tx1"/>
                </a:solidFill>
              </a:rPr>
              <a:t> </a:t>
            </a:r>
            <a:r>
              <a:rPr lang="pt-PT" sz="3600" b="1" dirty="0" err="1">
                <a:solidFill>
                  <a:schemeClr val="tx1"/>
                </a:solidFill>
              </a:rPr>
              <a:t>with</a:t>
            </a:r>
            <a:r>
              <a:rPr lang="pt-PT" sz="3600" b="1" dirty="0">
                <a:solidFill>
                  <a:schemeClr val="tx1"/>
                </a:solidFill>
              </a:rPr>
              <a:t> </a:t>
            </a:r>
            <a:r>
              <a:rPr lang="pt-PT" sz="3600" b="1" dirty="0" err="1">
                <a:solidFill>
                  <a:schemeClr val="tx1"/>
                </a:solidFill>
              </a:rPr>
              <a:t>Special</a:t>
            </a:r>
            <a:r>
              <a:rPr lang="pt-PT" sz="3600" b="1" dirty="0">
                <a:solidFill>
                  <a:schemeClr val="tx1"/>
                </a:solidFill>
              </a:rPr>
              <a:t> </a:t>
            </a:r>
            <a:r>
              <a:rPr lang="pt-PT" sz="3600" b="1" dirty="0" err="1">
                <a:solidFill>
                  <a:schemeClr val="tx1"/>
                </a:solidFill>
              </a:rPr>
              <a:t>Needs</a:t>
            </a:r>
            <a:r>
              <a:rPr lang="pt-PT" sz="3600" b="1" dirty="0">
                <a:solidFill>
                  <a:schemeClr val="tx1"/>
                </a:solidFill>
              </a:rPr>
              <a:t> (</a:t>
            </a:r>
            <a:r>
              <a:rPr lang="pt-PT" sz="3600" b="1" dirty="0" err="1">
                <a:solidFill>
                  <a:schemeClr val="tx1"/>
                </a:solidFill>
              </a:rPr>
              <a:t>Decree</a:t>
            </a:r>
            <a:r>
              <a:rPr lang="pt-PT" sz="3600" b="1" dirty="0">
                <a:solidFill>
                  <a:schemeClr val="tx1"/>
                </a:solidFill>
              </a:rPr>
              <a:t> 3/2008)</a:t>
            </a:r>
            <a:r>
              <a:rPr lang="pt-PT" b="1" dirty="0"/>
              <a:t/>
            </a:r>
            <a:br>
              <a:rPr lang="pt-PT" b="1" dirty="0"/>
            </a:b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3074" name="Picture 2" descr="Resultado de imagem para school">
            <a:extLst>
              <a:ext uri="{FF2B5EF4-FFF2-40B4-BE49-F238E27FC236}">
                <a16:creationId xmlns:a16="http://schemas.microsoft.com/office/drawing/2014/main" xmlns="" id="{B1ED87B7-1148-43AD-8E95-909E5033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61768"/>
            <a:ext cx="7620000" cy="347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D88E51C-1DBB-4882-BEC2-7B8339D42B80}"/>
              </a:ext>
            </a:extLst>
          </p:cNvPr>
          <p:cNvSpPr txBox="1"/>
          <p:nvPr/>
        </p:nvSpPr>
        <p:spPr>
          <a:xfrm>
            <a:off x="769883" y="2182207"/>
            <a:ext cx="7620000" cy="3631763"/>
          </a:xfrm>
          <a:prstGeom prst="rect">
            <a:avLst/>
          </a:prstGeom>
          <a:noFill/>
          <a:ln w="57150" cmpd="dbl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dirty="0"/>
          </a:p>
          <a:p>
            <a:pPr algn="just">
              <a:buNone/>
            </a:pPr>
            <a:endParaRPr lang="pt-PT" dirty="0"/>
          </a:p>
          <a:p>
            <a:pPr algn="just">
              <a:buNone/>
            </a:pPr>
            <a:r>
              <a:rPr lang="pt-PT" sz="4400" dirty="0" err="1"/>
              <a:t>State</a:t>
            </a:r>
            <a:r>
              <a:rPr lang="pt-PT" sz="4400" dirty="0"/>
              <a:t> </a:t>
            </a:r>
            <a:r>
              <a:rPr lang="pt-PT" sz="4400" dirty="0" err="1"/>
              <a:t>schools</a:t>
            </a:r>
            <a:r>
              <a:rPr lang="pt-PT" sz="4400" dirty="0"/>
              <a:t> </a:t>
            </a:r>
            <a:r>
              <a:rPr lang="pt-PT" sz="4400" dirty="0" err="1"/>
              <a:t>and</a:t>
            </a:r>
            <a:r>
              <a:rPr lang="pt-PT" sz="4400" dirty="0"/>
              <a:t> </a:t>
            </a:r>
            <a:r>
              <a:rPr lang="pt-PT" sz="4400" dirty="0" err="1"/>
              <a:t>the</a:t>
            </a:r>
            <a:r>
              <a:rPr lang="pt-PT" sz="4400" dirty="0"/>
              <a:t> </a:t>
            </a:r>
            <a:r>
              <a:rPr lang="pt-PT" sz="4400" dirty="0" err="1"/>
              <a:t>compulsory</a:t>
            </a:r>
            <a:r>
              <a:rPr lang="pt-PT" sz="4400" dirty="0"/>
              <a:t> </a:t>
            </a:r>
            <a:r>
              <a:rPr lang="pt-PT" sz="4400" dirty="0" err="1"/>
              <a:t>schooling</a:t>
            </a:r>
            <a:r>
              <a:rPr lang="pt-PT" sz="4400" dirty="0"/>
              <a:t> </a:t>
            </a:r>
            <a:r>
              <a:rPr lang="pt-PT" sz="4400" dirty="0" err="1"/>
              <a:t>were</a:t>
            </a:r>
            <a:r>
              <a:rPr lang="pt-PT" sz="4400" dirty="0"/>
              <a:t> some </a:t>
            </a:r>
            <a:r>
              <a:rPr lang="pt-PT" sz="4400" dirty="0" err="1"/>
              <a:t>of</a:t>
            </a:r>
            <a:r>
              <a:rPr lang="pt-PT" sz="4400" dirty="0"/>
              <a:t> </a:t>
            </a:r>
            <a:r>
              <a:rPr lang="pt-PT" sz="4400" dirty="0" err="1"/>
              <a:t>the</a:t>
            </a:r>
            <a:r>
              <a:rPr lang="pt-PT" sz="4400" dirty="0"/>
              <a:t> </a:t>
            </a:r>
            <a:r>
              <a:rPr lang="pt-PT" sz="4400" dirty="0" err="1"/>
              <a:t>best</a:t>
            </a:r>
            <a:r>
              <a:rPr lang="pt-PT" sz="4400" dirty="0"/>
              <a:t> “</a:t>
            </a:r>
            <a:r>
              <a:rPr lang="pt-PT" sz="4400" dirty="0" err="1"/>
              <a:t>inventions</a:t>
            </a:r>
            <a:r>
              <a:rPr lang="pt-PT" sz="4400" dirty="0"/>
              <a:t>” </a:t>
            </a:r>
            <a:r>
              <a:rPr lang="pt-PT" sz="4400" dirty="0" err="1"/>
              <a:t>of</a:t>
            </a:r>
            <a:r>
              <a:rPr lang="pt-PT" sz="4400" dirty="0"/>
              <a:t> </a:t>
            </a:r>
            <a:r>
              <a:rPr lang="pt-PT" sz="4400" dirty="0" err="1"/>
              <a:t>modern</a:t>
            </a:r>
            <a:r>
              <a:rPr lang="pt-PT" sz="4400" dirty="0"/>
              <a:t> times</a:t>
            </a:r>
          </a:p>
          <a:p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PT" sz="2800" dirty="0" err="1"/>
              <a:t>Nowadays</a:t>
            </a:r>
            <a:r>
              <a:rPr lang="pt-PT" sz="2800" dirty="0"/>
              <a:t>, </a:t>
            </a:r>
            <a:r>
              <a:rPr lang="pt-PT" sz="2800" dirty="0" err="1"/>
              <a:t>having</a:t>
            </a:r>
            <a:r>
              <a:rPr lang="pt-PT" sz="2800" dirty="0"/>
              <a:t> a </a:t>
            </a:r>
            <a:r>
              <a:rPr lang="pt-PT" sz="2800" dirty="0" err="1"/>
              <a:t>state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in </a:t>
            </a:r>
            <a:r>
              <a:rPr lang="pt-PT" sz="2800" dirty="0" err="1"/>
              <a:t>which</a:t>
            </a:r>
            <a:r>
              <a:rPr lang="pt-PT" sz="2800" dirty="0"/>
              <a:t> </a:t>
            </a:r>
            <a:r>
              <a:rPr lang="pt-PT" sz="2800" dirty="0" err="1"/>
              <a:t>attendance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compulsory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not</a:t>
            </a:r>
            <a:r>
              <a:rPr lang="pt-PT" sz="2800" dirty="0"/>
              <a:t> </a:t>
            </a:r>
            <a:r>
              <a:rPr lang="pt-PT" sz="2800" dirty="0" err="1"/>
              <a:t>enough</a:t>
            </a:r>
            <a:r>
              <a:rPr lang="pt-PT" sz="2800" dirty="0"/>
              <a:t> </a:t>
            </a:r>
            <a:r>
              <a:rPr lang="pt-PT" sz="2800" dirty="0" err="1"/>
              <a:t>though</a:t>
            </a:r>
            <a:r>
              <a:rPr lang="pt-PT" sz="2800" dirty="0"/>
              <a:t>. More </a:t>
            </a:r>
            <a:r>
              <a:rPr lang="pt-PT" sz="2800" dirty="0" err="1"/>
              <a:t>than</a:t>
            </a:r>
            <a:r>
              <a:rPr lang="pt-PT" sz="2800" dirty="0"/>
              <a:t> </a:t>
            </a:r>
            <a:r>
              <a:rPr lang="pt-PT" sz="2800" dirty="0" err="1"/>
              <a:t>ever</a:t>
            </a:r>
            <a:r>
              <a:rPr lang="pt-PT" sz="2800" dirty="0"/>
              <a:t> a </a:t>
            </a:r>
            <a:r>
              <a:rPr lang="pt-PT" sz="2800" dirty="0" err="1"/>
              <a:t>state</a:t>
            </a:r>
            <a:r>
              <a:rPr lang="pt-PT" sz="2800" dirty="0"/>
              <a:t> </a:t>
            </a:r>
            <a:r>
              <a:rPr lang="pt-PT" sz="2800" dirty="0" err="1"/>
              <a:t>school</a:t>
            </a:r>
            <a:r>
              <a:rPr lang="pt-PT" sz="2800" dirty="0"/>
              <a:t> must: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t-PT" sz="2800" dirty="0"/>
              <a:t> </a:t>
            </a:r>
            <a:r>
              <a:rPr lang="pt-PT" sz="2800" dirty="0" err="1"/>
              <a:t>be</a:t>
            </a:r>
            <a:r>
              <a:rPr lang="pt-PT" sz="2800" dirty="0"/>
              <a:t> for </a:t>
            </a:r>
            <a:r>
              <a:rPr lang="pt-PT" sz="2800" dirty="0" err="1"/>
              <a:t>everyone</a:t>
            </a:r>
            <a:r>
              <a:rPr lang="pt-PT" sz="2800" dirty="0"/>
              <a:t> in </a:t>
            </a:r>
            <a:r>
              <a:rPr lang="pt-PT" sz="2800" dirty="0" err="1"/>
              <a:t>practice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not</a:t>
            </a:r>
            <a:r>
              <a:rPr lang="pt-PT" sz="2800" dirty="0"/>
              <a:t> </a:t>
            </a:r>
            <a:r>
              <a:rPr lang="pt-PT" sz="2800" dirty="0" err="1"/>
              <a:t>just</a:t>
            </a:r>
            <a:r>
              <a:rPr lang="pt-PT" sz="2800" dirty="0"/>
              <a:t> in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law</a:t>
            </a:r>
            <a:r>
              <a:rPr lang="pt-PT" sz="2800" dirty="0"/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t-PT" sz="2800" dirty="0"/>
              <a:t> </a:t>
            </a:r>
            <a:r>
              <a:rPr lang="pt-PT" sz="2800" dirty="0" err="1"/>
              <a:t>grant</a:t>
            </a:r>
            <a:r>
              <a:rPr lang="pt-PT" sz="2800" dirty="0"/>
              <a:t> </a:t>
            </a:r>
            <a:r>
              <a:rPr lang="pt-PT" sz="2800" dirty="0" err="1"/>
              <a:t>an</a:t>
            </a:r>
            <a:r>
              <a:rPr lang="pt-PT" sz="2800" dirty="0"/>
              <a:t> </a:t>
            </a:r>
            <a:r>
              <a:rPr lang="pt-PT" sz="2800" dirty="0" err="1"/>
              <a:t>opportunity</a:t>
            </a:r>
            <a:r>
              <a:rPr lang="pt-PT" sz="2800" dirty="0"/>
              <a:t> for </a:t>
            </a:r>
            <a:r>
              <a:rPr lang="pt-PT" sz="2800" dirty="0" err="1"/>
              <a:t>all</a:t>
            </a:r>
            <a:r>
              <a:rPr lang="pt-PT" sz="2800" dirty="0"/>
              <a:t> to </a:t>
            </a:r>
            <a:r>
              <a:rPr lang="pt-PT" sz="2800" dirty="0" err="1"/>
              <a:t>attend</a:t>
            </a:r>
            <a:r>
              <a:rPr lang="pt-PT" sz="2800" dirty="0"/>
              <a:t> </a:t>
            </a:r>
            <a:r>
              <a:rPr lang="pt-PT" sz="2800" dirty="0" err="1"/>
              <a:t>it</a:t>
            </a:r>
            <a:r>
              <a:rPr lang="pt-PT" sz="2800" dirty="0"/>
              <a:t> for a </a:t>
            </a:r>
            <a:r>
              <a:rPr lang="pt-PT" sz="2800" dirty="0" err="1"/>
              <a:t>longer</a:t>
            </a:r>
            <a:r>
              <a:rPr lang="pt-PT" sz="2800" dirty="0"/>
              <a:t> </a:t>
            </a:r>
            <a:r>
              <a:rPr lang="pt-PT" sz="2800" dirty="0" err="1"/>
              <a:t>period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time </a:t>
            </a:r>
            <a:r>
              <a:rPr lang="pt-PT" sz="2800" dirty="0" err="1"/>
              <a:t>than</a:t>
            </a:r>
            <a:r>
              <a:rPr lang="pt-PT" sz="2800" dirty="0"/>
              <a:t> </a:t>
            </a:r>
            <a:r>
              <a:rPr lang="pt-PT" sz="2800" dirty="0" err="1"/>
              <a:t>before</a:t>
            </a:r>
            <a:r>
              <a:rPr lang="pt-PT" sz="2800" dirty="0"/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t-PT" sz="2800" dirty="0"/>
              <a:t> </a:t>
            </a:r>
            <a:r>
              <a:rPr lang="pt-PT" sz="2800" dirty="0" err="1"/>
              <a:t>be</a:t>
            </a:r>
            <a:r>
              <a:rPr lang="pt-PT" sz="2800" dirty="0"/>
              <a:t> </a:t>
            </a:r>
            <a:r>
              <a:rPr lang="pt-PT" sz="2800" dirty="0" err="1"/>
              <a:t>able</a:t>
            </a:r>
            <a:r>
              <a:rPr lang="pt-PT" sz="2800" dirty="0"/>
              <a:t> to </a:t>
            </a:r>
            <a:r>
              <a:rPr lang="pt-PT" sz="2800" dirty="0" err="1"/>
              <a:t>allow</a:t>
            </a:r>
            <a:r>
              <a:rPr lang="pt-PT" sz="2800" dirty="0"/>
              <a:t> </a:t>
            </a:r>
            <a:r>
              <a:rPr lang="pt-PT" sz="2800" dirty="0" err="1"/>
              <a:t>all</a:t>
            </a:r>
            <a:r>
              <a:rPr lang="pt-PT" sz="2800" dirty="0"/>
              <a:t> to </a:t>
            </a:r>
            <a:r>
              <a:rPr lang="pt-PT" sz="2800" dirty="0" err="1"/>
              <a:t>increase</a:t>
            </a:r>
            <a:r>
              <a:rPr lang="pt-PT" sz="2800" dirty="0"/>
              <a:t> </a:t>
            </a:r>
            <a:r>
              <a:rPr lang="pt-PT" sz="2800" dirty="0" err="1"/>
              <a:t>their</a:t>
            </a:r>
            <a:r>
              <a:rPr lang="pt-PT" sz="2800" dirty="0"/>
              <a:t> </a:t>
            </a:r>
            <a:r>
              <a:rPr lang="pt-PT" sz="2800" dirty="0" err="1"/>
              <a:t>knowledge</a:t>
            </a:r>
            <a:r>
              <a:rPr lang="pt-PT" sz="2800" dirty="0"/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t-PT" sz="2800" dirty="0" err="1"/>
              <a:t>be</a:t>
            </a:r>
            <a:r>
              <a:rPr lang="pt-PT" sz="2800" dirty="0"/>
              <a:t> </a:t>
            </a:r>
            <a:r>
              <a:rPr lang="pt-PT" sz="2800" dirty="0" err="1"/>
              <a:t>capable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granting</a:t>
            </a:r>
            <a:r>
              <a:rPr lang="pt-PT" sz="2800" dirty="0"/>
              <a:t> </a:t>
            </a:r>
            <a:r>
              <a:rPr lang="pt-PT" sz="2800" dirty="0" err="1"/>
              <a:t>all</a:t>
            </a:r>
            <a:r>
              <a:rPr lang="pt-PT" sz="2800" dirty="0"/>
              <a:t> </a:t>
            </a:r>
            <a:r>
              <a:rPr lang="pt-PT" sz="2800" dirty="0" err="1"/>
              <a:t>this</a:t>
            </a:r>
            <a:r>
              <a:rPr lang="pt-PT" sz="2800" dirty="0"/>
              <a:t> </a:t>
            </a:r>
            <a:r>
              <a:rPr lang="pt-PT" sz="2800" dirty="0" err="1"/>
              <a:t>without</a:t>
            </a:r>
            <a:r>
              <a:rPr lang="pt-PT" sz="2800" dirty="0"/>
              <a:t> </a:t>
            </a:r>
            <a:r>
              <a:rPr lang="pt-PT" sz="2800" dirty="0" err="1"/>
              <a:t>any</a:t>
            </a:r>
            <a:r>
              <a:rPr lang="pt-PT" sz="2800" dirty="0"/>
              <a:t> </a:t>
            </a:r>
            <a:r>
              <a:rPr lang="pt-PT" sz="2800" dirty="0" err="1"/>
              <a:t>kind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discrimination</a:t>
            </a:r>
            <a:r>
              <a:rPr lang="pt-PT" sz="2800" dirty="0"/>
              <a:t>.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AF9D393-8C1B-4D4C-AC5B-D74B11B82798}"/>
              </a:ext>
            </a:extLst>
          </p:cNvPr>
          <p:cNvSpPr/>
          <p:nvPr/>
        </p:nvSpPr>
        <p:spPr>
          <a:xfrm>
            <a:off x="827584" y="0"/>
            <a:ext cx="892899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  <a:t/>
            </a:r>
            <a:br>
              <a:rPr lang="pt-PT" sz="3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</a:b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Inclusive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School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: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education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of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students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with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Special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Needs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(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Decree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3/2008)</a:t>
            </a:r>
            <a:r>
              <a:rPr lang="pt-PT" sz="5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  <a:t/>
            </a:r>
            <a:br>
              <a:rPr lang="pt-PT" sz="5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</a:b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ln w="76200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800" dirty="0"/>
          </a:p>
          <a:p>
            <a:pPr algn="just"/>
            <a:r>
              <a:rPr lang="pt-PT" sz="2800" dirty="0" err="1"/>
              <a:t>Schools</a:t>
            </a:r>
            <a:r>
              <a:rPr lang="pt-PT" sz="2800" dirty="0"/>
              <a:t> must </a:t>
            </a:r>
            <a:r>
              <a:rPr lang="pt-PT" sz="2800" dirty="0" err="1"/>
              <a:t>have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appropriate</a:t>
            </a:r>
            <a:r>
              <a:rPr lang="pt-PT" sz="2800" dirty="0"/>
              <a:t> </a:t>
            </a:r>
            <a:r>
              <a:rPr lang="pt-PT" sz="2800" dirty="0" err="1"/>
              <a:t>means</a:t>
            </a:r>
            <a:r>
              <a:rPr lang="pt-PT" sz="2800" dirty="0"/>
              <a:t> to </a:t>
            </a:r>
            <a:r>
              <a:rPr lang="pt-PT" sz="2800" dirty="0" err="1"/>
              <a:t>answer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needs</a:t>
            </a:r>
            <a:r>
              <a:rPr lang="pt-PT" sz="2800" dirty="0"/>
              <a:t>/</a:t>
            </a:r>
            <a:r>
              <a:rPr lang="pt-PT" sz="2800" dirty="0" err="1"/>
              <a:t>rights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each</a:t>
            </a:r>
            <a:r>
              <a:rPr lang="pt-PT" sz="2800" dirty="0"/>
              <a:t> </a:t>
            </a:r>
            <a:r>
              <a:rPr lang="pt-PT" sz="2800" dirty="0" err="1"/>
              <a:t>child</a:t>
            </a:r>
            <a:r>
              <a:rPr lang="pt-PT" sz="2800" dirty="0"/>
              <a:t>/</a:t>
            </a:r>
            <a:r>
              <a:rPr lang="pt-PT" sz="2800" dirty="0" err="1"/>
              <a:t>youngster</a:t>
            </a:r>
            <a:r>
              <a:rPr lang="pt-PT" sz="2800" dirty="0"/>
              <a:t>. </a:t>
            </a:r>
            <a:r>
              <a:rPr lang="pt-PT" sz="2800" dirty="0" err="1"/>
              <a:t>If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social </a:t>
            </a:r>
            <a:r>
              <a:rPr lang="pt-PT" sz="2800" dirty="0" err="1"/>
              <a:t>exclusion</a:t>
            </a:r>
            <a:r>
              <a:rPr lang="pt-PT" sz="2800" dirty="0"/>
              <a:t> </a:t>
            </a:r>
            <a:r>
              <a:rPr lang="pt-PT" sz="2800" dirty="0" err="1"/>
              <a:t>prevents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access</a:t>
            </a:r>
            <a:r>
              <a:rPr lang="pt-PT" sz="2800" dirty="0"/>
              <a:t> to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rights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citizenship</a:t>
            </a:r>
            <a:r>
              <a:rPr lang="pt-PT" sz="2800" dirty="0"/>
              <a:t>,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b="1" dirty="0"/>
              <a:t>INCLUSION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social </a:t>
            </a:r>
            <a:r>
              <a:rPr lang="pt-PT" sz="2800" dirty="0" err="1"/>
              <a:t>participation</a:t>
            </a:r>
            <a:r>
              <a:rPr lang="pt-PT" sz="2800" dirty="0"/>
              <a:t> </a:t>
            </a:r>
            <a:r>
              <a:rPr lang="pt-PT" sz="2800" dirty="0" err="1"/>
              <a:t>represent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opposite</a:t>
            </a:r>
            <a:r>
              <a:rPr lang="pt-PT" sz="2800" dirty="0"/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C420674-1306-4DA5-9E50-69477E6B1F9D}"/>
              </a:ext>
            </a:extLst>
          </p:cNvPr>
          <p:cNvSpPr/>
          <p:nvPr/>
        </p:nvSpPr>
        <p:spPr>
          <a:xfrm>
            <a:off x="755576" y="62771"/>
            <a:ext cx="864096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  <a:t/>
            </a:r>
            <a:br>
              <a:rPr lang="pt-PT" sz="3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</a:b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Inclusive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School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: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education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of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students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with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Special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Needs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(</a:t>
            </a:r>
            <a:r>
              <a:rPr lang="pt-PT" sz="3200" b="1" cap="all" spc="150" dirty="0" err="1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Decree</a:t>
            </a:r>
            <a:r>
              <a:rPr lang="pt-PT" sz="3200" b="1" cap="all" spc="150" dirty="0">
                <a:solidFill>
                  <a:prstClr val="black"/>
                </a:solidFill>
                <a:latin typeface="Impact" panose="020B0806030902050204"/>
                <a:ea typeface="+mj-ea"/>
                <a:cs typeface="+mj-cs"/>
              </a:rPr>
              <a:t> 3/2008)</a:t>
            </a:r>
            <a:r>
              <a:rPr lang="pt-PT" sz="5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  <a:t/>
            </a:r>
            <a:br>
              <a:rPr lang="pt-PT" sz="5100" b="1" cap="all" spc="150" dirty="0">
                <a:solidFill>
                  <a:srgbClr val="3D8352"/>
                </a:solidFill>
                <a:latin typeface="Impact" panose="020B0806030902050204"/>
                <a:ea typeface="+mj-ea"/>
                <a:cs typeface="+mj-cs"/>
              </a:rPr>
            </a:b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baixo 3"/>
          <p:cNvSpPr/>
          <p:nvPr/>
        </p:nvSpPr>
        <p:spPr>
          <a:xfrm>
            <a:off x="2415200" y="1391068"/>
            <a:ext cx="484632" cy="62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E89EF2B-DA7D-411C-996F-DBC8A11AB835}"/>
              </a:ext>
            </a:extLst>
          </p:cNvPr>
          <p:cNvSpPr txBox="1"/>
          <p:nvPr/>
        </p:nvSpPr>
        <p:spPr>
          <a:xfrm>
            <a:off x="667584" y="692696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/>
              <a:t>Decree</a:t>
            </a:r>
            <a:r>
              <a:rPr lang="pt-PT" sz="2400" b="1" dirty="0"/>
              <a:t> 3/2008 – 7th </a:t>
            </a:r>
            <a:r>
              <a:rPr lang="pt-PT" sz="2400" b="1" dirty="0" err="1"/>
              <a:t>January</a:t>
            </a:r>
            <a:endParaRPr lang="pt-PT" sz="2400" dirty="0"/>
          </a:p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E722C7C-2BCB-4EC2-A674-B6324920A34E}"/>
              </a:ext>
            </a:extLst>
          </p:cNvPr>
          <p:cNvSpPr txBox="1"/>
          <p:nvPr/>
        </p:nvSpPr>
        <p:spPr>
          <a:xfrm>
            <a:off x="989884" y="2135980"/>
            <a:ext cx="35821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PT" sz="2800" u="sng" dirty="0"/>
              <a:t>INCLUSIVE SCHOOL</a:t>
            </a:r>
          </a:p>
          <a:p>
            <a:endParaRPr lang="pt-PT" dirty="0"/>
          </a:p>
        </p:txBody>
      </p:sp>
      <p:sp>
        <p:nvSpPr>
          <p:cNvPr id="9" name="Seta para baixo 3">
            <a:extLst>
              <a:ext uri="{FF2B5EF4-FFF2-40B4-BE49-F238E27FC236}">
                <a16:creationId xmlns:a16="http://schemas.microsoft.com/office/drawing/2014/main" xmlns="" id="{B896CD15-C038-406C-BAF7-D1EA67AD8F2A}"/>
              </a:ext>
            </a:extLst>
          </p:cNvPr>
          <p:cNvSpPr/>
          <p:nvPr/>
        </p:nvSpPr>
        <p:spPr>
          <a:xfrm>
            <a:off x="2382604" y="2906373"/>
            <a:ext cx="484632" cy="62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EDA65C4-3EE6-4451-9634-3DC2878CD41F}"/>
              </a:ext>
            </a:extLst>
          </p:cNvPr>
          <p:cNvSpPr txBox="1"/>
          <p:nvPr/>
        </p:nvSpPr>
        <p:spPr>
          <a:xfrm>
            <a:off x="695473" y="3706592"/>
            <a:ext cx="6984776" cy="265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Arial" panose="020B0604020202020204" pitchFamily="34" charset="0"/>
              <a:buChar char="•"/>
            </a:pP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It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has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purpose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teaching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/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learning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process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being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aimed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at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all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students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’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success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;</a:t>
            </a:r>
          </a:p>
          <a:p>
            <a:pPr marL="228600" lvl="0" indent="-228600" algn="just" defTabSz="685800">
              <a:lnSpc>
                <a:spcPct val="110000"/>
              </a:lnSpc>
              <a:spcBef>
                <a:spcPts val="700"/>
              </a:spcBef>
              <a:buClr>
                <a:srgbClr val="3D8352"/>
              </a:buClr>
              <a:buFont typeface="Arial" panose="020B0604020202020204" pitchFamily="34" charset="0"/>
              <a:buChar char="•"/>
            </a:pP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It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takes for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granted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practice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principles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values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and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fundamental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tools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to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equality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of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opportunities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for </a:t>
            </a:r>
            <a:r>
              <a:rPr lang="pt-PT" sz="2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all</a:t>
            </a:r>
            <a:r>
              <a:rPr lang="pt-PT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;</a:t>
            </a:r>
          </a:p>
          <a:p>
            <a:endParaRPr lang="pt-PT" dirty="0"/>
          </a:p>
        </p:txBody>
      </p:sp>
      <p:pic>
        <p:nvPicPr>
          <p:cNvPr id="4098" name="Picture 2" descr="Imagem relacionada">
            <a:extLst>
              <a:ext uri="{FF2B5EF4-FFF2-40B4-BE49-F238E27FC236}">
                <a16:creationId xmlns:a16="http://schemas.microsoft.com/office/drawing/2014/main" xmlns="" id="{CBEEA5AD-D69F-4966-8DA8-00861118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78" b="95664" l="9763" r="89819">
                        <a14:foregroundMark x1="39331" y1="40379" x2="39331" y2="40379"/>
                        <a14:foregroundMark x1="39331" y1="40379" x2="39331" y2="40379"/>
                        <a14:foregroundMark x1="40167" y1="50136" x2="40167" y2="50136"/>
                        <a14:foregroundMark x1="40167" y1="50136" x2="40167" y2="50136"/>
                        <a14:foregroundMark x1="40167" y1="50136" x2="40167" y2="50136"/>
                        <a14:foregroundMark x1="40167" y1="50136" x2="40167" y2="50136"/>
                        <a14:foregroundMark x1="40167" y1="42005" x2="40167" y2="42005"/>
                        <a14:foregroundMark x1="40307" y1="41734" x2="40307" y2="41734"/>
                        <a14:foregroundMark x1="43654" y1="37669" x2="43654" y2="37669"/>
                        <a14:foregroundMark x1="39052" y1="48780" x2="39052" y2="48780"/>
                        <a14:foregroundMark x1="39052" y1="48780" x2="39052" y2="48780"/>
                        <a14:foregroundMark x1="34310" y1="65583" x2="34310" y2="65583"/>
                        <a14:foregroundMark x1="34310" y1="65583" x2="34310" y2="65583"/>
                        <a14:foregroundMark x1="34170" y1="66125" x2="34170" y2="66125"/>
                        <a14:foregroundMark x1="34170" y1="66125" x2="34170" y2="66125"/>
                        <a14:foregroundMark x1="34170" y1="66125" x2="34170" y2="66125"/>
                        <a14:foregroundMark x1="36960" y1="77778" x2="36960" y2="77778"/>
                        <a14:foregroundMark x1="36960" y1="77778" x2="36960" y2="77778"/>
                        <a14:foregroundMark x1="36960" y1="77778" x2="36960" y2="77778"/>
                        <a14:foregroundMark x1="36960" y1="77778" x2="36960" y2="77778"/>
                        <a14:foregroundMark x1="36960" y1="77778" x2="36960" y2="77778"/>
                        <a14:foregroundMark x1="36960" y1="77778" x2="36960" y2="77778"/>
                        <a14:foregroundMark x1="34589" y1="78049" x2="34589" y2="78049"/>
                        <a14:foregroundMark x1="34310" y1="78049" x2="34310" y2="78049"/>
                        <a14:foregroundMark x1="34310" y1="78049" x2="34310" y2="78049"/>
                        <a14:foregroundMark x1="34310" y1="78049" x2="34310" y2="78049"/>
                        <a14:foregroundMark x1="34310" y1="78049" x2="34310" y2="78049"/>
                        <a14:foregroundMark x1="34310" y1="78049" x2="34310" y2="78049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37657" y1="84011" x2="37657" y2="84011"/>
                        <a14:foregroundMark x1="52720" y1="12466" x2="52720" y2="12466"/>
                        <a14:foregroundMark x1="52720" y1="12466" x2="52720" y2="12466"/>
                        <a14:foregroundMark x1="54114" y1="12195" x2="54951" y2="12195"/>
                        <a14:foregroundMark x1="56625" y1="12195" x2="55788" y2="13279"/>
                        <a14:foregroundMark x1="55788" y1="13279" x2="55788" y2="13279"/>
                        <a14:foregroundMark x1="55788" y1="13279" x2="55788" y2="13279"/>
                        <a14:foregroundMark x1="55788" y1="13279" x2="55788" y2="13279"/>
                        <a14:foregroundMark x1="55788" y1="13279" x2="55788" y2="13279"/>
                        <a14:foregroundMark x1="40307" y1="59621" x2="40307" y2="59621"/>
                        <a14:foregroundMark x1="40307" y1="59621" x2="40307" y2="59621"/>
                        <a14:foregroundMark x1="40307" y1="59621" x2="40307" y2="59621"/>
                        <a14:foregroundMark x1="42120" y1="84553" x2="42120" y2="84553"/>
                        <a14:foregroundMark x1="41144" y1="85637" x2="41144" y2="85637"/>
                        <a14:foregroundMark x1="39470" y1="86179" x2="39470" y2="86179"/>
                        <a14:foregroundMark x1="39749" y1="84824" x2="38912" y2="82385"/>
                        <a14:foregroundMark x1="38075" y1="81030" x2="38075" y2="81030"/>
                        <a14:foregroundMark x1="37796" y1="80488" x2="37796" y2="80488"/>
                        <a14:foregroundMark x1="38215" y1="79404" x2="38215" y2="79404"/>
                        <a14:foregroundMark x1="39331" y1="77236" x2="39331" y2="77236"/>
                        <a14:foregroundMark x1="64017" y1="57182" x2="64017" y2="57182"/>
                        <a14:foregroundMark x1="66946" y1="47425" x2="66946" y2="47425"/>
                        <a14:foregroundMark x1="66248" y1="46883" x2="66248" y2="4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5023"/>
            <a:ext cx="6897883" cy="35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chemeClr val="tx1"/>
                </a:solidFill>
              </a:rPr>
              <a:t>INCLUSIVE SCHOOL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38758" y="4365104"/>
            <a:ext cx="7633742" cy="2304256"/>
          </a:xfrm>
          <a:ln w="28575"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pt-PT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sz="3000" dirty="0" err="1"/>
              <a:t>adapts</a:t>
            </a:r>
            <a:r>
              <a:rPr lang="pt-PT" sz="3000" dirty="0"/>
              <a:t>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law</a:t>
            </a:r>
            <a:r>
              <a:rPr lang="pt-PT" sz="3000" dirty="0"/>
              <a:t> to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profile</a:t>
            </a:r>
            <a:r>
              <a:rPr lang="pt-PT" sz="3000" dirty="0"/>
              <a:t> </a:t>
            </a:r>
            <a:r>
              <a:rPr lang="pt-PT" sz="3000" dirty="0" err="1"/>
              <a:t>of</a:t>
            </a:r>
            <a:r>
              <a:rPr lang="pt-PT" sz="3000" dirty="0"/>
              <a:t> </a:t>
            </a:r>
            <a:r>
              <a:rPr lang="pt-PT" sz="3000" dirty="0" err="1"/>
              <a:t>functionality</a:t>
            </a:r>
            <a:r>
              <a:rPr lang="pt-PT" sz="3000" dirty="0"/>
              <a:t> </a:t>
            </a:r>
            <a:r>
              <a:rPr lang="pt-PT" sz="3000" dirty="0" err="1"/>
              <a:t>of</a:t>
            </a:r>
            <a:r>
              <a:rPr lang="pt-PT" sz="3000" dirty="0"/>
              <a:t> </a:t>
            </a:r>
            <a:r>
              <a:rPr lang="pt-PT" sz="3000" dirty="0" err="1"/>
              <a:t>each</a:t>
            </a:r>
            <a:r>
              <a:rPr lang="pt-PT" sz="3000" dirty="0"/>
              <a:t> </a:t>
            </a:r>
            <a:r>
              <a:rPr lang="pt-PT" sz="3000" dirty="0" err="1"/>
              <a:t>student</a:t>
            </a:r>
            <a:r>
              <a:rPr lang="pt-PT" sz="30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PT" sz="3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sz="3000" dirty="0"/>
              <a:t>tries to </a:t>
            </a:r>
            <a:r>
              <a:rPr lang="pt-PT" sz="3000" dirty="0" err="1"/>
              <a:t>develop</a:t>
            </a:r>
            <a:r>
              <a:rPr lang="pt-PT" sz="3000" dirty="0"/>
              <a:t>: </a:t>
            </a:r>
            <a:r>
              <a:rPr lang="pt-PT" sz="3000" dirty="0" err="1"/>
              <a:t>the</a:t>
            </a:r>
            <a:r>
              <a:rPr lang="pt-PT" sz="3000" dirty="0"/>
              <a:t> </a:t>
            </a:r>
            <a:r>
              <a:rPr lang="pt-PT" sz="3000" dirty="0" err="1"/>
              <a:t>students’autonomy</a:t>
            </a:r>
            <a:r>
              <a:rPr lang="pt-PT" sz="3000" dirty="0"/>
              <a:t>, </a:t>
            </a:r>
            <a:r>
              <a:rPr lang="pt-PT" sz="3000" dirty="0" err="1"/>
              <a:t>socialization</a:t>
            </a:r>
            <a:r>
              <a:rPr lang="pt-PT" sz="3000" dirty="0"/>
              <a:t> </a:t>
            </a:r>
            <a:r>
              <a:rPr lang="pt-PT" sz="3000" dirty="0" err="1"/>
              <a:t>and</a:t>
            </a:r>
            <a:r>
              <a:rPr lang="pt-PT" sz="3000" dirty="0"/>
              <a:t> </a:t>
            </a:r>
            <a:r>
              <a:rPr lang="pt-PT" sz="3000" dirty="0" err="1"/>
              <a:t>integration</a:t>
            </a:r>
            <a:r>
              <a:rPr lang="pt-PT" sz="3000" dirty="0"/>
              <a:t> in </a:t>
            </a:r>
            <a:r>
              <a:rPr lang="pt-PT" sz="3000" dirty="0" err="1"/>
              <a:t>the</a:t>
            </a:r>
            <a:r>
              <a:rPr lang="pt-PT" sz="3000" dirty="0"/>
              <a:t> active </a:t>
            </a:r>
            <a:r>
              <a:rPr lang="pt-PT" sz="3000" dirty="0" err="1"/>
              <a:t>life</a:t>
            </a:r>
            <a:r>
              <a:rPr lang="pt-PT" sz="3000" dirty="0"/>
              <a:t> as </a:t>
            </a:r>
            <a:r>
              <a:rPr lang="pt-PT" sz="3000" dirty="0" err="1"/>
              <a:t>these</a:t>
            </a:r>
            <a:r>
              <a:rPr lang="pt-PT" sz="3000" dirty="0"/>
              <a:t> are fundamental </a:t>
            </a:r>
            <a:r>
              <a:rPr lang="pt-PT" sz="3000" dirty="0" err="1"/>
              <a:t>aspects</a:t>
            </a:r>
            <a:r>
              <a:rPr lang="pt-PT" sz="3000" dirty="0"/>
              <a:t> in </a:t>
            </a:r>
            <a:r>
              <a:rPr lang="pt-PT" sz="3000" dirty="0" err="1"/>
              <a:t>their</a:t>
            </a:r>
            <a:r>
              <a:rPr lang="pt-PT" sz="3000" dirty="0"/>
              <a:t> </a:t>
            </a:r>
            <a:r>
              <a:rPr lang="pt-PT" sz="3000" dirty="0" err="1"/>
              <a:t>personal</a:t>
            </a:r>
            <a:r>
              <a:rPr lang="pt-PT" sz="3000" dirty="0"/>
              <a:t> </a:t>
            </a:r>
            <a:r>
              <a:rPr lang="pt-PT" sz="3000" dirty="0" err="1"/>
              <a:t>and</a:t>
            </a:r>
            <a:r>
              <a:rPr lang="pt-PT" sz="3000" dirty="0"/>
              <a:t> social  </a:t>
            </a:r>
            <a:r>
              <a:rPr lang="pt-PT" sz="3000" dirty="0" err="1"/>
              <a:t>upbringing</a:t>
            </a:r>
            <a:r>
              <a:rPr lang="pt-PT" sz="3000" dirty="0"/>
              <a:t>.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3995936" y="3502026"/>
            <a:ext cx="752474" cy="712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5B01E84-58E7-4254-A378-3A88337AA0D9}"/>
              </a:ext>
            </a:extLst>
          </p:cNvPr>
          <p:cNvSpPr txBox="1"/>
          <p:nvPr/>
        </p:nvSpPr>
        <p:spPr>
          <a:xfrm>
            <a:off x="938758" y="1721932"/>
            <a:ext cx="7633742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Taking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into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account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rules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regulations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legislation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always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taking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granted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equality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opportunities</a:t>
            </a:r>
            <a:r>
              <a:rPr lang="pt-PT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pt-PT" sz="2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endParaRPr lang="pt-PT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8EDEC75-4DE6-4410-813F-D36EC3A7C422}"/>
              </a:ext>
            </a:extLst>
          </p:cNvPr>
          <p:cNvSpPr txBox="1"/>
          <p:nvPr/>
        </p:nvSpPr>
        <p:spPr>
          <a:xfrm>
            <a:off x="3027437" y="295979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SCHOOL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Distintivo">
  <a:themeElements>
    <a:clrScheme name="Personalizado 2">
      <a:dk1>
        <a:sysClr val="windowText" lastClr="000000"/>
      </a:dk1>
      <a:lt1>
        <a:sysClr val="window" lastClr="FFFFFF"/>
      </a:lt1>
      <a:dk2>
        <a:srgbClr val="3D835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316</TotalTime>
  <Words>927</Words>
  <Application>Microsoft Office PowerPoint</Application>
  <PresentationFormat>Apresentação no Ecrã (4:3)</PresentationFormat>
  <Paragraphs>103</Paragraphs>
  <Slides>20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Distintivo</vt:lpstr>
      <vt:lpstr>Apresentação do PowerPoint</vt:lpstr>
      <vt:lpstr>SOCIAL INCLUSION</vt:lpstr>
      <vt:lpstr>What is Social Inclusion </vt:lpstr>
      <vt:lpstr> Inclusive measures/Inclusive School</vt:lpstr>
      <vt:lpstr>  Inclusive School: education of students with Special Needs (Decree 3/2008)  </vt:lpstr>
      <vt:lpstr>Apresentação do PowerPoint</vt:lpstr>
      <vt:lpstr>Apresentação do PowerPoint</vt:lpstr>
      <vt:lpstr>Apresentação do PowerPoint</vt:lpstr>
      <vt:lpstr>INCLUSIVE SCHOOL</vt:lpstr>
      <vt:lpstr> Activities that our school offers </vt:lpstr>
      <vt:lpstr>Apresentação do PowerPoint</vt:lpstr>
      <vt:lpstr> Unity of support to the multi handicapping</vt:lpstr>
      <vt:lpstr>Students of the gypsy ethnicity</vt:lpstr>
      <vt:lpstr>Students of the gypsy ethnicity</vt:lpstr>
      <vt:lpstr>Students of the gypsy ethnicity</vt:lpstr>
      <vt:lpstr> Inclusion of students who are children of immigrants from European eastern countries, from China and also from Brazil  </vt:lpstr>
      <vt:lpstr>Inclusion of students who are children of immigrants from European eastern countries, from China and also from Brazil</vt:lpstr>
      <vt:lpstr>Inclusion of students who are children of immigrants from European eastern countries, from China and also from Brazil</vt:lpstr>
      <vt:lpstr>MAIN BARRIERS</vt:lpstr>
      <vt:lpstr>Apresentação do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INCLUSÃO SOCIAL</dc:title>
  <dc:creator>manela</dc:creator>
  <cp:lastModifiedBy>Aida da Conceiçao Oliveira D.Cardoso</cp:lastModifiedBy>
  <cp:revision>47</cp:revision>
  <dcterms:created xsi:type="dcterms:W3CDTF">2018-05-09T16:48:33Z</dcterms:created>
  <dcterms:modified xsi:type="dcterms:W3CDTF">2019-11-13T16:15:42Z</dcterms:modified>
</cp:coreProperties>
</file>