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64716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5022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7924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64716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5022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792440" y="4800600"/>
            <a:ext cx="5486040" cy="262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64716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5022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17924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64716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5022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1792440" y="4800600"/>
            <a:ext cx="5486040" cy="262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64716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55022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17924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364716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55022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1792440" y="4800600"/>
            <a:ext cx="5486040" cy="262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64716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5022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17924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64716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55022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1792440" y="4800600"/>
            <a:ext cx="5486040" cy="262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792440" y="4800600"/>
            <a:ext cx="5486040" cy="262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364716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5502240" y="6127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17924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body"/>
          </p:nvPr>
        </p:nvSpPr>
        <p:spPr>
          <a:xfrm>
            <a:off x="364716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 type="body"/>
          </p:nvPr>
        </p:nvSpPr>
        <p:spPr>
          <a:xfrm>
            <a:off x="5502240" y="2761920"/>
            <a:ext cx="17661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411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03680" y="27619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03680" y="612720"/>
            <a:ext cx="267696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792440" y="2761920"/>
            <a:ext cx="5486040" cy="1962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96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4F6C20D-7B8D-4D77-B966-54EB3BDB783F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19-10-22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F4B5DE8-CB9E-42C9-837E-EDEEA00C09C2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96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1" lang="pl-PL" sz="20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spcBef>
                <a:spcPts val="281"/>
              </a:spcBef>
            </a:pPr>
            <a:r>
              <a:rPr b="0" lang="pl-PL" sz="14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EF547BA-604A-4124-A96B-E4DF21DFFDDC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19-10-22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23B8B61-8490-4DE2-BADC-E3F0F24B71E2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96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1D8F843-CAA1-4707-8618-8344D97506C5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19-10-22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EEE0B51-9812-4E1B-A7A5-8B1682B89CB5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96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CAFBEC1-CAFB-4FB1-95CD-C596071B9261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19-10-22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56A892F-E564-4666-ACA2-40EB377EF321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9969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16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7F285F8-29E2-4B27-8EBF-B411223CC129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19-10-22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73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CFFEFC6-3EBE-4922-8AAC-0B7065C459A0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3204000" y="288000"/>
            <a:ext cx="5323680" cy="1079640"/>
          </a:xfrm>
          <a:prstGeom prst="rect">
            <a:avLst/>
          </a:prstGeom>
          <a:solidFill>
            <a:srgbClr val="ffffff"/>
          </a:solidFill>
          <a:ln w="25560">
            <a:solidFill>
              <a:srgbClr val="c0504d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4000" spc="-1" strike="noStrike">
                <a:solidFill>
                  <a:srgbClr val="ff0000"/>
                </a:solidFill>
                <a:latin typeface="Calibri"/>
              </a:rPr>
              <a:t>Szkoła Podstawowa nr 2 </a:t>
            </a:r>
            <a:br/>
            <a:r>
              <a:rPr b="1" lang="pl-PL" sz="4000" spc="-1" strike="noStrike">
                <a:solidFill>
                  <a:srgbClr val="ff0000"/>
                </a:solidFill>
                <a:latin typeface="Calibri"/>
              </a:rPr>
              <a:t>w Czeladzi</a:t>
            </a:r>
            <a:endParaRPr b="0" lang="pl-PL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pl-PL" sz="3200" spc="-1" strike="noStrike">
              <a:latin typeface="Arial"/>
            </a:endParaRPr>
          </a:p>
        </p:txBody>
      </p:sp>
      <p:pic>
        <p:nvPicPr>
          <p:cNvPr id="212" name="Obraz 3" descr=""/>
          <p:cNvPicPr/>
          <p:nvPr/>
        </p:nvPicPr>
        <p:blipFill>
          <a:blip r:embed="rId1"/>
          <a:stretch/>
        </p:blipFill>
        <p:spPr>
          <a:xfrm>
            <a:off x="596880" y="1867680"/>
            <a:ext cx="7971120" cy="3388320"/>
          </a:xfrm>
          <a:prstGeom prst="rect">
            <a:avLst/>
          </a:prstGeom>
          <a:ln w="12600">
            <a:solidFill>
              <a:schemeClr val="tx2"/>
            </a:solidFill>
            <a:round/>
          </a:ln>
        </p:spPr>
      </p:pic>
      <p:pic>
        <p:nvPicPr>
          <p:cNvPr id="213" name="" descr=""/>
          <p:cNvPicPr/>
          <p:nvPr/>
        </p:nvPicPr>
        <p:blipFill>
          <a:blip r:embed="rId2"/>
          <a:stretch/>
        </p:blipFill>
        <p:spPr>
          <a:xfrm>
            <a:off x="590760" y="302760"/>
            <a:ext cx="1353240" cy="1353240"/>
          </a:xfrm>
          <a:prstGeom prst="rect">
            <a:avLst/>
          </a:prstGeom>
          <a:ln>
            <a:noFill/>
          </a:ln>
        </p:spPr>
      </p:pic>
      <p:pic>
        <p:nvPicPr>
          <p:cNvPr id="214" name="" descr=""/>
          <p:cNvPicPr/>
          <p:nvPr/>
        </p:nvPicPr>
        <p:blipFill>
          <a:blip r:embed="rId3"/>
          <a:stretch/>
        </p:blipFill>
        <p:spPr>
          <a:xfrm>
            <a:off x="1944000" y="5362200"/>
            <a:ext cx="4880520" cy="1333800"/>
          </a:xfrm>
          <a:prstGeom prst="rect">
            <a:avLst/>
          </a:prstGeom>
          <a:ln>
            <a:noFill/>
          </a:ln>
        </p:spPr>
      </p:pic>
    </p:spTree>
  </p:cSld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The therapeutic room </a:t>
            </a:r>
            <a:br/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for students with special needs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7" name="Symbol zastępczy zawartości 4" descr=""/>
          <p:cNvPicPr/>
          <p:nvPr/>
        </p:nvPicPr>
        <p:blipFill>
          <a:blip r:embed="rId1"/>
          <a:stretch/>
        </p:blipFill>
        <p:spPr>
          <a:xfrm>
            <a:off x="323640" y="1700640"/>
            <a:ext cx="5630760" cy="352800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  <p:pic>
        <p:nvPicPr>
          <p:cNvPr id="238" name="Symbol zastępczy zawartości 5" descr=""/>
          <p:cNvPicPr/>
          <p:nvPr/>
        </p:nvPicPr>
        <p:blipFill>
          <a:blip r:embed="rId2"/>
          <a:stretch/>
        </p:blipFill>
        <p:spPr>
          <a:xfrm>
            <a:off x="4860000" y="4365000"/>
            <a:ext cx="4038120" cy="227196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Our sport classes can train basketball and volleyball in two gyms and a new sports hall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1" name="Symbol zastępczy zawartości 6" descr=""/>
          <p:cNvPicPr/>
          <p:nvPr/>
        </p:nvPicPr>
        <p:blipFill>
          <a:blip r:embed="rId1"/>
          <a:stretch/>
        </p:blipFill>
        <p:spPr>
          <a:xfrm>
            <a:off x="251640" y="1700640"/>
            <a:ext cx="4255920" cy="302976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  <p:sp>
        <p:nvSpPr>
          <p:cNvPr id="242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3" name="Symbol zastępczy zawartości 7" descr=""/>
          <p:cNvPicPr/>
          <p:nvPr/>
        </p:nvPicPr>
        <p:blipFill>
          <a:blip r:embed="rId2"/>
          <a:stretch/>
        </p:blipFill>
        <p:spPr>
          <a:xfrm>
            <a:off x="4644000" y="3645000"/>
            <a:ext cx="4320000" cy="303084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5" name="Symbol zastępczy obrazu 4" descr=""/>
          <p:cNvPicPr/>
          <p:nvPr/>
        </p:nvPicPr>
        <p:blipFill>
          <a:blip r:embed="rId1"/>
          <a:stretch/>
        </p:blipFill>
        <p:spPr>
          <a:xfrm>
            <a:off x="683640" y="260640"/>
            <a:ext cx="7704360" cy="504036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  <p:sp>
        <p:nvSpPr>
          <p:cNvPr id="246" name="TextShape 2"/>
          <p:cNvSpPr txBox="1"/>
          <p:nvPr/>
        </p:nvSpPr>
        <p:spPr>
          <a:xfrm>
            <a:off x="683640" y="5367240"/>
            <a:ext cx="7704360" cy="11577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There is also a basketball court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and a football pitch outside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8" name="Symbol zastępczy obrazu 4" descr=""/>
          <p:cNvPicPr/>
          <p:nvPr/>
        </p:nvPicPr>
        <p:blipFill>
          <a:blip r:embed="rId1"/>
          <a:stretch/>
        </p:blipFill>
        <p:spPr>
          <a:xfrm>
            <a:off x="539640" y="260640"/>
            <a:ext cx="7992360" cy="504036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  <p:sp>
        <p:nvSpPr>
          <p:cNvPr id="249" name="TextShape 2"/>
          <p:cNvSpPr txBox="1"/>
          <p:nvPr/>
        </p:nvSpPr>
        <p:spPr>
          <a:xfrm>
            <a:off x="1763640" y="5733360"/>
            <a:ext cx="5486040" cy="8046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Our school library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ymbol zastępczy obrazu 4" descr=""/>
          <p:cNvPicPr/>
          <p:nvPr/>
        </p:nvPicPr>
        <p:blipFill>
          <a:blip r:embed="rId1"/>
          <a:stretch/>
        </p:blipFill>
        <p:spPr>
          <a:xfrm>
            <a:off x="971640" y="188640"/>
            <a:ext cx="7351200" cy="4752000"/>
          </a:xfrm>
          <a:prstGeom prst="rect">
            <a:avLst/>
          </a:prstGeom>
          <a:ln w="28440">
            <a:solidFill>
              <a:schemeClr val="tx2">
                <a:lumMod val="60000"/>
                <a:lumOff val="40000"/>
              </a:schemeClr>
            </a:solidFill>
            <a:round/>
          </a:ln>
        </p:spPr>
      </p:pic>
      <p:sp>
        <p:nvSpPr>
          <p:cNvPr id="216" name="TextShape 1"/>
          <p:cNvSpPr txBox="1"/>
          <p:nvPr/>
        </p:nvSpPr>
        <p:spPr>
          <a:xfrm>
            <a:off x="971640" y="5157360"/>
            <a:ext cx="7272360" cy="12366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There are 566 students in our school from the age of 8 to 15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ymbol zastępczy obrazu 4" descr=""/>
          <p:cNvPicPr/>
          <p:nvPr/>
        </p:nvPicPr>
        <p:blipFill>
          <a:blip r:embed="rId1"/>
          <a:stretch/>
        </p:blipFill>
        <p:spPr>
          <a:xfrm>
            <a:off x="1043640" y="332640"/>
            <a:ext cx="6840360" cy="4608000"/>
          </a:xfrm>
          <a:prstGeom prst="rect">
            <a:avLst/>
          </a:prstGeom>
          <a:ln w="28440">
            <a:solidFill>
              <a:schemeClr val="accent1">
                <a:lumMod val="75000"/>
              </a:schemeClr>
            </a:solidFill>
            <a:round/>
          </a:ln>
        </p:spPr>
      </p:pic>
      <p:sp>
        <p:nvSpPr>
          <p:cNvPr id="218" name="TextShape 1"/>
          <p:cNvSpPr txBox="1"/>
          <p:nvPr/>
        </p:nvSpPr>
        <p:spPr>
          <a:xfrm>
            <a:off x="395640" y="5367240"/>
            <a:ext cx="8352720" cy="8046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pl-PL" sz="2400" spc="-1" strike="noStrike">
                <a:solidFill>
                  <a:srgbClr val="ff0000"/>
                </a:solidFill>
                <a:latin typeface="Arial Black"/>
              </a:rPr>
              <a:t>Our students learn two foreign languages: English and German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274680"/>
            <a:ext cx="8229240" cy="14259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There are sports classes on each level. </a:t>
            </a:r>
            <a:br/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Girls train volleyball and boys train basketball.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0" name="Symbol zastępczy zawartości 4" descr=""/>
          <p:cNvPicPr/>
          <p:nvPr/>
        </p:nvPicPr>
        <p:blipFill>
          <a:blip r:embed="rId1"/>
          <a:srcRect l="11429" t="1163" r="21732" b="0"/>
          <a:stretch/>
        </p:blipFill>
        <p:spPr>
          <a:xfrm>
            <a:off x="457200" y="2180520"/>
            <a:ext cx="4038120" cy="3365280"/>
          </a:xfrm>
          <a:prstGeom prst="rect">
            <a:avLst/>
          </a:prstGeom>
          <a:ln w="28440">
            <a:solidFill>
              <a:schemeClr val="accent1">
                <a:lumMod val="75000"/>
              </a:schemeClr>
            </a:solidFill>
            <a:round/>
          </a:ln>
        </p:spPr>
      </p:pic>
      <p:pic>
        <p:nvPicPr>
          <p:cNvPr id="221" name="Symbol zastępczy zawartości 5" descr=""/>
          <p:cNvPicPr/>
          <p:nvPr/>
        </p:nvPicPr>
        <p:blipFill>
          <a:blip r:embed="rId2"/>
          <a:stretch/>
        </p:blipFill>
        <p:spPr>
          <a:xfrm>
            <a:off x="4648320" y="2133000"/>
            <a:ext cx="4038120" cy="338400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In our school students have the opportunity to learn in well-equipped labs and classrooms 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3" name="Symbol zastępczy zawartości 3" descr=""/>
          <p:cNvPicPr/>
          <p:nvPr/>
        </p:nvPicPr>
        <p:blipFill>
          <a:blip r:embed="rId1"/>
          <a:stretch/>
        </p:blipFill>
        <p:spPr>
          <a:xfrm>
            <a:off x="1554840" y="1600200"/>
            <a:ext cx="6034320" cy="4525560"/>
          </a:xfrm>
          <a:prstGeom prst="rect">
            <a:avLst/>
          </a:prstGeom>
          <a:ln w="28440">
            <a:solidFill>
              <a:schemeClr val="accent1">
                <a:lumMod val="75000"/>
              </a:schemeClr>
            </a:solidFill>
            <a:round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Symbol zastępczy obrazu 4" descr=""/>
          <p:cNvPicPr/>
          <p:nvPr/>
        </p:nvPicPr>
        <p:blipFill>
          <a:blip r:embed="rId1"/>
          <a:stretch/>
        </p:blipFill>
        <p:spPr>
          <a:xfrm>
            <a:off x="611640" y="612720"/>
            <a:ext cx="7920360" cy="468792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  <p:sp>
        <p:nvSpPr>
          <p:cNvPr id="226" name="TextShape 2"/>
          <p:cNvSpPr txBox="1"/>
          <p:nvPr/>
        </p:nvSpPr>
        <p:spPr>
          <a:xfrm>
            <a:off x="1792440" y="5367240"/>
            <a:ext cx="5486040" cy="8046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Science laboratory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8" name="Symbol zastępczy obrazu 4" descr=""/>
          <p:cNvPicPr/>
          <p:nvPr/>
        </p:nvPicPr>
        <p:blipFill>
          <a:blip r:embed="rId1"/>
          <a:stretch/>
        </p:blipFill>
        <p:spPr>
          <a:xfrm>
            <a:off x="395640" y="260640"/>
            <a:ext cx="8280720" cy="504828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  <p:sp>
        <p:nvSpPr>
          <p:cNvPr id="229" name="TextShape 2"/>
          <p:cNvSpPr txBox="1"/>
          <p:nvPr/>
        </p:nvSpPr>
        <p:spPr>
          <a:xfrm>
            <a:off x="1835640" y="5661360"/>
            <a:ext cx="5486040" cy="8046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Music classroom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Symbol zastępczy obrazu 4" descr=""/>
          <p:cNvPicPr/>
          <p:nvPr/>
        </p:nvPicPr>
        <p:blipFill>
          <a:blip r:embed="rId1"/>
          <a:stretch/>
        </p:blipFill>
        <p:spPr>
          <a:xfrm>
            <a:off x="467640" y="188640"/>
            <a:ext cx="8136720" cy="532836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  <p:sp>
        <p:nvSpPr>
          <p:cNvPr id="232" name="TextShape 2"/>
          <p:cNvSpPr txBox="1"/>
          <p:nvPr/>
        </p:nvSpPr>
        <p:spPr>
          <a:xfrm>
            <a:off x="1763640" y="5877360"/>
            <a:ext cx="5486040" cy="8046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Art classroom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Symbol zastępczy obrazu 5" descr=""/>
          <p:cNvPicPr/>
          <p:nvPr/>
        </p:nvPicPr>
        <p:blipFill>
          <a:blip r:embed="rId1"/>
          <a:stretch/>
        </p:blipFill>
        <p:spPr>
          <a:xfrm>
            <a:off x="755640" y="260640"/>
            <a:ext cx="7632360" cy="5112360"/>
          </a:xfrm>
          <a:prstGeom prst="rect">
            <a:avLst/>
          </a:prstGeom>
          <a:ln w="28440">
            <a:solidFill>
              <a:schemeClr val="tx2">
                <a:lumMod val="75000"/>
              </a:schemeClr>
            </a:solidFill>
            <a:round/>
          </a:ln>
        </p:spPr>
      </p:pic>
      <p:sp>
        <p:nvSpPr>
          <p:cNvPr id="235" name="TextShape 2"/>
          <p:cNvSpPr txBox="1"/>
          <p:nvPr/>
        </p:nvSpPr>
        <p:spPr>
          <a:xfrm>
            <a:off x="1259640" y="5733360"/>
            <a:ext cx="6552360" cy="80460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0000"/>
                </a:solidFill>
                <a:latin typeface="Arial Black"/>
              </a:rPr>
              <a:t>Young students’ classroom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Application>LibreOffice/6.0.5.2$Windows_X86_64 LibreOffice_project/54c8cbb85f300ac59db32fe8a675ff7683cd5a16</Application>
  <Words>93</Words>
  <Paragraphs>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2019-10-04T08:28:46Z</dcterms:created>
  <dc:creator>mdyrda</dc:creator>
  <dc:description/>
  <dc:language>pl-PL</dc:language>
  <cp:lastModifiedBy/>
  <dcterms:modified xsi:type="dcterms:W3CDTF">2019-10-22T12:03:21Z</dcterms:modified>
  <cp:revision>10</cp:revision>
  <dc:subject/>
  <dc:title>Szkoła Podstawowa nr 2 w Czeladzi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