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88" r:id="rId4"/>
    <p:sldId id="311" r:id="rId5"/>
    <p:sldId id="277" r:id="rId6"/>
    <p:sldId id="279" r:id="rId7"/>
    <p:sldId id="280" r:id="rId8"/>
    <p:sldId id="281" r:id="rId9"/>
    <p:sldId id="282" r:id="rId10"/>
    <p:sldId id="285" r:id="rId11"/>
    <p:sldId id="283" r:id="rId12"/>
    <p:sldId id="284" r:id="rId13"/>
    <p:sldId id="286" r:id="rId14"/>
    <p:sldId id="287" r:id="rId15"/>
    <p:sldId id="290" r:id="rId16"/>
    <p:sldId id="278" r:id="rId17"/>
    <p:sldId id="289" r:id="rId18"/>
    <p:sldId id="256" r:id="rId19"/>
    <p:sldId id="272" r:id="rId20"/>
    <p:sldId id="298" r:id="rId21"/>
    <p:sldId id="292" r:id="rId22"/>
    <p:sldId id="295" r:id="rId23"/>
    <p:sldId id="302" r:id="rId24"/>
    <p:sldId id="305" r:id="rId25"/>
    <p:sldId id="303" r:id="rId26"/>
    <p:sldId id="306" r:id="rId27"/>
    <p:sldId id="304" r:id="rId28"/>
    <p:sldId id="307" r:id="rId29"/>
    <p:sldId id="297" r:id="rId30"/>
    <p:sldId id="308" r:id="rId31"/>
    <p:sldId id="300" r:id="rId32"/>
    <p:sldId id="309" r:id="rId33"/>
    <p:sldId id="293" r:id="rId34"/>
    <p:sldId id="310" r:id="rId35"/>
    <p:sldId id="274" r:id="rId36"/>
    <p:sldId id="291" r:id="rId37"/>
    <p:sldId id="265" r:id="rId38"/>
    <p:sldId id="257" r:id="rId39"/>
    <p:sldId id="261" r:id="rId40"/>
    <p:sldId id="262" r:id="rId41"/>
    <p:sldId id="263" r:id="rId42"/>
    <p:sldId id="258" r:id="rId43"/>
    <p:sldId id="259" r:id="rId44"/>
    <p:sldId id="260" r:id="rId45"/>
    <p:sldId id="266" r:id="rId46"/>
    <p:sldId id="267" r:id="rId47"/>
    <p:sldId id="268" r:id="rId48"/>
    <p:sldId id="269" r:id="rId49"/>
    <p:sldId id="270" r:id="rId50"/>
    <p:sldId id="271" r:id="rId51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CBA9E-DF9E-45BA-BE92-9A3D59CEA404}" type="datetimeFigureOut">
              <a:rPr lang="es-ES_tradnl" smtClean="0"/>
              <a:pPr/>
              <a:t>28/01/2016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9329-04A9-44EF-8621-48207B90C079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3772683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CBA9E-DF9E-45BA-BE92-9A3D59CEA404}" type="datetimeFigureOut">
              <a:rPr lang="es-ES_tradnl" smtClean="0"/>
              <a:pPr/>
              <a:t>28/01/2016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9329-04A9-44EF-8621-48207B90C079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2189548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CBA9E-DF9E-45BA-BE92-9A3D59CEA404}" type="datetimeFigureOut">
              <a:rPr lang="es-ES_tradnl" smtClean="0"/>
              <a:pPr/>
              <a:t>28/01/2016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9329-04A9-44EF-8621-48207B90C079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3508025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CBA9E-DF9E-45BA-BE92-9A3D59CEA404}" type="datetimeFigureOut">
              <a:rPr lang="es-ES_tradnl" smtClean="0"/>
              <a:pPr/>
              <a:t>28/01/2016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9329-04A9-44EF-8621-48207B90C079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2938476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CBA9E-DF9E-45BA-BE92-9A3D59CEA404}" type="datetimeFigureOut">
              <a:rPr lang="es-ES_tradnl" smtClean="0"/>
              <a:pPr/>
              <a:t>28/01/2016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9329-04A9-44EF-8621-48207B90C079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689122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CBA9E-DF9E-45BA-BE92-9A3D59CEA404}" type="datetimeFigureOut">
              <a:rPr lang="es-ES_tradnl" smtClean="0"/>
              <a:pPr/>
              <a:t>28/01/2016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9329-04A9-44EF-8621-48207B90C079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799536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CBA9E-DF9E-45BA-BE92-9A3D59CEA404}" type="datetimeFigureOut">
              <a:rPr lang="es-ES_tradnl" smtClean="0"/>
              <a:pPr/>
              <a:t>28/01/2016</a:t>
            </a:fld>
            <a:endParaRPr lang="es-ES_tradn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9329-04A9-44EF-8621-48207B90C079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2077385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CBA9E-DF9E-45BA-BE92-9A3D59CEA404}" type="datetimeFigureOut">
              <a:rPr lang="es-ES_tradnl" smtClean="0"/>
              <a:pPr/>
              <a:t>28/01/2016</a:t>
            </a:fld>
            <a:endParaRPr lang="es-ES_tradn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9329-04A9-44EF-8621-48207B90C079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2635661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CBA9E-DF9E-45BA-BE92-9A3D59CEA404}" type="datetimeFigureOut">
              <a:rPr lang="es-ES_tradnl" smtClean="0"/>
              <a:pPr/>
              <a:t>28/01/2016</a:t>
            </a:fld>
            <a:endParaRPr lang="es-ES_tradn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9329-04A9-44EF-8621-48207B90C079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3148525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CBA9E-DF9E-45BA-BE92-9A3D59CEA404}" type="datetimeFigureOut">
              <a:rPr lang="es-ES_tradnl" smtClean="0"/>
              <a:pPr/>
              <a:t>28/01/2016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9329-04A9-44EF-8621-48207B90C079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4088790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CBA9E-DF9E-45BA-BE92-9A3D59CEA404}" type="datetimeFigureOut">
              <a:rPr lang="es-ES_tradnl" smtClean="0"/>
              <a:pPr/>
              <a:t>28/01/2016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9329-04A9-44EF-8621-48207B90C079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275016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CBA9E-DF9E-45BA-BE92-9A3D59CEA404}" type="datetimeFigureOut">
              <a:rPr lang="es-ES_tradnl" smtClean="0"/>
              <a:pPr/>
              <a:t>28/01/2016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09329-04A9-44EF-8621-48207B90C079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3464825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kunzuilh.blogspot.com.es/2012/03/mapas-ign-125000-pirineo-aragones-para.html" TargetMode="External"/><Relationship Id="rId3" Type="http://schemas.microsoft.com/office/2007/relationships/hdphoto" Target="../media/hdphoto2.wdp"/><Relationship Id="rId7" Type="http://schemas.openxmlformats.org/officeDocument/2006/relationships/hyperlink" Target="http://cosasdeandroides.com/mapas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openandromaps.org/downloads/europa" TargetMode="External"/><Relationship Id="rId5" Type="http://schemas.openxmlformats.org/officeDocument/2006/relationships/hyperlink" Target="http://www.wanderreitkarte.de/garmin_de.php" TargetMode="External"/><Relationship Id="rId4" Type="http://schemas.openxmlformats.org/officeDocument/2006/relationships/hyperlink" Target="http://www.oruxmaps.com/cs/index.php/maps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drive.google.com/file/d/0BwVvV3oxEyW3ZG5TM0dMRW9vbmM/view?usp=shar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03648" y="5445224"/>
            <a:ext cx="6400800" cy="792088"/>
          </a:xfrm>
        </p:spPr>
        <p:txBody>
          <a:bodyPr/>
          <a:lstStyle/>
          <a:p>
            <a:r>
              <a:rPr lang="es-ES_tradnl" dirty="0" err="1" smtClean="0">
                <a:solidFill>
                  <a:schemeClr val="accent1">
                    <a:lumMod val="75000"/>
                  </a:schemeClr>
                </a:solidFill>
              </a:rPr>
              <a:t>Peterlee</a:t>
            </a:r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, Nov. 2015</a:t>
            </a:r>
            <a:endParaRPr lang="es-ES_trad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2656"/>
            <a:ext cx="5101661" cy="510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9871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en-GB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Updating from our PC.</a:t>
            </a:r>
            <a:endParaRPr lang="en-GB" dirty="0"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403648" y="1484784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We can allow you to accede to the edition of the site or insert more than one website.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7784" y="2852935"/>
            <a:ext cx="4894724" cy="400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257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en-GB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Updating from our PC.</a:t>
            </a:r>
            <a:endParaRPr lang="en-GB" dirty="0"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080" y="2318616"/>
            <a:ext cx="7596336" cy="453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403648" y="1484784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Editing or creating a new page is very easy.</a:t>
            </a:r>
          </a:p>
        </p:txBody>
      </p:sp>
    </p:spTree>
    <p:extLst>
      <p:ext uri="{BB962C8B-B14F-4D97-AF65-F5344CB8AC3E}">
        <p14:creationId xmlns:p14="http://schemas.microsoft.com/office/powerpoint/2010/main" xmlns="" val="63761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en-GB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Updating from our PC.</a:t>
            </a:r>
            <a:endParaRPr lang="en-GB" dirty="0"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16100"/>
            <a:ext cx="8589128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9332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en-GB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Updating from our PC.</a:t>
            </a:r>
            <a:endParaRPr lang="en-GB" dirty="0"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46785"/>
            <a:ext cx="6365155" cy="442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11560" y="1483668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The multi edition of the blog is possible or manage more than one blog, as you want.</a:t>
            </a:r>
          </a:p>
        </p:txBody>
      </p:sp>
    </p:spTree>
    <p:extLst>
      <p:ext uri="{BB962C8B-B14F-4D97-AF65-F5344CB8AC3E}">
        <p14:creationId xmlns:p14="http://schemas.microsoft.com/office/powerpoint/2010/main" xmlns="" val="814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en-GB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Updating from our PC.</a:t>
            </a:r>
            <a:endParaRPr lang="en-GB" dirty="0"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11560" y="1483668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Changes in the web are automatically actualized in the app because the app and the website services are </a:t>
            </a:r>
            <a:r>
              <a:rPr lang="en-GB" sz="2400" dirty="0" err="1" smtClean="0">
                <a:solidFill>
                  <a:schemeClr val="accent1">
                    <a:lumMod val="75000"/>
                  </a:schemeClr>
                </a:solidFill>
              </a:rPr>
              <a:t>syncroniced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79395"/>
            <a:ext cx="7704856" cy="433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3819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66812" y="5484936"/>
            <a:ext cx="8784976" cy="792088"/>
          </a:xfrm>
        </p:spPr>
        <p:txBody>
          <a:bodyPr/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Section 2.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0705" y="260648"/>
            <a:ext cx="5173583" cy="517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7252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616" y="-11708"/>
            <a:ext cx="917031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83568" y="3145284"/>
            <a:ext cx="78037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400" dirty="0" smtClean="0">
                <a:solidFill>
                  <a:schemeClr val="accent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MANAGING THE BIKE ROUTES</a:t>
            </a:r>
            <a:endParaRPr lang="es-ES_tradnl" sz="4400" dirty="0">
              <a:solidFill>
                <a:schemeClr val="accent1">
                  <a:lumMod val="5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65104"/>
            <a:ext cx="4587009" cy="233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 descr="http://www.oruxmaps.com/images/device_01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365104"/>
            <a:ext cx="1315221" cy="233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8876" y="4365104"/>
            <a:ext cx="1403999" cy="233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0" descr="http://www.usgs.gov/core_science_systems/access/summer_2013/images/USGS%20TNM%20Topographic%20Data%20via%20OruxMaps%20(Imagery%20Only)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365105"/>
            <a:ext cx="1331640" cy="23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9107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0" y="1714127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The best option: </a:t>
            </a:r>
            <a:r>
              <a:rPr lang="en-GB" dirty="0" err="1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Orux</a:t>
            </a:r>
            <a:r>
              <a:rPr lang="en-GB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Maps </a:t>
            </a:r>
            <a:r>
              <a:rPr lang="en-GB" sz="2700" dirty="0" smtClean="0">
                <a:solidFill>
                  <a:schemeClr val="accent3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(creating routes with Google Maps and </a:t>
            </a:r>
            <a:r>
              <a:rPr lang="en-GB" sz="2700" dirty="0" err="1" smtClean="0">
                <a:solidFill>
                  <a:schemeClr val="accent3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Wikiloc</a:t>
            </a:r>
            <a:r>
              <a:rPr lang="en-GB" sz="2700" dirty="0" smtClean="0">
                <a:solidFill>
                  <a:schemeClr val="accent3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)</a:t>
            </a:r>
            <a:r>
              <a:rPr lang="en-GB" sz="4000" dirty="0" smtClean="0">
                <a:solidFill>
                  <a:schemeClr val="accent3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.</a:t>
            </a:r>
            <a:endParaRPr lang="en-GB" sz="4000" dirty="0">
              <a:solidFill>
                <a:schemeClr val="accent3">
                  <a:lumMod val="5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366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7772400" cy="1470025"/>
          </a:xfrm>
        </p:spPr>
        <p:txBody>
          <a:bodyPr/>
          <a:lstStyle/>
          <a:p>
            <a:pPr algn="l"/>
            <a:r>
              <a:rPr lang="en-GB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How</a:t>
            </a:r>
            <a:r>
              <a:rPr lang="es-ES_tradnl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to use </a:t>
            </a:r>
            <a:r>
              <a:rPr lang="es-ES_tradnl" dirty="0" err="1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Orux</a:t>
            </a:r>
            <a:r>
              <a:rPr lang="es-ES_tradnl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</a:t>
            </a:r>
            <a:r>
              <a:rPr lang="es-ES_tradnl" dirty="0" err="1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Maps</a:t>
            </a:r>
            <a:r>
              <a:rPr lang="es-ES_tradnl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in </a:t>
            </a:r>
            <a:r>
              <a:rPr lang="en-GB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our</a:t>
            </a:r>
            <a:r>
              <a:rPr lang="es-ES_tradnl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</a:t>
            </a:r>
            <a:r>
              <a:rPr lang="en-GB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project</a:t>
            </a:r>
            <a:r>
              <a:rPr lang="es-ES_tradnl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.</a:t>
            </a:r>
            <a:endParaRPr lang="es-ES_tradnl" dirty="0"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75656" y="2780928"/>
            <a:ext cx="6400800" cy="3384376"/>
          </a:xfrm>
        </p:spPr>
        <p:txBody>
          <a:bodyPr>
            <a:normAutofit/>
          </a:bodyPr>
          <a:lstStyle/>
          <a:p>
            <a:pPr algn="l"/>
            <a:r>
              <a:rPr lang="es-ES_tradnl" dirty="0" smtClean="0"/>
              <a:t>Complete </a:t>
            </a:r>
            <a:r>
              <a:rPr lang="es-ES_tradnl" dirty="0" err="1" smtClean="0"/>
              <a:t>user</a:t>
            </a:r>
            <a:r>
              <a:rPr lang="es-ES_tradnl" dirty="0" smtClean="0"/>
              <a:t> </a:t>
            </a:r>
            <a:r>
              <a:rPr lang="es-ES_tradnl" dirty="0" err="1" smtClean="0"/>
              <a:t>manuals</a:t>
            </a:r>
            <a:r>
              <a:rPr lang="es-ES_tradnl" dirty="0" smtClean="0"/>
              <a:t>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_tradnl" dirty="0" smtClean="0"/>
              <a:t>French.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_tradnl" dirty="0" err="1" smtClean="0"/>
              <a:t>Italian</a:t>
            </a:r>
            <a:r>
              <a:rPr lang="es-ES_tradnl" dirty="0" smtClean="0"/>
              <a:t>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_tradnl" dirty="0" smtClean="0"/>
              <a:t>English.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_tradnl" dirty="0" err="1" smtClean="0"/>
              <a:t>Spanish</a:t>
            </a:r>
            <a:r>
              <a:rPr lang="es-ES_tradnl" dirty="0" smtClean="0"/>
              <a:t>.</a:t>
            </a:r>
          </a:p>
          <a:p>
            <a:pPr algn="l"/>
            <a:endParaRPr lang="es-ES_tradnl" dirty="0" smtClean="0"/>
          </a:p>
          <a:p>
            <a:endParaRPr lang="es-ES_tradnl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17032"/>
            <a:ext cx="2909292" cy="290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3849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23528" y="332656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How</a:t>
            </a:r>
            <a:r>
              <a:rPr lang="es-ES_tradnl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to use Orux Maps in </a:t>
            </a:r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our</a:t>
            </a:r>
            <a:r>
              <a:rPr lang="es-ES_tradnl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</a:t>
            </a:r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project</a:t>
            </a:r>
            <a:r>
              <a:rPr lang="es-ES_tradnl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.</a:t>
            </a:r>
            <a:endParaRPr lang="es-ES_tradnl" dirty="0"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717032"/>
            <a:ext cx="302433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331640" y="2348880"/>
            <a:ext cx="5400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3200" dirty="0" smtClean="0">
                <a:solidFill>
                  <a:srgbClr val="0070C0"/>
                </a:solidFill>
              </a:rPr>
              <a:t>Download the app from the google play store or from our website.</a:t>
            </a:r>
          </a:p>
          <a:p>
            <a:pPr marL="514350" indent="-514350">
              <a:buAutoNum type="arabicPeriod"/>
            </a:pPr>
            <a:endParaRPr lang="en-GB" sz="3200" dirty="0" smtClean="0">
              <a:solidFill>
                <a:srgbClr val="0070C0"/>
              </a:solidFill>
            </a:endParaRPr>
          </a:p>
          <a:p>
            <a:pPr marL="514350" indent="-514350">
              <a:buAutoNum type="arabicPeriod"/>
            </a:pPr>
            <a:r>
              <a:rPr lang="en-GB" sz="3200" dirty="0" smtClean="0">
                <a:solidFill>
                  <a:srgbClr val="0070C0"/>
                </a:solidFill>
              </a:rPr>
              <a:t>Install in your android device.</a:t>
            </a:r>
            <a:endParaRPr lang="en-GB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3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706" y="4187818"/>
            <a:ext cx="2153106" cy="251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67544" y="404664"/>
            <a:ext cx="52884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Table of contents:</a:t>
            </a:r>
            <a:endParaRPr lang="en-GB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330997" y="1679439"/>
            <a:ext cx="489654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</a:rPr>
              <a:t>Build and manage </a:t>
            </a:r>
            <a:r>
              <a:rPr lang="en-GB" sz="3200" dirty="0" smtClean="0">
                <a:solidFill>
                  <a:schemeClr val="accent1">
                    <a:lumMod val="75000"/>
                  </a:schemeClr>
                </a:solidFill>
              </a:rPr>
              <a:t>an android app to administrate a Website, Blog… and centralize all the information.</a:t>
            </a:r>
          </a:p>
          <a:p>
            <a:pPr marL="514350" indent="-514350">
              <a:buAutoNum type="arabicPeriod"/>
            </a:pPr>
            <a:endParaRPr lang="en-GB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514350" indent="-514350">
              <a:buAutoNum type="arabicPeriod" startAt="2"/>
            </a:pP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</a:rPr>
              <a:t>Usage of </a:t>
            </a:r>
            <a:r>
              <a:rPr lang="en-GB" sz="3200" b="1" dirty="0" err="1" smtClean="0">
                <a:solidFill>
                  <a:schemeClr val="accent1">
                    <a:lumMod val="75000"/>
                  </a:schemeClr>
                </a:solidFill>
              </a:rPr>
              <a:t>Orux</a:t>
            </a: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</a:rPr>
              <a:t> Maps </a:t>
            </a:r>
            <a:r>
              <a:rPr lang="en-GB" sz="3200" dirty="0" smtClean="0">
                <a:solidFill>
                  <a:schemeClr val="accent1">
                    <a:lumMod val="75000"/>
                  </a:schemeClr>
                </a:solidFill>
              </a:rPr>
              <a:t>with offline maps and GPS.</a:t>
            </a:r>
          </a:p>
          <a:p>
            <a:pPr marL="514350" indent="-514350">
              <a:buAutoNum type="arabicPeriod" startAt="2"/>
            </a:pPr>
            <a:endParaRPr lang="en-GB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065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23528" y="332656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How</a:t>
            </a:r>
            <a:r>
              <a:rPr lang="es-ES_tradnl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to use Orux Maps in </a:t>
            </a:r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our</a:t>
            </a:r>
            <a:r>
              <a:rPr lang="es-ES_tradnl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</a:t>
            </a:r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project</a:t>
            </a:r>
            <a:r>
              <a:rPr lang="es-ES_tradnl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.</a:t>
            </a:r>
            <a:endParaRPr lang="es-ES_tradnl" dirty="0"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717032"/>
            <a:ext cx="302433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331640" y="2348880"/>
            <a:ext cx="51125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GB" sz="3200" dirty="0" smtClean="0">
                <a:solidFill>
                  <a:srgbClr val="0070C0"/>
                </a:solidFill>
              </a:rPr>
              <a:t>Download the maps and routs from the web or from our website.</a:t>
            </a:r>
          </a:p>
          <a:p>
            <a:pPr marL="514350" indent="-514350">
              <a:buFont typeface="+mj-lt"/>
              <a:buAutoNum type="arabicPeriod" startAt="3"/>
            </a:pPr>
            <a:endParaRPr lang="en-GB" sz="3200" dirty="0" smtClean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 startAt="3"/>
            </a:pPr>
            <a:r>
              <a:rPr lang="en-GB" sz="3200" dirty="0" smtClean="0">
                <a:solidFill>
                  <a:srgbClr val="0070C0"/>
                </a:solidFill>
              </a:rPr>
              <a:t>Copy them in your external SD card.</a:t>
            </a:r>
            <a:endParaRPr lang="en-GB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272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23528" y="332656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How</a:t>
            </a:r>
            <a:r>
              <a:rPr lang="es-ES_tradnl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to use Orux Maps in </a:t>
            </a:r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our</a:t>
            </a:r>
            <a:r>
              <a:rPr lang="es-ES_tradnl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</a:t>
            </a:r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project</a:t>
            </a:r>
            <a:r>
              <a:rPr lang="es-ES_tradnl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.</a:t>
            </a:r>
            <a:endParaRPr lang="es-ES_tradnl" dirty="0"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331640" y="2348880"/>
            <a:ext cx="5400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Once </a:t>
            </a:r>
            <a:r>
              <a:rPr lang="en-US" sz="3200" dirty="0">
                <a:solidFill>
                  <a:srgbClr val="0070C0"/>
                </a:solidFill>
              </a:rPr>
              <a:t>the </a:t>
            </a:r>
            <a:r>
              <a:rPr lang="en-US" sz="3200" dirty="0" smtClean="0">
                <a:solidFill>
                  <a:srgbClr val="0070C0"/>
                </a:solidFill>
              </a:rPr>
              <a:t>software </a:t>
            </a:r>
            <a:r>
              <a:rPr lang="en-US" sz="3200" dirty="0">
                <a:solidFill>
                  <a:srgbClr val="0070C0"/>
                </a:solidFill>
              </a:rPr>
              <a:t>has been </a:t>
            </a:r>
            <a:r>
              <a:rPr lang="en-US" sz="3200" dirty="0" smtClean="0">
                <a:solidFill>
                  <a:srgbClr val="0070C0"/>
                </a:solidFill>
              </a:rPr>
              <a:t>installed and the maps copied to the SD card</a:t>
            </a:r>
            <a:r>
              <a:rPr lang="en-GB" sz="3200" dirty="0" smtClean="0">
                <a:solidFill>
                  <a:srgbClr val="0070C0"/>
                </a:solidFill>
              </a:rPr>
              <a:t>, configure the device.</a:t>
            </a:r>
            <a:endParaRPr lang="en-GB" sz="3200" dirty="0">
              <a:solidFill>
                <a:srgbClr val="0070C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61048"/>
            <a:ext cx="2726432" cy="272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607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23528" y="332656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How</a:t>
            </a:r>
            <a:r>
              <a:rPr lang="es-ES_tradnl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to use Orux Maps in </a:t>
            </a:r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our</a:t>
            </a:r>
            <a:r>
              <a:rPr lang="es-ES_tradnl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</a:t>
            </a:r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project</a:t>
            </a:r>
            <a:r>
              <a:rPr lang="es-ES_tradnl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.</a:t>
            </a:r>
            <a:endParaRPr lang="es-ES_tradnl" dirty="0"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95536" y="1988840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smtClean="0">
                <a:solidFill>
                  <a:srgbClr val="0070C0"/>
                </a:solidFill>
              </a:rPr>
              <a:t>1. Configure </a:t>
            </a:r>
            <a:r>
              <a:rPr lang="en-GB" sz="3200" dirty="0" smtClean="0">
                <a:solidFill>
                  <a:srgbClr val="0070C0"/>
                </a:solidFill>
              </a:rPr>
              <a:t>paths of maps and tracks.</a:t>
            </a:r>
            <a:endParaRPr lang="en-GB" sz="3200" dirty="0">
              <a:solidFill>
                <a:srgbClr val="0070C0"/>
              </a:solidFill>
            </a:endParaRPr>
          </a:p>
        </p:txBody>
      </p:sp>
      <p:pic>
        <p:nvPicPr>
          <p:cNvPr id="8194" name="Picture 2" descr="http://icons.iconarchive.com/icons/harwen/pleasant/256/Configuration-Settings-icon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61048"/>
            <a:ext cx="2726432" cy="272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8716" y="1052736"/>
            <a:ext cx="4248472" cy="566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8454129" y="980728"/>
            <a:ext cx="654375" cy="64807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6" name="5 Conector recto de flecha"/>
          <p:cNvCxnSpPr>
            <a:stCxn id="3" idx="3"/>
            <a:endCxn id="4" idx="2"/>
          </p:cNvCxnSpPr>
          <p:nvPr/>
        </p:nvCxnSpPr>
        <p:spPr>
          <a:xfrm flipV="1">
            <a:off x="3995936" y="1304764"/>
            <a:ext cx="4458193" cy="1222685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971600" y="3760508"/>
            <a:ext cx="3096344" cy="218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Elipse"/>
          <p:cNvSpPr/>
          <p:nvPr/>
        </p:nvSpPr>
        <p:spPr>
          <a:xfrm>
            <a:off x="3144389" y="3717032"/>
            <a:ext cx="1086423" cy="109438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11" name="10 Conector recto de flecha"/>
          <p:cNvCxnSpPr>
            <a:stCxn id="3" idx="2"/>
            <a:endCxn id="10" idx="1"/>
          </p:cNvCxnSpPr>
          <p:nvPr/>
        </p:nvCxnSpPr>
        <p:spPr>
          <a:xfrm>
            <a:off x="2195736" y="3066058"/>
            <a:ext cx="1107756" cy="811243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6870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cons.iconarchive.com/icons/harwen/pleasant/256/Configuration-Settings-icon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61048"/>
            <a:ext cx="2726432" cy="272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219" y="1067669"/>
            <a:ext cx="4201269" cy="560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 txBox="1">
            <a:spLocks/>
          </p:cNvSpPr>
          <p:nvPr/>
        </p:nvSpPr>
        <p:spPr>
          <a:xfrm>
            <a:off x="323528" y="332656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How</a:t>
            </a:r>
            <a:r>
              <a:rPr lang="es-ES_tradnl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to use Orux Maps in </a:t>
            </a:r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our</a:t>
            </a:r>
            <a:r>
              <a:rPr lang="es-ES_tradnl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</a:t>
            </a:r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project</a:t>
            </a:r>
            <a:r>
              <a:rPr lang="es-ES_tradnl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.</a:t>
            </a:r>
            <a:endParaRPr lang="es-ES_tradnl" dirty="0"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95536" y="1988840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smtClean="0">
                <a:solidFill>
                  <a:srgbClr val="0070C0"/>
                </a:solidFill>
              </a:rPr>
              <a:t>1. Configure </a:t>
            </a:r>
            <a:r>
              <a:rPr lang="en-GB" sz="3200" dirty="0" smtClean="0">
                <a:solidFill>
                  <a:srgbClr val="0070C0"/>
                </a:solidFill>
              </a:rPr>
              <a:t>paths of maps and tracks.</a:t>
            </a:r>
            <a:endParaRPr lang="en-GB" sz="3200" dirty="0">
              <a:solidFill>
                <a:srgbClr val="0070C0"/>
              </a:solidFill>
            </a:endParaRPr>
          </a:p>
        </p:txBody>
      </p:sp>
      <p:sp>
        <p:nvSpPr>
          <p:cNvPr id="4" name="3 Elipse"/>
          <p:cNvSpPr/>
          <p:nvPr/>
        </p:nvSpPr>
        <p:spPr>
          <a:xfrm>
            <a:off x="7668344" y="1268760"/>
            <a:ext cx="1017092" cy="64807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6" name="5 Conector recto de flecha"/>
          <p:cNvCxnSpPr>
            <a:stCxn id="4" idx="3"/>
            <a:endCxn id="11" idx="6"/>
          </p:cNvCxnSpPr>
          <p:nvPr/>
        </p:nvCxnSpPr>
        <p:spPr>
          <a:xfrm flipH="1">
            <a:off x="3851920" y="1821924"/>
            <a:ext cx="3965374" cy="2172332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971600" y="3273536"/>
            <a:ext cx="2708808" cy="357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Elipse"/>
          <p:cNvSpPr/>
          <p:nvPr/>
        </p:nvSpPr>
        <p:spPr>
          <a:xfrm>
            <a:off x="1858702" y="3573016"/>
            <a:ext cx="1993218" cy="84247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285673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cons.iconarchive.com/icons/harwen/pleasant/256/Configuration-Settings-icon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61048"/>
            <a:ext cx="2726432" cy="272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85801"/>
            <a:ext cx="4201269" cy="560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 txBox="1">
            <a:spLocks/>
          </p:cNvSpPr>
          <p:nvPr/>
        </p:nvSpPr>
        <p:spPr>
          <a:xfrm>
            <a:off x="323528" y="332656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How</a:t>
            </a:r>
            <a:r>
              <a:rPr lang="es-ES_tradnl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to use Orux Maps in </a:t>
            </a:r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our</a:t>
            </a:r>
            <a:r>
              <a:rPr lang="es-ES_tradnl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</a:t>
            </a:r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project</a:t>
            </a:r>
            <a:r>
              <a:rPr lang="es-ES_tradnl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.</a:t>
            </a:r>
            <a:endParaRPr lang="es-ES_tradnl" dirty="0"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95536" y="1988840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smtClean="0">
                <a:solidFill>
                  <a:srgbClr val="0070C0"/>
                </a:solidFill>
              </a:rPr>
              <a:t>1. Configure </a:t>
            </a:r>
            <a:r>
              <a:rPr lang="en-GB" sz="3200" dirty="0" smtClean="0">
                <a:solidFill>
                  <a:srgbClr val="0070C0"/>
                </a:solidFill>
              </a:rPr>
              <a:t>paths of maps and tracks.</a:t>
            </a:r>
            <a:endParaRPr lang="en-GB" sz="3200" dirty="0">
              <a:solidFill>
                <a:srgbClr val="0070C0"/>
              </a:solidFill>
            </a:endParaRPr>
          </a:p>
        </p:txBody>
      </p:sp>
      <p:sp>
        <p:nvSpPr>
          <p:cNvPr id="4" name="3 Elipse"/>
          <p:cNvSpPr/>
          <p:nvPr/>
        </p:nvSpPr>
        <p:spPr>
          <a:xfrm>
            <a:off x="4355976" y="2417986"/>
            <a:ext cx="1800200" cy="93900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845827" y="3169374"/>
            <a:ext cx="2718061" cy="368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Elipse"/>
          <p:cNvSpPr/>
          <p:nvPr/>
        </p:nvSpPr>
        <p:spPr>
          <a:xfrm>
            <a:off x="395536" y="5373216"/>
            <a:ext cx="2411760" cy="1135447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7" name="6 Conector recto de flecha"/>
          <p:cNvCxnSpPr>
            <a:stCxn id="4" idx="3"/>
          </p:cNvCxnSpPr>
          <p:nvPr/>
        </p:nvCxnSpPr>
        <p:spPr>
          <a:xfrm flipH="1">
            <a:off x="2627784" y="3219478"/>
            <a:ext cx="1991825" cy="2441770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1452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60264" y="4144144"/>
            <a:ext cx="388620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icons.iconarchive.com/icons/harwen/pleasant/256/Configuration-Settings-icon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61048"/>
            <a:ext cx="2726432" cy="272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2736"/>
            <a:ext cx="4247193" cy="566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 txBox="1">
            <a:spLocks/>
          </p:cNvSpPr>
          <p:nvPr/>
        </p:nvSpPr>
        <p:spPr>
          <a:xfrm>
            <a:off x="323528" y="332656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How</a:t>
            </a:r>
            <a:r>
              <a:rPr lang="es-ES_tradnl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to use Orux Maps in </a:t>
            </a:r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our</a:t>
            </a:r>
            <a:r>
              <a:rPr lang="es-ES_tradnl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</a:t>
            </a:r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project</a:t>
            </a:r>
            <a:r>
              <a:rPr lang="es-ES_tradnl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.</a:t>
            </a:r>
            <a:endParaRPr lang="es-ES_tradnl" dirty="0"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95536" y="1988840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smtClean="0">
                <a:solidFill>
                  <a:srgbClr val="0070C0"/>
                </a:solidFill>
              </a:rPr>
              <a:t>1. Configure </a:t>
            </a:r>
            <a:r>
              <a:rPr lang="en-GB" sz="3200" dirty="0" smtClean="0">
                <a:solidFill>
                  <a:srgbClr val="0070C0"/>
                </a:solidFill>
              </a:rPr>
              <a:t>paths of </a:t>
            </a:r>
            <a:r>
              <a:rPr lang="en-GB" sz="3200" b="1" dirty="0" smtClean="0">
                <a:solidFill>
                  <a:srgbClr val="002060"/>
                </a:solidFill>
              </a:rPr>
              <a:t>maps</a:t>
            </a:r>
            <a:r>
              <a:rPr lang="en-GB" sz="3200" dirty="0" smtClean="0">
                <a:solidFill>
                  <a:srgbClr val="0070C0"/>
                </a:solidFill>
              </a:rPr>
              <a:t> and tracks.</a:t>
            </a:r>
            <a:endParaRPr lang="en-GB" sz="3200" dirty="0">
              <a:solidFill>
                <a:srgbClr val="0070C0"/>
              </a:solidFill>
            </a:endParaRPr>
          </a:p>
        </p:txBody>
      </p:sp>
      <p:sp>
        <p:nvSpPr>
          <p:cNvPr id="4" name="3 Elipse"/>
          <p:cNvSpPr/>
          <p:nvPr/>
        </p:nvSpPr>
        <p:spPr>
          <a:xfrm>
            <a:off x="4565476" y="1232756"/>
            <a:ext cx="3102868" cy="64807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6" name="5 Conector recto de flecha"/>
          <p:cNvCxnSpPr>
            <a:stCxn id="4" idx="3"/>
            <a:endCxn id="11" idx="7"/>
          </p:cNvCxnSpPr>
          <p:nvPr/>
        </p:nvCxnSpPr>
        <p:spPr>
          <a:xfrm flipH="1">
            <a:off x="3078803" y="1785920"/>
            <a:ext cx="1941077" cy="2831782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Elipse"/>
          <p:cNvSpPr/>
          <p:nvPr/>
        </p:nvSpPr>
        <p:spPr>
          <a:xfrm>
            <a:off x="251520" y="4426303"/>
            <a:ext cx="3312368" cy="1306953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79996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cons.iconarchive.com/icons/harwen/pleasant/256/Configuration-Settings-icon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61048"/>
            <a:ext cx="2726432" cy="272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7224" y="1051339"/>
            <a:ext cx="4248472" cy="566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67544" y="3327825"/>
            <a:ext cx="5956297" cy="312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 txBox="1">
            <a:spLocks/>
          </p:cNvSpPr>
          <p:nvPr/>
        </p:nvSpPr>
        <p:spPr>
          <a:xfrm>
            <a:off x="323528" y="332656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How</a:t>
            </a:r>
            <a:r>
              <a:rPr lang="es-ES_tradnl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to use Orux Maps in </a:t>
            </a:r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our</a:t>
            </a:r>
            <a:r>
              <a:rPr lang="es-ES_tradnl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</a:t>
            </a:r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project</a:t>
            </a:r>
            <a:r>
              <a:rPr lang="es-ES_tradnl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.</a:t>
            </a:r>
            <a:endParaRPr lang="es-ES_tradnl" dirty="0"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95536" y="1988840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smtClean="0">
                <a:solidFill>
                  <a:srgbClr val="0070C0"/>
                </a:solidFill>
              </a:rPr>
              <a:t>1. Configure </a:t>
            </a:r>
            <a:r>
              <a:rPr lang="en-GB" sz="3200" dirty="0" smtClean="0">
                <a:solidFill>
                  <a:srgbClr val="0070C0"/>
                </a:solidFill>
              </a:rPr>
              <a:t>paths of </a:t>
            </a:r>
            <a:r>
              <a:rPr lang="en-GB" sz="3200" b="1" dirty="0" smtClean="0">
                <a:solidFill>
                  <a:srgbClr val="002060"/>
                </a:solidFill>
              </a:rPr>
              <a:t>maps</a:t>
            </a:r>
            <a:r>
              <a:rPr lang="en-GB" sz="3200" dirty="0" smtClean="0">
                <a:solidFill>
                  <a:srgbClr val="0070C0"/>
                </a:solidFill>
              </a:rPr>
              <a:t> and tracks.</a:t>
            </a:r>
            <a:endParaRPr lang="en-GB" sz="3200" dirty="0">
              <a:solidFill>
                <a:srgbClr val="0070C0"/>
              </a:solidFill>
            </a:endParaRPr>
          </a:p>
        </p:txBody>
      </p:sp>
      <p:sp>
        <p:nvSpPr>
          <p:cNvPr id="4" name="3 Elipse"/>
          <p:cNvSpPr/>
          <p:nvPr/>
        </p:nvSpPr>
        <p:spPr>
          <a:xfrm>
            <a:off x="4565476" y="1484784"/>
            <a:ext cx="3966964" cy="64807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6" name="5 Conector recto de flecha"/>
          <p:cNvCxnSpPr>
            <a:stCxn id="4" idx="4"/>
            <a:endCxn id="11" idx="7"/>
          </p:cNvCxnSpPr>
          <p:nvPr/>
        </p:nvCxnSpPr>
        <p:spPr>
          <a:xfrm flipH="1">
            <a:off x="4984146" y="2132856"/>
            <a:ext cx="1564812" cy="1847583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Elipse"/>
          <p:cNvSpPr/>
          <p:nvPr/>
        </p:nvSpPr>
        <p:spPr>
          <a:xfrm>
            <a:off x="251520" y="3789040"/>
            <a:ext cx="5544616" cy="1306953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8 CuadroTexto"/>
          <p:cNvSpPr txBox="1"/>
          <p:nvPr/>
        </p:nvSpPr>
        <p:spPr>
          <a:xfrm>
            <a:off x="3020516" y="5149641"/>
            <a:ext cx="56559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6000" b="1" dirty="0" smtClean="0">
                <a:solidFill>
                  <a:srgbClr val="FFFF00"/>
                </a:solidFill>
              </a:rPr>
              <a:t>SELECT PLACE</a:t>
            </a:r>
            <a:endParaRPr lang="es-ES_tradnl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825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39552" y="3598416"/>
            <a:ext cx="3456384" cy="32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icons.iconarchive.com/icons/harwen/pleasant/256/Configuration-Settings-icon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61048"/>
            <a:ext cx="2726432" cy="272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0058"/>
            <a:ext cx="4216485" cy="562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 txBox="1">
            <a:spLocks/>
          </p:cNvSpPr>
          <p:nvPr/>
        </p:nvSpPr>
        <p:spPr>
          <a:xfrm>
            <a:off x="323528" y="332656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How</a:t>
            </a:r>
            <a:r>
              <a:rPr lang="es-ES_tradnl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to use Orux Maps in </a:t>
            </a:r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our</a:t>
            </a:r>
            <a:r>
              <a:rPr lang="es-ES_tradnl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</a:t>
            </a:r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project</a:t>
            </a:r>
            <a:r>
              <a:rPr lang="es-ES_tradnl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.</a:t>
            </a:r>
            <a:endParaRPr lang="es-ES_tradnl" dirty="0"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95536" y="1988840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smtClean="0">
                <a:solidFill>
                  <a:srgbClr val="0070C0"/>
                </a:solidFill>
              </a:rPr>
              <a:t>1. Configure </a:t>
            </a:r>
            <a:r>
              <a:rPr lang="en-GB" sz="3200" dirty="0" smtClean="0">
                <a:solidFill>
                  <a:srgbClr val="0070C0"/>
                </a:solidFill>
              </a:rPr>
              <a:t>paths of maps and </a:t>
            </a:r>
            <a:r>
              <a:rPr lang="en-GB" sz="3200" b="1" dirty="0" smtClean="0">
                <a:solidFill>
                  <a:srgbClr val="002060"/>
                </a:solidFill>
              </a:rPr>
              <a:t>tracks</a:t>
            </a:r>
            <a:r>
              <a:rPr lang="en-GB" sz="3200" dirty="0" smtClean="0">
                <a:solidFill>
                  <a:srgbClr val="0070C0"/>
                </a:solidFill>
              </a:rPr>
              <a:t>.</a:t>
            </a:r>
            <a:endParaRPr lang="en-GB" sz="3200" dirty="0">
              <a:solidFill>
                <a:srgbClr val="0070C0"/>
              </a:solidFill>
            </a:endParaRPr>
          </a:p>
        </p:txBody>
      </p:sp>
      <p:sp>
        <p:nvSpPr>
          <p:cNvPr id="4" name="3 Elipse"/>
          <p:cNvSpPr/>
          <p:nvPr/>
        </p:nvSpPr>
        <p:spPr>
          <a:xfrm>
            <a:off x="4565476" y="1232756"/>
            <a:ext cx="3102868" cy="64807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6" name="5 Conector recto de flecha"/>
          <p:cNvCxnSpPr>
            <a:stCxn id="4" idx="3"/>
            <a:endCxn id="11" idx="7"/>
          </p:cNvCxnSpPr>
          <p:nvPr/>
        </p:nvCxnSpPr>
        <p:spPr>
          <a:xfrm flipH="1">
            <a:off x="3078803" y="1785920"/>
            <a:ext cx="1941077" cy="2410543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Elipse"/>
          <p:cNvSpPr/>
          <p:nvPr/>
        </p:nvSpPr>
        <p:spPr>
          <a:xfrm>
            <a:off x="251520" y="4005064"/>
            <a:ext cx="3312368" cy="1306953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252584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cons.iconarchive.com/icons/harwen/pleasant/256/Configuration-Settings-icon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61048"/>
            <a:ext cx="2726432" cy="272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0377" y="1051508"/>
            <a:ext cx="4224111" cy="563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39552" y="3429000"/>
            <a:ext cx="6180995" cy="315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 txBox="1">
            <a:spLocks/>
          </p:cNvSpPr>
          <p:nvPr/>
        </p:nvSpPr>
        <p:spPr>
          <a:xfrm>
            <a:off x="323528" y="332656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How</a:t>
            </a:r>
            <a:r>
              <a:rPr lang="es-ES_tradnl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to use Orux Maps in </a:t>
            </a:r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our</a:t>
            </a:r>
            <a:r>
              <a:rPr lang="es-ES_tradnl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</a:t>
            </a:r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project</a:t>
            </a:r>
            <a:r>
              <a:rPr lang="es-ES_tradnl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.</a:t>
            </a:r>
            <a:endParaRPr lang="es-ES_tradnl" dirty="0"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95536" y="1988840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smtClean="0">
                <a:solidFill>
                  <a:srgbClr val="0070C0"/>
                </a:solidFill>
              </a:rPr>
              <a:t>1. Configure </a:t>
            </a:r>
            <a:r>
              <a:rPr lang="en-GB" sz="3200" dirty="0" smtClean="0">
                <a:solidFill>
                  <a:srgbClr val="0070C0"/>
                </a:solidFill>
              </a:rPr>
              <a:t>paths of maps and </a:t>
            </a:r>
            <a:r>
              <a:rPr lang="en-GB" sz="3200" b="1" dirty="0" smtClean="0">
                <a:solidFill>
                  <a:srgbClr val="002060"/>
                </a:solidFill>
              </a:rPr>
              <a:t>tracks</a:t>
            </a:r>
            <a:r>
              <a:rPr lang="en-GB" sz="3200" dirty="0" smtClean="0">
                <a:solidFill>
                  <a:srgbClr val="0070C0"/>
                </a:solidFill>
              </a:rPr>
              <a:t>.</a:t>
            </a:r>
            <a:endParaRPr lang="en-GB" sz="3200" dirty="0">
              <a:solidFill>
                <a:srgbClr val="0070C0"/>
              </a:solidFill>
            </a:endParaRPr>
          </a:p>
        </p:txBody>
      </p:sp>
      <p:sp>
        <p:nvSpPr>
          <p:cNvPr id="4" name="3 Elipse"/>
          <p:cNvSpPr/>
          <p:nvPr/>
        </p:nvSpPr>
        <p:spPr>
          <a:xfrm>
            <a:off x="4709492" y="1484784"/>
            <a:ext cx="3102868" cy="64807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6" name="5 Conector recto de flecha"/>
          <p:cNvCxnSpPr>
            <a:stCxn id="4" idx="3"/>
            <a:endCxn id="11" idx="0"/>
          </p:cNvCxnSpPr>
          <p:nvPr/>
        </p:nvCxnSpPr>
        <p:spPr>
          <a:xfrm flipH="1">
            <a:off x="3497727" y="2037948"/>
            <a:ext cx="1666169" cy="1823100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Elipse"/>
          <p:cNvSpPr/>
          <p:nvPr/>
        </p:nvSpPr>
        <p:spPr>
          <a:xfrm>
            <a:off x="263213" y="3861048"/>
            <a:ext cx="6469027" cy="1306953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14 CuadroTexto"/>
          <p:cNvSpPr txBox="1"/>
          <p:nvPr/>
        </p:nvSpPr>
        <p:spPr>
          <a:xfrm>
            <a:off x="3020516" y="5149641"/>
            <a:ext cx="5943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6000" b="1" dirty="0" smtClean="0">
                <a:solidFill>
                  <a:srgbClr val="FFFF00"/>
                </a:solidFill>
              </a:rPr>
              <a:t>SELECT LOCATION</a:t>
            </a:r>
            <a:endParaRPr lang="es-ES_tradnl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159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23528" y="332656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How</a:t>
            </a:r>
            <a:r>
              <a:rPr lang="es-ES_tradnl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to use </a:t>
            </a:r>
            <a:r>
              <a:rPr lang="es-ES_tradnl" dirty="0" err="1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Orux</a:t>
            </a:r>
            <a:r>
              <a:rPr lang="es-ES_tradnl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</a:t>
            </a:r>
            <a:r>
              <a:rPr lang="es-ES_tradnl" dirty="0" err="1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Maps</a:t>
            </a:r>
            <a:r>
              <a:rPr lang="es-ES_tradnl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in </a:t>
            </a:r>
            <a:r>
              <a:rPr lang="en-GB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our</a:t>
            </a:r>
            <a:r>
              <a:rPr lang="es-ES_tradnl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</a:t>
            </a:r>
            <a:r>
              <a:rPr lang="en-GB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project</a:t>
            </a:r>
            <a:r>
              <a:rPr lang="es-ES_tradnl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.</a:t>
            </a:r>
            <a:endParaRPr lang="es-ES_tradnl" dirty="0"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95536" y="1988840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>
                <a:solidFill>
                  <a:srgbClr val="0070C0"/>
                </a:solidFill>
              </a:rPr>
              <a:t>2</a:t>
            </a:r>
            <a:r>
              <a:rPr lang="es-ES_tradnl" sz="3200" dirty="0" smtClean="0">
                <a:solidFill>
                  <a:srgbClr val="0070C0"/>
                </a:solidFill>
              </a:rPr>
              <a:t>. Open a </a:t>
            </a:r>
            <a:r>
              <a:rPr lang="en-GB" sz="3200" dirty="0" smtClean="0">
                <a:solidFill>
                  <a:srgbClr val="0070C0"/>
                </a:solidFill>
              </a:rPr>
              <a:t>map.</a:t>
            </a:r>
            <a:endParaRPr lang="en-GB" sz="3200" dirty="0">
              <a:solidFill>
                <a:srgbClr val="0070C0"/>
              </a:solidFill>
            </a:endParaRPr>
          </a:p>
        </p:txBody>
      </p:sp>
      <p:pic>
        <p:nvPicPr>
          <p:cNvPr id="8194" name="Picture 2" descr="http://icons.iconarchive.com/icons/harwen/pleasant/256/Configuration-Settings-icon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61048"/>
            <a:ext cx="2726432" cy="272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3272" y="1124744"/>
            <a:ext cx="4151215" cy="553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8166097" y="1052736"/>
            <a:ext cx="654375" cy="64807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042464" y="2827208"/>
            <a:ext cx="3431135" cy="342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Elipse"/>
          <p:cNvSpPr/>
          <p:nvPr/>
        </p:nvSpPr>
        <p:spPr>
          <a:xfrm>
            <a:off x="2286828" y="3356992"/>
            <a:ext cx="2429188" cy="50405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8 Elipse"/>
          <p:cNvSpPr/>
          <p:nvPr/>
        </p:nvSpPr>
        <p:spPr>
          <a:xfrm>
            <a:off x="3347864" y="2813516"/>
            <a:ext cx="654375" cy="64807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10" name="9 Conector recto de flecha"/>
          <p:cNvCxnSpPr>
            <a:stCxn id="6" idx="2"/>
            <a:endCxn id="9" idx="6"/>
          </p:cNvCxnSpPr>
          <p:nvPr/>
        </p:nvCxnSpPr>
        <p:spPr>
          <a:xfrm flipH="1">
            <a:off x="4002239" y="1376772"/>
            <a:ext cx="4163858" cy="1760780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3977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en-GB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Download the app.</a:t>
            </a:r>
            <a:endParaRPr lang="en-GB" dirty="0"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11560" y="1483668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The beta version is in the website, but it is a release one. </a:t>
            </a:r>
          </a:p>
          <a:p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When we decide the structure of the app, we will build a stable version and download it.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5904" y="2780928"/>
            <a:ext cx="3124200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852491"/>
            <a:ext cx="2791197" cy="2791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1402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024090" y="2867648"/>
            <a:ext cx="5956297" cy="312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 txBox="1">
            <a:spLocks/>
          </p:cNvSpPr>
          <p:nvPr/>
        </p:nvSpPr>
        <p:spPr>
          <a:xfrm>
            <a:off x="323528" y="332656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How</a:t>
            </a:r>
            <a:r>
              <a:rPr lang="es-ES_tradnl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to use </a:t>
            </a:r>
            <a:r>
              <a:rPr lang="es-ES_tradnl" dirty="0" err="1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Orux</a:t>
            </a:r>
            <a:r>
              <a:rPr lang="es-ES_tradnl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</a:t>
            </a:r>
            <a:r>
              <a:rPr lang="es-ES_tradnl" dirty="0" err="1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Maps</a:t>
            </a:r>
            <a:r>
              <a:rPr lang="es-ES_tradnl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in </a:t>
            </a:r>
            <a:r>
              <a:rPr lang="en-GB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our</a:t>
            </a:r>
            <a:r>
              <a:rPr lang="es-ES_tradnl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</a:t>
            </a:r>
            <a:r>
              <a:rPr lang="en-GB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project</a:t>
            </a:r>
            <a:r>
              <a:rPr lang="es-ES_tradnl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.</a:t>
            </a:r>
            <a:endParaRPr lang="es-ES_tradnl" dirty="0"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95536" y="1988840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>
                <a:solidFill>
                  <a:srgbClr val="0070C0"/>
                </a:solidFill>
              </a:rPr>
              <a:t>2</a:t>
            </a:r>
            <a:r>
              <a:rPr lang="es-ES_tradnl" sz="3200" dirty="0" smtClean="0">
                <a:solidFill>
                  <a:srgbClr val="0070C0"/>
                </a:solidFill>
              </a:rPr>
              <a:t>. Open a </a:t>
            </a:r>
            <a:r>
              <a:rPr lang="en-GB" sz="3200" dirty="0" smtClean="0">
                <a:solidFill>
                  <a:srgbClr val="0070C0"/>
                </a:solidFill>
              </a:rPr>
              <a:t>map.</a:t>
            </a:r>
            <a:endParaRPr lang="en-GB" sz="3200" dirty="0">
              <a:solidFill>
                <a:srgbClr val="0070C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61048"/>
            <a:ext cx="2726432" cy="272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Elipse"/>
          <p:cNvSpPr/>
          <p:nvPr/>
        </p:nvSpPr>
        <p:spPr>
          <a:xfrm>
            <a:off x="683568" y="3991548"/>
            <a:ext cx="3024336" cy="87868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11 CuadroTexto"/>
          <p:cNvSpPr txBox="1"/>
          <p:nvPr/>
        </p:nvSpPr>
        <p:spPr>
          <a:xfrm>
            <a:off x="1835696" y="5157192"/>
            <a:ext cx="5943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6000" b="1" dirty="0" smtClean="0">
                <a:solidFill>
                  <a:srgbClr val="FFFF00"/>
                </a:solidFill>
              </a:rPr>
              <a:t>SELECT MAP</a:t>
            </a:r>
            <a:endParaRPr lang="es-ES_tradnl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183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23528" y="332656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How</a:t>
            </a:r>
            <a:r>
              <a:rPr lang="es-ES_tradnl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to use Orux Maps in </a:t>
            </a:r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our</a:t>
            </a:r>
            <a:r>
              <a:rPr lang="es-ES_tradnl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</a:t>
            </a:r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project</a:t>
            </a:r>
            <a:r>
              <a:rPr lang="es-ES_tradnl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.</a:t>
            </a:r>
            <a:endParaRPr lang="es-ES_tradnl" dirty="0"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95536" y="1988840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smtClean="0">
                <a:solidFill>
                  <a:srgbClr val="0070C0"/>
                </a:solidFill>
              </a:rPr>
              <a:t>3. Open a </a:t>
            </a:r>
            <a:r>
              <a:rPr lang="en-GB" sz="3200" dirty="0" smtClean="0">
                <a:solidFill>
                  <a:srgbClr val="0070C0"/>
                </a:solidFill>
              </a:rPr>
              <a:t>route.</a:t>
            </a:r>
            <a:endParaRPr lang="en-GB" sz="3200" dirty="0">
              <a:solidFill>
                <a:srgbClr val="0070C0"/>
              </a:solidFill>
            </a:endParaRPr>
          </a:p>
        </p:txBody>
      </p:sp>
      <p:pic>
        <p:nvPicPr>
          <p:cNvPr id="8194" name="Picture 2" descr="http://icons.iconarchive.com/icons/harwen/pleasant/256/Configuration-Settings-icon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61048"/>
            <a:ext cx="2726432" cy="272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00743"/>
            <a:ext cx="4176464" cy="556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899592" y="2682771"/>
            <a:ext cx="4320480" cy="386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Elipse"/>
          <p:cNvSpPr/>
          <p:nvPr/>
        </p:nvSpPr>
        <p:spPr>
          <a:xfrm>
            <a:off x="7765752" y="1031528"/>
            <a:ext cx="654375" cy="64807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7 Elipse"/>
          <p:cNvSpPr/>
          <p:nvPr/>
        </p:nvSpPr>
        <p:spPr>
          <a:xfrm>
            <a:off x="2913692" y="3331592"/>
            <a:ext cx="2429188" cy="50405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8 Elipse"/>
          <p:cNvSpPr/>
          <p:nvPr/>
        </p:nvSpPr>
        <p:spPr>
          <a:xfrm>
            <a:off x="3347864" y="2813516"/>
            <a:ext cx="654375" cy="64807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10" name="9 Conector recto de flecha"/>
          <p:cNvCxnSpPr>
            <a:stCxn id="7" idx="2"/>
            <a:endCxn id="9" idx="6"/>
          </p:cNvCxnSpPr>
          <p:nvPr/>
        </p:nvCxnSpPr>
        <p:spPr>
          <a:xfrm flipH="1">
            <a:off x="4002239" y="1355564"/>
            <a:ext cx="3763513" cy="1781988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9703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23528" y="332656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How</a:t>
            </a:r>
            <a:r>
              <a:rPr lang="es-ES_tradnl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to use Orux Maps in </a:t>
            </a:r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our</a:t>
            </a:r>
            <a:r>
              <a:rPr lang="es-ES_tradnl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</a:t>
            </a:r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project</a:t>
            </a:r>
            <a:r>
              <a:rPr lang="es-ES_tradnl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.</a:t>
            </a:r>
            <a:endParaRPr lang="es-ES_tradnl" dirty="0"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95536" y="1988840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smtClean="0">
                <a:solidFill>
                  <a:srgbClr val="0070C0"/>
                </a:solidFill>
              </a:rPr>
              <a:t>3. Open a </a:t>
            </a:r>
            <a:r>
              <a:rPr lang="en-GB" sz="3200" dirty="0" smtClean="0">
                <a:solidFill>
                  <a:srgbClr val="0070C0"/>
                </a:solidFill>
              </a:rPr>
              <a:t>route.</a:t>
            </a:r>
            <a:endParaRPr lang="en-GB" sz="3200" dirty="0">
              <a:solidFill>
                <a:srgbClr val="0070C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899592" y="3184872"/>
            <a:ext cx="6180995" cy="315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Elipse"/>
          <p:cNvSpPr/>
          <p:nvPr/>
        </p:nvSpPr>
        <p:spPr>
          <a:xfrm>
            <a:off x="539552" y="5157192"/>
            <a:ext cx="4176464" cy="93610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11 CuadroTexto"/>
          <p:cNvSpPr txBox="1"/>
          <p:nvPr/>
        </p:nvSpPr>
        <p:spPr>
          <a:xfrm>
            <a:off x="2987824" y="4454823"/>
            <a:ext cx="5334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400" b="1" dirty="0" smtClean="0">
                <a:solidFill>
                  <a:srgbClr val="FFFF00"/>
                </a:solidFill>
              </a:rPr>
              <a:t>SELECT TRACK</a:t>
            </a:r>
            <a:endParaRPr lang="es-ES_tradnl" sz="1200" b="1" dirty="0">
              <a:solidFill>
                <a:srgbClr val="FFFF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61048"/>
            <a:ext cx="2726432" cy="272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2794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23528" y="332656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End result</a:t>
            </a:r>
            <a:r>
              <a:rPr lang="es-ES_tradnl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.</a:t>
            </a:r>
            <a:endParaRPr lang="es-ES_tradnl" dirty="0"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92629"/>
            <a:ext cx="5040560" cy="672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82848" y="1800818"/>
            <a:ext cx="5801320" cy="39324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607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23528" y="332656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End result</a:t>
            </a:r>
            <a:r>
              <a:rPr lang="es-ES_tradnl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.</a:t>
            </a:r>
            <a:endParaRPr lang="es-ES_tradnl" dirty="0"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7" y="-1"/>
            <a:ext cx="5148064" cy="686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42652" y="1786926"/>
            <a:ext cx="4301356" cy="40056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400201" y="332656"/>
            <a:ext cx="433953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3D </a:t>
            </a:r>
            <a:r>
              <a:rPr lang="en-GB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view</a:t>
            </a:r>
            <a:endParaRPr lang="en-GB" sz="7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261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071"/>
          <a:stretch/>
        </p:blipFill>
        <p:spPr bwMode="auto">
          <a:xfrm>
            <a:off x="2677406" y="1417639"/>
            <a:ext cx="6461903" cy="53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13112"/>
            <a:ext cx="4953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57200" y="485800"/>
            <a:ext cx="8003232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Where to download maps?</a:t>
            </a:r>
            <a:endParaRPr lang="en-GB" dirty="0"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008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677406" y="1417639"/>
            <a:ext cx="6461903" cy="53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 smtClean="0">
                <a:solidFill>
                  <a:srgbClr val="002060"/>
                </a:solidFill>
              </a:rPr>
              <a:t>We can download maps in our computer and use them offline. It´s for free.</a:t>
            </a:r>
          </a:p>
          <a:p>
            <a:pPr marL="0" indent="0">
              <a:buNone/>
            </a:pPr>
            <a:endParaRPr lang="en-GB" sz="3600" dirty="0">
              <a:solidFill>
                <a:srgbClr val="002060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GB" sz="3600" dirty="0" smtClean="0">
                <a:solidFill>
                  <a:srgbClr val="C00000"/>
                </a:solidFill>
              </a:rPr>
              <a:t>Download the selected map.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 smtClean="0">
                <a:solidFill>
                  <a:srgbClr val="C00000"/>
                </a:solidFill>
              </a:rPr>
              <a:t>Copy it to your </a:t>
            </a:r>
            <a:r>
              <a:rPr lang="en-GB" sz="3600" i="1" dirty="0" smtClean="0">
                <a:solidFill>
                  <a:srgbClr val="C00000"/>
                </a:solidFill>
              </a:rPr>
              <a:t>SD card</a:t>
            </a:r>
            <a:r>
              <a:rPr lang="en-GB" sz="3600" dirty="0" smtClean="0">
                <a:solidFill>
                  <a:srgbClr val="C00000"/>
                </a:solidFill>
              </a:rPr>
              <a:t> in your smartphone or tablet.</a:t>
            </a:r>
            <a:endParaRPr lang="en-GB" sz="3600" dirty="0">
              <a:solidFill>
                <a:srgbClr val="C00000"/>
              </a:solidFill>
            </a:endParaRPr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Where to download more maps?</a:t>
            </a:r>
            <a:endParaRPr lang="en-GB" dirty="0"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453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677406" y="1417639"/>
            <a:ext cx="6461903" cy="53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ES_tradnl" dirty="0" err="1" smtClean="0"/>
              <a:t>Europe</a:t>
            </a:r>
            <a:r>
              <a:rPr lang="es-ES_tradnl" dirty="0" smtClean="0"/>
              <a:t>:</a:t>
            </a:r>
            <a:endParaRPr lang="es-ES_tradnl" dirty="0" smtClean="0">
              <a:hlinkClick r:id="rId4"/>
            </a:endParaRPr>
          </a:p>
          <a:p>
            <a:pPr marL="0" indent="0">
              <a:buNone/>
            </a:pPr>
            <a:r>
              <a:rPr lang="es-ES_tradnl" dirty="0" smtClean="0">
                <a:hlinkClick r:id="rId4"/>
              </a:rPr>
              <a:t>http://www.oruxmaps.com/cs/index.php/maps</a:t>
            </a:r>
            <a:endParaRPr lang="es-ES_tradnl" dirty="0" smtClean="0"/>
          </a:p>
          <a:p>
            <a:pPr marL="0" indent="0">
              <a:buNone/>
            </a:pPr>
            <a:r>
              <a:rPr lang="es-ES_tradnl" dirty="0" smtClean="0">
                <a:hlinkClick r:id="rId5"/>
              </a:rPr>
              <a:t>http</a:t>
            </a:r>
            <a:r>
              <a:rPr lang="es-ES_tradnl" dirty="0">
                <a:hlinkClick r:id="rId5"/>
              </a:rPr>
              <a:t>://</a:t>
            </a:r>
            <a:r>
              <a:rPr lang="es-ES_tradnl" dirty="0" smtClean="0">
                <a:hlinkClick r:id="rId5"/>
              </a:rPr>
              <a:t>www.wanderreitkarte.de/garmin_de.php</a:t>
            </a:r>
            <a:endParaRPr lang="es-ES_tradnl" dirty="0" smtClean="0"/>
          </a:p>
          <a:p>
            <a:pPr marL="0" indent="0">
              <a:buNone/>
            </a:pPr>
            <a:r>
              <a:rPr lang="es-ES_tradnl" dirty="0" smtClean="0">
                <a:hlinkClick r:id="rId6"/>
              </a:rPr>
              <a:t>http://www.openandromaps.org/downloads/europa</a:t>
            </a:r>
            <a:endParaRPr lang="es-ES_tradnl" dirty="0" smtClean="0"/>
          </a:p>
          <a:p>
            <a:pPr marL="0" indent="0">
              <a:buNone/>
            </a:pPr>
            <a:endParaRPr lang="es-ES_tradnl" dirty="0" smtClean="0"/>
          </a:p>
          <a:p>
            <a:pPr marL="0" indent="0">
              <a:buNone/>
            </a:pPr>
            <a:r>
              <a:rPr lang="es-ES_tradnl" dirty="0" err="1" smtClean="0"/>
              <a:t>Spain</a:t>
            </a:r>
            <a:r>
              <a:rPr lang="es-ES_tradnl" dirty="0" smtClean="0"/>
              <a:t>:</a:t>
            </a:r>
            <a:endParaRPr lang="es-ES_tradnl" dirty="0"/>
          </a:p>
          <a:p>
            <a:pPr marL="0" indent="0">
              <a:buNone/>
            </a:pPr>
            <a:r>
              <a:rPr lang="es-ES_tradnl" dirty="0" smtClean="0">
                <a:hlinkClick r:id="rId7"/>
              </a:rPr>
              <a:t>http://cosasdeandroides.com/mapas/</a:t>
            </a:r>
            <a:endParaRPr lang="es-ES_tradnl" dirty="0" smtClean="0"/>
          </a:p>
          <a:p>
            <a:pPr marL="0" indent="0">
              <a:buNone/>
            </a:pPr>
            <a:endParaRPr lang="es-ES_tradnl" dirty="0" smtClean="0"/>
          </a:p>
          <a:p>
            <a:pPr marL="0" indent="0">
              <a:buNone/>
            </a:pPr>
            <a:r>
              <a:rPr lang="es-ES_tradnl" dirty="0" smtClean="0"/>
              <a:t>Aragón:</a:t>
            </a:r>
          </a:p>
          <a:p>
            <a:pPr marL="0" indent="0">
              <a:buNone/>
            </a:pPr>
            <a:r>
              <a:rPr lang="es-ES_tradnl" dirty="0" smtClean="0">
                <a:hlinkClick r:id="rId8"/>
              </a:rPr>
              <a:t>http://kunzuilh.blogspot.com.es/2012/03/mapas-ign-125000-pirineo-aragones-para.html</a:t>
            </a:r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Where to download more maps?</a:t>
            </a:r>
            <a:endParaRPr lang="en-GB" dirty="0"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513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http://www.oruxmaps.com/</a:t>
            </a:r>
            <a:endParaRPr lang="es-ES_trad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9143999" cy="504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1859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45480"/>
            <a:ext cx="7132637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761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en-GB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Download the app.</a:t>
            </a:r>
            <a:endParaRPr lang="en-GB" dirty="0"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11560" y="1483668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The beta version is in the website, but it is a release one. </a:t>
            </a:r>
          </a:p>
          <a:p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When we decide the structure of the app, we will build a stable version and download it.</a:t>
            </a:r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9448" y="4293096"/>
            <a:ext cx="2381817" cy="223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3639" y="2988543"/>
            <a:ext cx="2888729" cy="288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5182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786" y="188640"/>
            <a:ext cx="9166786" cy="646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1248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000" y="116632"/>
            <a:ext cx="9173000" cy="660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8486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3200" dirty="0" smtClean="0"/>
              <a:t>http://www.wanderreitkarte.de/garmin_de.php</a:t>
            </a:r>
            <a:endParaRPr lang="es-ES_tradnl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66097" cy="517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046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9086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s-ES_tradnl" dirty="0" err="1" smtClean="0"/>
              <a:t>We</a:t>
            </a:r>
            <a:r>
              <a:rPr lang="es-ES_tradnl" dirty="0" smtClean="0"/>
              <a:t> can </a:t>
            </a:r>
            <a:r>
              <a:rPr lang="es-ES_tradnl" dirty="0" err="1" smtClean="0"/>
              <a:t>download</a:t>
            </a:r>
            <a:r>
              <a:rPr lang="es-ES_tradnl" dirty="0" smtClean="0"/>
              <a:t> </a:t>
            </a:r>
            <a:br>
              <a:rPr lang="es-ES_tradnl" dirty="0" smtClean="0"/>
            </a:br>
            <a:r>
              <a:rPr lang="es-ES_tradnl" dirty="0" err="1" smtClean="0"/>
              <a:t>Maps</a:t>
            </a:r>
            <a:r>
              <a:rPr lang="es-ES_tradnl" dirty="0" smtClean="0"/>
              <a:t> of </a:t>
            </a:r>
            <a:r>
              <a:rPr lang="es-ES_tradnl" dirty="0" err="1" smtClean="0"/>
              <a:t>Europe</a:t>
            </a:r>
            <a:endParaRPr lang="es-ES_trad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90" y="2555660"/>
            <a:ext cx="9150219" cy="432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8453" y="116632"/>
            <a:ext cx="3728043" cy="226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728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088" y="0"/>
            <a:ext cx="9258642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0209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http://www.openandromaps.org/en/downloads/europe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4" y="1484784"/>
            <a:ext cx="9144000" cy="541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274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8781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12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24"/>
            <a:ext cx="8784975" cy="683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7081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5539"/>
            <a:ext cx="8750925" cy="688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5904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316"/>
            <a:ext cx="8640960" cy="673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5967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50704" cy="1143000"/>
          </a:xfrm>
        </p:spPr>
        <p:txBody>
          <a:bodyPr/>
          <a:lstStyle/>
          <a:p>
            <a:pPr algn="l"/>
            <a:r>
              <a:rPr lang="es-ES_tradnl" dirty="0" err="1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The</a:t>
            </a:r>
            <a:r>
              <a:rPr lang="es-ES_tradnl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app.</a:t>
            </a:r>
            <a:endParaRPr lang="es-ES_tradnl" dirty="0"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7953" y="332656"/>
            <a:ext cx="3123770" cy="6247540"/>
          </a:xfrm>
          <a:prstGeom prst="rect">
            <a:avLst/>
          </a:prstGeom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1289" y="1268761"/>
            <a:ext cx="2448272" cy="3690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403648" y="1844824"/>
            <a:ext cx="40324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android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sz="2400" dirty="0" err="1" smtClean="0">
                <a:solidFill>
                  <a:schemeClr val="accent1">
                    <a:lumMod val="75000"/>
                  </a:schemeClr>
                </a:solidFill>
              </a:rPr>
              <a:t>apk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</a:rPr>
              <a:t> has </a:t>
            </a:r>
            <a:r>
              <a:rPr lang="es-ES_tradnl" sz="2400" dirty="0" err="1" smtClean="0">
                <a:solidFill>
                  <a:schemeClr val="accent1">
                    <a:lumMod val="75000"/>
                  </a:schemeClr>
                </a:solidFill>
              </a:rPr>
              <a:t>been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sz="2400" dirty="0" err="1" smtClean="0">
                <a:solidFill>
                  <a:schemeClr val="accent1">
                    <a:lumMod val="75000"/>
                  </a:schemeClr>
                </a:solidFill>
              </a:rPr>
              <a:t>built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</a:rPr>
              <a:t> in </a:t>
            </a:r>
            <a:r>
              <a:rPr lang="es-ES_tradnl" sz="2400" dirty="0" err="1" smtClean="0">
                <a:solidFill>
                  <a:schemeClr val="accent1">
                    <a:lumMod val="75000"/>
                  </a:schemeClr>
                </a:solidFill>
              </a:rPr>
              <a:t>order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es-ES_tradnl" sz="2400" dirty="0" err="1" smtClean="0">
                <a:solidFill>
                  <a:schemeClr val="accent1">
                    <a:lumMod val="75000"/>
                  </a:schemeClr>
                </a:solidFill>
              </a:rPr>
              <a:t>allow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sz="2400" dirty="0" err="1" smtClean="0">
                <a:solidFill>
                  <a:schemeClr val="accent1">
                    <a:lumMod val="75000"/>
                  </a:schemeClr>
                </a:solidFill>
              </a:rPr>
              <a:t>us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es-ES_tradnl" sz="2400" dirty="0" err="1" smtClean="0">
                <a:solidFill>
                  <a:schemeClr val="accent1">
                    <a:lumMod val="75000"/>
                  </a:schemeClr>
                </a:solidFill>
              </a:rPr>
              <a:t>manage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sz="2400" dirty="0" err="1" smtClean="0">
                <a:solidFill>
                  <a:schemeClr val="accent1">
                    <a:lumMod val="75000"/>
                  </a:schemeClr>
                </a:solidFill>
              </a:rPr>
              <a:t>it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sz="2400" dirty="0" err="1" smtClean="0">
                <a:solidFill>
                  <a:schemeClr val="accent1">
                    <a:lumMod val="75000"/>
                  </a:schemeClr>
                </a:solidFill>
              </a:rPr>
              <a:t>without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sz="2400" dirty="0" err="1" smtClean="0">
                <a:solidFill>
                  <a:schemeClr val="accent1">
                    <a:lumMod val="75000"/>
                  </a:schemeClr>
                </a:solidFill>
              </a:rPr>
              <a:t>knowing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sz="2400" dirty="0" err="1" smtClean="0">
                <a:solidFill>
                  <a:schemeClr val="accent1">
                    <a:lumMod val="75000"/>
                  </a:schemeClr>
                </a:solidFill>
              </a:rPr>
              <a:t>programing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sz="2400" dirty="0" err="1" smtClean="0">
                <a:solidFill>
                  <a:schemeClr val="accent1">
                    <a:lumMod val="75000"/>
                  </a:schemeClr>
                </a:solidFill>
              </a:rPr>
              <a:t>languaje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endParaRPr lang="es-ES_tradnl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_tradnl" sz="2400" dirty="0" err="1" smtClean="0">
                <a:solidFill>
                  <a:schemeClr val="accent1">
                    <a:lumMod val="75000"/>
                  </a:schemeClr>
                </a:solidFill>
              </a:rPr>
              <a:t>When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sz="2400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sz="2400" dirty="0" err="1" smtClean="0">
                <a:solidFill>
                  <a:schemeClr val="accent1">
                    <a:lumMod val="75000"/>
                  </a:schemeClr>
                </a:solidFill>
              </a:rPr>
              <a:t>apk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sz="2400" dirty="0" err="1" smtClean="0">
                <a:solidFill>
                  <a:schemeClr val="accent1">
                    <a:lumMod val="75000"/>
                  </a:schemeClr>
                </a:solidFill>
              </a:rPr>
              <a:t>is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sz="2400" dirty="0" err="1" smtClean="0">
                <a:solidFill>
                  <a:schemeClr val="accent1">
                    <a:lumMod val="75000"/>
                  </a:schemeClr>
                </a:solidFill>
              </a:rPr>
              <a:t>running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s-ES_tradnl" sz="2400" dirty="0" err="1" smtClean="0">
                <a:solidFill>
                  <a:schemeClr val="accent1">
                    <a:lumMod val="75000"/>
                  </a:schemeClr>
                </a:solidFill>
              </a:rPr>
              <a:t>we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sz="2400" dirty="0" err="1" smtClean="0">
                <a:solidFill>
                  <a:schemeClr val="accent1">
                    <a:lumMod val="75000"/>
                  </a:schemeClr>
                </a:solidFill>
              </a:rPr>
              <a:t>only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sz="2400" dirty="0" err="1" smtClean="0">
                <a:solidFill>
                  <a:schemeClr val="accent1">
                    <a:lumMod val="75000"/>
                  </a:schemeClr>
                </a:solidFill>
              </a:rPr>
              <a:t>have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actualize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sz="2400" dirty="0" err="1" smtClean="0">
                <a:solidFill>
                  <a:schemeClr val="accent1">
                    <a:lumMod val="75000"/>
                  </a:schemeClr>
                </a:solidFill>
              </a:rPr>
              <a:t>information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</a:rPr>
              <a:t> in </a:t>
            </a:r>
            <a:r>
              <a:rPr lang="es-ES_tradnl" sz="2400" dirty="0" err="1" smtClean="0">
                <a:solidFill>
                  <a:schemeClr val="accent1">
                    <a:lumMod val="75000"/>
                  </a:schemeClr>
                </a:solidFill>
              </a:rPr>
              <a:t>our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sz="2400" dirty="0" err="1" smtClean="0">
                <a:solidFill>
                  <a:schemeClr val="accent1">
                    <a:lumMod val="75000"/>
                  </a:schemeClr>
                </a:solidFill>
              </a:rPr>
              <a:t>website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</a:rPr>
              <a:t>, blog, </a:t>
            </a:r>
            <a:r>
              <a:rPr lang="es-ES_tradnl" sz="2400" dirty="0" err="1" smtClean="0">
                <a:solidFill>
                  <a:schemeClr val="accent1">
                    <a:lumMod val="75000"/>
                  </a:schemeClr>
                </a:solidFill>
              </a:rPr>
              <a:t>webpage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</a:rPr>
              <a:t>… </a:t>
            </a:r>
          </a:p>
          <a:p>
            <a:endParaRPr lang="es-ES_tradnl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_tradnl" sz="2400" dirty="0" err="1" smtClean="0">
                <a:solidFill>
                  <a:schemeClr val="accent1">
                    <a:lumMod val="75000"/>
                  </a:schemeClr>
                </a:solidFill>
              </a:rPr>
              <a:t>It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sz="2400" dirty="0" err="1" smtClean="0">
                <a:solidFill>
                  <a:schemeClr val="accent1">
                    <a:lumMod val="75000"/>
                  </a:schemeClr>
                </a:solidFill>
              </a:rPr>
              <a:t>is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sz="2400" dirty="0" err="1" smtClean="0">
                <a:solidFill>
                  <a:schemeClr val="accent1">
                    <a:lumMod val="75000"/>
                  </a:schemeClr>
                </a:solidFill>
              </a:rPr>
              <a:t>very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sz="2400" dirty="0" err="1" smtClean="0">
                <a:solidFill>
                  <a:schemeClr val="accent1">
                    <a:lumMod val="75000"/>
                  </a:schemeClr>
                </a:solidFill>
              </a:rPr>
              <a:t>easy</a:t>
            </a:r>
            <a:r>
              <a:rPr lang="es-ES_tradnl" sz="24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54152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999"/>
            <a:ext cx="8712968" cy="676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760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50704" cy="1143000"/>
          </a:xfrm>
        </p:spPr>
        <p:txBody>
          <a:bodyPr/>
          <a:lstStyle/>
          <a:p>
            <a:pPr algn="l"/>
            <a:r>
              <a:rPr lang="es-ES_tradnl" dirty="0" err="1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The</a:t>
            </a:r>
            <a:r>
              <a:rPr lang="es-ES_tradnl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app.</a:t>
            </a:r>
            <a:endParaRPr lang="es-ES_tradnl" dirty="0"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7953" y="332656"/>
            <a:ext cx="3123770" cy="6247540"/>
          </a:xfrm>
          <a:prstGeom prst="rect">
            <a:avLst/>
          </a:prstGeom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1289" y="1268761"/>
            <a:ext cx="2448272" cy="3690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403648" y="1484784"/>
            <a:ext cx="403244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</a:rPr>
              <a:t>The app has two spaces:</a:t>
            </a:r>
          </a:p>
          <a:p>
            <a:endParaRPr lang="en-GB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In </a:t>
            </a:r>
            <a:r>
              <a:rPr lang="en-GB" sz="2400" b="1" dirty="0" smtClean="0">
                <a:solidFill>
                  <a:srgbClr val="002060"/>
                </a:solidFill>
              </a:rPr>
              <a:t>the front page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, we can accede to this services: </a:t>
            </a:r>
          </a:p>
          <a:p>
            <a:endParaRPr lang="en-GB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W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eb,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Calendar,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Maps,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Downloads,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eTwinning,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Blogs,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Notices,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Restricted area,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Docs and help.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-324544" y="3168545"/>
            <a:ext cx="2376264" cy="45089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7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endParaRPr lang="es-ES" sz="287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000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50704" cy="1143000"/>
          </a:xfrm>
        </p:spPr>
        <p:txBody>
          <a:bodyPr/>
          <a:lstStyle/>
          <a:p>
            <a:pPr algn="l"/>
            <a:r>
              <a:rPr lang="es-ES_tradnl" dirty="0" err="1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The</a:t>
            </a:r>
            <a:r>
              <a:rPr lang="es-ES_tradnl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app.</a:t>
            </a:r>
            <a:endParaRPr lang="es-ES_tradnl" dirty="0"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7953" y="332656"/>
            <a:ext cx="3123770" cy="6247540"/>
          </a:xfrm>
          <a:prstGeom prst="rect">
            <a:avLst/>
          </a:prstGeom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1289" y="1268761"/>
            <a:ext cx="2448272" cy="3690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403647" y="1640544"/>
            <a:ext cx="43243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2">
                    <a:lumMod val="50000"/>
                  </a:schemeClr>
                </a:solidFill>
              </a:rPr>
              <a:t>We can actualize this items from our laptops because everyone submit us to a web service.</a:t>
            </a:r>
            <a:endParaRPr lang="en-GB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-324544" y="3168545"/>
            <a:ext cx="2376264" cy="45089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7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endParaRPr lang="es-ES" sz="287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403648" y="3659540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When you change something in your pc, automatically it is changed in the app.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1403648" y="5108991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</a:rPr>
              <a:t>We´ll see examples in a moment.</a:t>
            </a:r>
          </a:p>
        </p:txBody>
      </p:sp>
    </p:spTree>
    <p:extLst>
      <p:ext uri="{BB962C8B-B14F-4D97-AF65-F5344CB8AC3E}">
        <p14:creationId xmlns:p14="http://schemas.microsoft.com/office/powerpoint/2010/main" xmlns="" val="366151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50704" cy="1143000"/>
          </a:xfrm>
        </p:spPr>
        <p:txBody>
          <a:bodyPr/>
          <a:lstStyle/>
          <a:p>
            <a:pPr algn="l"/>
            <a:r>
              <a:rPr lang="es-ES_tradnl" dirty="0" err="1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The</a:t>
            </a:r>
            <a:r>
              <a:rPr lang="es-ES_tradnl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app.</a:t>
            </a:r>
            <a:endParaRPr lang="es-ES_tradnl" dirty="0"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7953" y="332656"/>
            <a:ext cx="3123770" cy="624754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403648" y="1484784"/>
            <a:ext cx="40324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In </a:t>
            </a:r>
            <a:r>
              <a:rPr lang="en-GB" sz="2400" b="1" dirty="0" smtClean="0">
                <a:solidFill>
                  <a:srgbClr val="002060"/>
                </a:solidFill>
              </a:rPr>
              <a:t>left side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, we can accede to this services: </a:t>
            </a:r>
          </a:p>
          <a:p>
            <a:endParaRPr lang="en-GB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Home,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Advices,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Calendar,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Maps,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Restricted area,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Downloads,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Blog services (4),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Settings of the app.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-324544" y="3168545"/>
            <a:ext cx="2376264" cy="45089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7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endParaRPr lang="es-ES" sz="287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 descr="H:\Documents and Settings\Administrador\Mis documentos\Directorio de intercambio Bluetooth\Screenshot_2015-11-07-20-02-19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37451"/>
            <a:ext cx="2592288" cy="472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0990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50704" cy="1143000"/>
          </a:xfrm>
        </p:spPr>
        <p:txBody>
          <a:bodyPr/>
          <a:lstStyle/>
          <a:p>
            <a:pPr algn="l"/>
            <a:r>
              <a:rPr lang="es-ES_tradnl" dirty="0" err="1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The</a:t>
            </a:r>
            <a:r>
              <a:rPr lang="es-ES_tradnl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 app.</a:t>
            </a:r>
            <a:endParaRPr lang="es-ES_tradnl" dirty="0"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7953" y="332656"/>
            <a:ext cx="3123770" cy="624754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403648" y="1484784"/>
            <a:ext cx="403244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2060"/>
                </a:solidFill>
              </a:rPr>
              <a:t>This is the structural design of the app and we have to decide what we want to show here.</a:t>
            </a:r>
          </a:p>
          <a:p>
            <a:endParaRPr lang="en-GB" sz="2400" b="1" dirty="0">
              <a:solidFill>
                <a:srgbClr val="002060"/>
              </a:solidFill>
            </a:endParaRPr>
          </a:p>
          <a:p>
            <a:r>
              <a:rPr lang="en-GB" sz="2400" dirty="0" smtClean="0">
                <a:solidFill>
                  <a:srgbClr val="002060"/>
                </a:solidFill>
              </a:rPr>
              <a:t>If we want to change it, we have to actualize the app.</a:t>
            </a:r>
            <a:endParaRPr lang="en-GB" sz="24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-324544" y="3168545"/>
            <a:ext cx="2376264" cy="45089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7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endParaRPr lang="es-ES" sz="287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37451"/>
            <a:ext cx="2592288" cy="472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193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833</Words>
  <Application>Microsoft Office PowerPoint</Application>
  <PresentationFormat>Presentación en pantalla (4:3)</PresentationFormat>
  <Paragraphs>133</Paragraphs>
  <Slides>50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51" baseType="lpstr">
      <vt:lpstr>Tema de Office</vt:lpstr>
      <vt:lpstr>Diapositiva 1</vt:lpstr>
      <vt:lpstr>Diapositiva 2</vt:lpstr>
      <vt:lpstr>Download the app.</vt:lpstr>
      <vt:lpstr>Download the app.</vt:lpstr>
      <vt:lpstr>The app.</vt:lpstr>
      <vt:lpstr>The app.</vt:lpstr>
      <vt:lpstr>The app.</vt:lpstr>
      <vt:lpstr>The app.</vt:lpstr>
      <vt:lpstr>The app.</vt:lpstr>
      <vt:lpstr>Updating from our PC.</vt:lpstr>
      <vt:lpstr>Updating from our PC.</vt:lpstr>
      <vt:lpstr>Updating from our PC.</vt:lpstr>
      <vt:lpstr>Updating from our PC.</vt:lpstr>
      <vt:lpstr>Updating from our PC.</vt:lpstr>
      <vt:lpstr>Diapositiva 15</vt:lpstr>
      <vt:lpstr>Diapositiva 16</vt:lpstr>
      <vt:lpstr>The best option: Orux Maps (creating routes with Google Maps and Wikiloc).</vt:lpstr>
      <vt:lpstr>How to use Orux Maps in our project.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Where to download more maps?</vt:lpstr>
      <vt:lpstr>Where to download more maps?</vt:lpstr>
      <vt:lpstr>http://www.oruxmaps.com/</vt:lpstr>
      <vt:lpstr>Diapositiva 39</vt:lpstr>
      <vt:lpstr>Diapositiva 40</vt:lpstr>
      <vt:lpstr>Diapositiva 41</vt:lpstr>
      <vt:lpstr>http://www.wanderreitkarte.de/garmin_de.php</vt:lpstr>
      <vt:lpstr>We can download  Maps of Europe</vt:lpstr>
      <vt:lpstr>Diapositiva 44</vt:lpstr>
      <vt:lpstr>http://www.openandromaps.org/en/downloads/europe</vt:lpstr>
      <vt:lpstr>Diapositiva 46</vt:lpstr>
      <vt:lpstr>Diapositiva 47</vt:lpstr>
      <vt:lpstr>Diapositiva 48</vt:lpstr>
      <vt:lpstr>Diapositiva 49</vt:lpstr>
      <vt:lpstr>Diapositiva 50</vt:lpstr>
    </vt:vector>
  </TitlesOfParts>
  <Company>Windows uE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Meeting in Peterlee</dc:title>
  <dc:creator>JL</dc:creator>
  <cp:lastModifiedBy>.</cp:lastModifiedBy>
  <cp:revision>35</cp:revision>
  <dcterms:created xsi:type="dcterms:W3CDTF">2015-11-07T16:29:04Z</dcterms:created>
  <dcterms:modified xsi:type="dcterms:W3CDTF">2016-01-28T12:01:07Z</dcterms:modified>
</cp:coreProperties>
</file>