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png" ContentType="image/png"/>
  <Default Extension="bin" ContentType="application/vnd.openxmlformats-officedocument.presentationml.printerSettings"/>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3" r:id="rId2"/>
    <p:sldId id="257" r:id="rId3"/>
    <p:sldId id="278" r:id="rId4"/>
    <p:sldId id="316" r:id="rId5"/>
    <p:sldId id="317" r:id="rId6"/>
    <p:sldId id="279" r:id="rId7"/>
    <p:sldId id="281" r:id="rId8"/>
    <p:sldId id="314" r:id="rId9"/>
    <p:sldId id="286" r:id="rId10"/>
    <p:sldId id="287" r:id="rId11"/>
    <p:sldId id="277" r:id="rId12"/>
    <p:sldId id="283" r:id="rId13"/>
    <p:sldId id="284" r:id="rId14"/>
    <p:sldId id="285" r:id="rId15"/>
    <p:sldId id="260" r:id="rId16"/>
    <p:sldId id="261" r:id="rId17"/>
    <p:sldId id="262" r:id="rId18"/>
    <p:sldId id="263" r:id="rId19"/>
    <p:sldId id="264" r:id="rId20"/>
    <p:sldId id="266" r:id="rId21"/>
    <p:sldId id="267" r:id="rId22"/>
    <p:sldId id="268" r:id="rId23"/>
    <p:sldId id="269" r:id="rId24"/>
    <p:sldId id="270" r:id="rId25"/>
    <p:sldId id="271" r:id="rId26"/>
    <p:sldId id="272" r:id="rId27"/>
    <p:sldId id="273" r:id="rId28"/>
    <p:sldId id="274" r:id="rId29"/>
    <p:sldId id="275" r:id="rId30"/>
    <p:sldId id="288" r:id="rId31"/>
    <p:sldId id="289" r:id="rId32"/>
    <p:sldId id="290" r:id="rId33"/>
    <p:sldId id="292" r:id="rId34"/>
    <p:sldId id="293" r:id="rId35"/>
    <p:sldId id="294" r:id="rId36"/>
    <p:sldId id="303" r:id="rId37"/>
    <p:sldId id="304" r:id="rId38"/>
    <p:sldId id="305" r:id="rId39"/>
    <p:sldId id="306" r:id="rId40"/>
    <p:sldId id="307" r:id="rId41"/>
    <p:sldId id="308" r:id="rId42"/>
    <p:sldId id="309" r:id="rId43"/>
    <p:sldId id="310" r:id="rId44"/>
    <p:sldId id="311" r:id="rId45"/>
    <p:sldId id="312" r:id="rId46"/>
    <p:sldId id="291" r:id="rId47"/>
    <p:sldId id="295" r:id="rId48"/>
    <p:sldId id="296" r:id="rId49"/>
    <p:sldId id="297" r:id="rId50"/>
    <p:sldId id="300" r:id="rId51"/>
    <p:sldId id="298" r:id="rId52"/>
    <p:sldId id="299" r:id="rId53"/>
    <p:sldId id="301" r:id="rId54"/>
    <p:sldId id="302" r:id="rId55"/>
    <p:sldId id="265" r:id="rId5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158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60" Type="http://schemas.openxmlformats.org/officeDocument/2006/relationships/theme" Target="theme/theme1.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presProps" Target="pres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interSettings" Target="printerSettings/printerSettings1.bin"/><Relationship Id="rId59" Type="http://schemas.openxmlformats.org/officeDocument/2006/relationships/viewProps" Target="viewProp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tableStyles" Target="tableStyles.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22E0158-938E-3045-873B-4030FA2740F6}" type="datetimeFigureOut">
              <a:rPr lang="fr-FR" smtClean="0"/>
              <a:t>17/12/15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173339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22E0158-938E-3045-873B-4030FA2740F6}" type="datetimeFigureOut">
              <a:rPr lang="fr-FR" smtClean="0"/>
              <a:t>17/12/15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371476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22E0158-938E-3045-873B-4030FA2740F6}" type="datetimeFigureOut">
              <a:rPr lang="fr-FR" smtClean="0"/>
              <a:t>17/12/15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310163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22E0158-938E-3045-873B-4030FA2740F6}" type="datetimeFigureOut">
              <a:rPr lang="fr-FR" smtClean="0"/>
              <a:t>17/12/15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11661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22E0158-938E-3045-873B-4030FA2740F6}" type="datetimeFigureOut">
              <a:rPr lang="fr-FR" smtClean="0"/>
              <a:t>17/12/15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1224987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22E0158-938E-3045-873B-4030FA2740F6}" type="datetimeFigureOut">
              <a:rPr lang="fr-FR" smtClean="0"/>
              <a:t>17/12/15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373075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22E0158-938E-3045-873B-4030FA2740F6}" type="datetimeFigureOut">
              <a:rPr lang="fr-FR" smtClean="0"/>
              <a:t>17/12/15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109506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22E0158-938E-3045-873B-4030FA2740F6}" type="datetimeFigureOut">
              <a:rPr lang="fr-FR" smtClean="0"/>
              <a:t>17/12/15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1963244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22E0158-938E-3045-873B-4030FA2740F6}" type="datetimeFigureOut">
              <a:rPr lang="fr-FR" smtClean="0"/>
              <a:t>17/12/15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143692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22E0158-938E-3045-873B-4030FA2740F6}" type="datetimeFigureOut">
              <a:rPr lang="fr-FR" smtClean="0"/>
              <a:t>17/12/15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320730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22E0158-938E-3045-873B-4030FA2740F6}" type="datetimeFigureOut">
              <a:rPr lang="fr-FR" smtClean="0"/>
              <a:t>17/12/15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60E533-CEAC-5D4D-B5D4-A63C08C0879D}" type="slidenum">
              <a:rPr lang="fr-FR" smtClean="0"/>
              <a:t>‹#›</a:t>
            </a:fld>
            <a:endParaRPr lang="fr-FR"/>
          </a:p>
        </p:txBody>
      </p:sp>
    </p:spTree>
    <p:extLst>
      <p:ext uri="{BB962C8B-B14F-4D97-AF65-F5344CB8AC3E}">
        <p14:creationId xmlns:p14="http://schemas.microsoft.com/office/powerpoint/2010/main" val="331675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2E0158-938E-3045-873B-4030FA2740F6}" type="datetimeFigureOut">
              <a:rPr lang="fr-FR" smtClean="0"/>
              <a:t>17/12/15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0E533-CEAC-5D4D-B5D4-A63C08C0879D}" type="slidenum">
              <a:rPr lang="fr-FR" smtClean="0"/>
              <a:t>‹#›</a:t>
            </a:fld>
            <a:endParaRPr lang="fr-FR"/>
          </a:p>
        </p:txBody>
      </p:sp>
    </p:spTree>
    <p:extLst>
      <p:ext uri="{BB962C8B-B14F-4D97-AF65-F5344CB8AC3E}">
        <p14:creationId xmlns:p14="http://schemas.microsoft.com/office/powerpoint/2010/main" val="78786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3"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3"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3" Type="http://schemas.openxmlformats.org/officeDocument/2006/relationships/image" Target="../media/image2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3" Type="http://schemas.openxmlformats.org/officeDocument/2006/relationships/image" Target="../media/image2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3"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6" Type="http://schemas.openxmlformats.org/officeDocument/2006/relationships/image" Target="../media/image37.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png"/><Relationship Id="rId5" Type="http://schemas.openxmlformats.org/officeDocument/2006/relationships/image" Target="../media/image36.png"/></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3"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image" Target="../media/image9.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ogo CIRCUIT SESA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0"/>
            <a:ext cx="6419088" cy="6858000"/>
          </a:xfrm>
          <a:prstGeom prst="rect">
            <a:avLst/>
          </a:prstGeom>
        </p:spPr>
      </p:pic>
      <p:pic>
        <p:nvPicPr>
          <p:cNvPr id="4"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1" y="6106283"/>
            <a:ext cx="2635250" cy="751717"/>
          </a:xfrm>
          <a:prstGeom prst="rect">
            <a:avLst/>
          </a:prstGeom>
          <a:noFill/>
          <a:ln>
            <a:noFill/>
          </a:ln>
        </p:spPr>
      </p:pic>
      <p:pic>
        <p:nvPicPr>
          <p:cNvPr id="5" name="Image 4"/>
          <p:cNvPicPr/>
          <p:nvPr/>
        </p:nvPicPr>
        <p:blipFill>
          <a:blip r:embed="rId4">
            <a:extLst>
              <a:ext uri="{28A0092B-C50C-407E-A947-70E740481C1C}">
                <a14:useLocalDpi xmlns:a14="http://schemas.microsoft.com/office/drawing/2010/main" val="0"/>
              </a:ext>
            </a:extLst>
          </a:blip>
          <a:srcRect/>
          <a:stretch>
            <a:fillRect/>
          </a:stretch>
        </p:blipFill>
        <p:spPr bwMode="auto">
          <a:xfrm>
            <a:off x="7599680" y="0"/>
            <a:ext cx="1544320" cy="687070"/>
          </a:xfrm>
          <a:prstGeom prst="rect">
            <a:avLst/>
          </a:prstGeom>
          <a:noFill/>
          <a:ln>
            <a:noFill/>
          </a:ln>
        </p:spPr>
      </p:pic>
    </p:spTree>
    <p:extLst>
      <p:ext uri="{BB962C8B-B14F-4D97-AF65-F5344CB8AC3E}">
        <p14:creationId xmlns:p14="http://schemas.microsoft.com/office/powerpoint/2010/main" val="31075544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02304"/>
            <a:ext cx="8424936" cy="3046988"/>
          </a:xfrm>
          <a:prstGeom prst="rect">
            <a:avLst/>
          </a:prstGeom>
          <a:noFill/>
        </p:spPr>
        <p:txBody>
          <a:bodyPr wrap="square" rtlCol="0">
            <a:spAutoFit/>
          </a:bodyPr>
          <a:lstStyle/>
          <a:p>
            <a:pPr algn="ctr"/>
            <a:r>
              <a:rPr lang="fr-FR" sz="2400" u="sng" dirty="0" smtClean="0">
                <a:solidFill>
                  <a:srgbClr val="FF6600"/>
                </a:solidFill>
              </a:rPr>
              <a:t>Le « CIRCUIT » : </a:t>
            </a:r>
            <a:r>
              <a:rPr lang="fr-FR" sz="2400" dirty="0" smtClean="0">
                <a:solidFill>
                  <a:srgbClr val="FF6600"/>
                </a:solidFill>
              </a:rPr>
              <a:t>cohérence entre les activités et les programmes scolaires européens </a:t>
            </a:r>
            <a:r>
              <a:rPr lang="fr-FR" sz="2400" dirty="0"/>
              <a:t> </a:t>
            </a:r>
          </a:p>
          <a:p>
            <a:pPr marL="342900" indent="-342900">
              <a:buFont typeface="Wingdings" charset="2"/>
              <a:buChar char="Ø"/>
            </a:pPr>
            <a:endParaRPr lang="fr-FR" sz="2400" dirty="0"/>
          </a:p>
          <a:p>
            <a:pPr marL="342900" indent="-342900">
              <a:buFont typeface="Wingdings" charset="2"/>
              <a:buChar char="Ø"/>
            </a:pPr>
            <a:r>
              <a:rPr lang="fr-FR" sz="2400" dirty="0" smtClean="0">
                <a:solidFill>
                  <a:srgbClr val="800000"/>
                </a:solidFill>
              </a:rPr>
              <a:t>TIC</a:t>
            </a:r>
            <a:r>
              <a:rPr lang="fr-FR" sz="2400" dirty="0">
                <a:solidFill>
                  <a:srgbClr val="800000"/>
                </a:solidFill>
              </a:rPr>
              <a:t> : </a:t>
            </a:r>
          </a:p>
          <a:p>
            <a:pPr marL="742950" lvl="1" indent="-285750">
              <a:buFont typeface="Courier New"/>
              <a:buChar char="o"/>
            </a:pPr>
            <a:r>
              <a:rPr lang="fr-FR" sz="2400" dirty="0"/>
              <a:t>Communication entre les différents partenaires (mails, forum, site web) =&gt; Langues</a:t>
            </a:r>
          </a:p>
          <a:p>
            <a:pPr marL="742950" lvl="1" indent="-285750">
              <a:buFont typeface="Courier New"/>
              <a:buChar char="o"/>
            </a:pPr>
            <a:r>
              <a:rPr lang="fr-FR" sz="2400" dirty="0"/>
              <a:t>Logiciels divers tels que </a:t>
            </a:r>
            <a:r>
              <a:rPr lang="fr-FR" sz="2400" dirty="0" err="1"/>
              <a:t>GoogleMap</a:t>
            </a:r>
            <a:r>
              <a:rPr lang="fr-FR" sz="2400" dirty="0"/>
              <a:t> =&gt; Sciences, Mathématiques, EPS.</a:t>
            </a:r>
          </a:p>
        </p:txBody>
      </p:sp>
    </p:spTree>
    <p:extLst>
      <p:ext uri="{BB962C8B-B14F-4D97-AF65-F5344CB8AC3E}">
        <p14:creationId xmlns:p14="http://schemas.microsoft.com/office/powerpoint/2010/main" val="1750712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568" y="404664"/>
            <a:ext cx="184731" cy="369332"/>
          </a:xfrm>
          <a:prstGeom prst="rect">
            <a:avLst/>
          </a:prstGeom>
          <a:noFill/>
        </p:spPr>
        <p:txBody>
          <a:bodyPr wrap="none" rtlCol="0">
            <a:spAutoFit/>
          </a:bodyPr>
          <a:lstStyle/>
          <a:p>
            <a:endParaRPr lang="fr-FR" dirty="0"/>
          </a:p>
        </p:txBody>
      </p:sp>
      <p:sp>
        <p:nvSpPr>
          <p:cNvPr id="6" name="ZoneTexte 5"/>
          <p:cNvSpPr txBox="1"/>
          <p:nvPr/>
        </p:nvSpPr>
        <p:spPr>
          <a:xfrm>
            <a:off x="755576" y="2996952"/>
            <a:ext cx="7632848" cy="1477328"/>
          </a:xfrm>
          <a:prstGeom prst="rect">
            <a:avLst/>
          </a:prstGeom>
          <a:noFill/>
          <a:ln w="28575">
            <a:solidFill>
              <a:srgbClr val="FF0000"/>
            </a:solidFill>
          </a:ln>
        </p:spPr>
        <p:txBody>
          <a:bodyPr wrap="square" rtlCol="0">
            <a:spAutoFit/>
          </a:bodyPr>
          <a:lstStyle/>
          <a:p>
            <a:pPr algn="ctr"/>
            <a:endParaRPr lang="fr-FR" dirty="0" smtClean="0">
              <a:latin typeface="Algerian" pitchFamily="82" charset="0"/>
            </a:endParaRPr>
          </a:p>
          <a:p>
            <a:pPr algn="ctr"/>
            <a:r>
              <a:rPr lang="fr-FR" dirty="0" smtClean="0">
                <a:latin typeface="Algerian" pitchFamily="82" charset="0"/>
              </a:rPr>
              <a:t>Projet ERASMUS </a:t>
            </a:r>
            <a:r>
              <a:rPr lang="fr-FR" dirty="0">
                <a:latin typeface="Algerian" pitchFamily="82" charset="0"/>
              </a:rPr>
              <a:t>+ </a:t>
            </a:r>
            <a:r>
              <a:rPr lang="fr-FR" dirty="0" smtClean="0">
                <a:latin typeface="Algerian" pitchFamily="82" charset="0"/>
              </a:rPr>
              <a:t>«</a:t>
            </a:r>
            <a:r>
              <a:rPr lang="fr-FR" dirty="0">
                <a:latin typeface="Algerian" pitchFamily="82" charset="0"/>
              </a:rPr>
              <a:t> CIRCUIT SESAME »</a:t>
            </a:r>
          </a:p>
          <a:p>
            <a:r>
              <a:rPr lang="fr-FR" dirty="0">
                <a:latin typeface="Algerian" pitchFamily="82" charset="0"/>
              </a:rPr>
              <a:t> </a:t>
            </a:r>
          </a:p>
          <a:p>
            <a:pPr algn="ctr"/>
            <a:r>
              <a:rPr lang="fr-FR" b="1" dirty="0">
                <a:solidFill>
                  <a:srgbClr val="FF0000"/>
                </a:solidFill>
              </a:rPr>
              <a:t>Réalisation du tracé du « CIRCUIT »</a:t>
            </a:r>
          </a:p>
          <a:p>
            <a:pPr algn="ctr"/>
            <a:endParaRPr lang="fr-FR" dirty="0">
              <a:solidFill>
                <a:srgbClr val="FF0000"/>
              </a:solidFill>
            </a:endParaRPr>
          </a:p>
        </p:txBody>
      </p:sp>
      <p:pic>
        <p:nvPicPr>
          <p:cNvPr id="5"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6494428" y="283014"/>
            <a:ext cx="1893996" cy="2024296"/>
          </a:xfrm>
          <a:prstGeom prst="rect">
            <a:avLst/>
          </a:prstGeom>
          <a:noFill/>
          <a:ln>
            <a:noFill/>
          </a:ln>
        </p:spPr>
      </p:pic>
      <p:pic>
        <p:nvPicPr>
          <p:cNvPr id="7"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560173" y="464433"/>
            <a:ext cx="3300775" cy="941561"/>
          </a:xfrm>
          <a:prstGeom prst="rect">
            <a:avLst/>
          </a:prstGeom>
          <a:noFill/>
          <a:ln>
            <a:noFill/>
          </a:ln>
        </p:spPr>
      </p:pic>
    </p:spTree>
    <p:extLst>
      <p:ext uri="{BB962C8B-B14F-4D97-AF65-F5344CB8AC3E}">
        <p14:creationId xmlns:p14="http://schemas.microsoft.com/office/powerpoint/2010/main" val="1710292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404664"/>
            <a:ext cx="8424936" cy="6370974"/>
          </a:xfrm>
          <a:prstGeom prst="rect">
            <a:avLst/>
          </a:prstGeom>
          <a:noFill/>
        </p:spPr>
        <p:txBody>
          <a:bodyPr wrap="square" rtlCol="0">
            <a:spAutoFit/>
          </a:bodyPr>
          <a:lstStyle/>
          <a:p>
            <a:pPr algn="ctr"/>
            <a:r>
              <a:rPr lang="fr-FR" sz="2400" u="sng" dirty="0" smtClean="0">
                <a:solidFill>
                  <a:srgbClr val="FF6600"/>
                </a:solidFill>
              </a:rPr>
              <a:t>1</a:t>
            </a:r>
            <a:r>
              <a:rPr lang="fr-FR" sz="2400" u="sng" baseline="30000" dirty="0" smtClean="0">
                <a:solidFill>
                  <a:srgbClr val="FF6600"/>
                </a:solidFill>
              </a:rPr>
              <a:t>ère</a:t>
            </a:r>
            <a:r>
              <a:rPr lang="fr-FR" sz="2400" u="sng" dirty="0" smtClean="0">
                <a:solidFill>
                  <a:srgbClr val="FF6600"/>
                </a:solidFill>
              </a:rPr>
              <a:t> étape </a:t>
            </a:r>
            <a:r>
              <a:rPr lang="fr-FR" sz="2400" dirty="0" smtClean="0">
                <a:solidFill>
                  <a:srgbClr val="FF6600"/>
                </a:solidFill>
              </a:rPr>
              <a:t>: Choix du point de départ et du point d’arrivée. </a:t>
            </a:r>
          </a:p>
          <a:p>
            <a:r>
              <a:rPr lang="fr-FR" sz="2400" dirty="0" smtClean="0"/>
              <a:t> </a:t>
            </a:r>
          </a:p>
          <a:p>
            <a:r>
              <a:rPr lang="fr-FR" sz="2400" u="dash" dirty="0">
                <a:solidFill>
                  <a:srgbClr val="000090"/>
                </a:solidFill>
              </a:rPr>
              <a:t>Rôle des </a:t>
            </a:r>
            <a:r>
              <a:rPr lang="fr-FR" sz="2400" u="dash" dirty="0" smtClean="0">
                <a:solidFill>
                  <a:srgbClr val="000090"/>
                </a:solidFill>
              </a:rPr>
              <a:t>enseignants :</a:t>
            </a:r>
            <a:endParaRPr lang="fr-FR" sz="2400" dirty="0" smtClean="0">
              <a:solidFill>
                <a:srgbClr val="000090"/>
              </a:solidFill>
            </a:endParaRPr>
          </a:p>
          <a:p>
            <a:r>
              <a:rPr lang="fr-FR" sz="2400" dirty="0" smtClean="0"/>
              <a:t> </a:t>
            </a:r>
          </a:p>
          <a:p>
            <a:pPr marL="342900" lvl="0" indent="-342900">
              <a:buFont typeface="Wingdings" charset="2"/>
              <a:buChar char="Ø"/>
            </a:pPr>
            <a:r>
              <a:rPr lang="fr-FR" sz="2400" dirty="0"/>
              <a:t>estimation de la distance</a:t>
            </a:r>
          </a:p>
          <a:p>
            <a:pPr marL="342900" lvl="0" indent="-342900">
              <a:buFont typeface="Wingdings" charset="2"/>
              <a:buChar char="Ø"/>
            </a:pPr>
            <a:r>
              <a:rPr lang="fr-FR" sz="2400" dirty="0"/>
              <a:t>estimation de la difficulté</a:t>
            </a:r>
            <a:endParaRPr lang="fr-FR" sz="2400" dirty="0" smtClean="0"/>
          </a:p>
          <a:p>
            <a:pPr marL="342900" lvl="0" indent="-342900">
              <a:buFont typeface="Wingdings" charset="2"/>
              <a:buChar char="Ø"/>
            </a:pPr>
            <a:r>
              <a:rPr lang="fr-FR" sz="2400" dirty="0"/>
              <a:t>choix de différentes zones couvertes par le tracé en fonction de</a:t>
            </a:r>
            <a:r>
              <a:rPr lang="fr-FR" sz="2400" dirty="0" smtClean="0"/>
              <a:t> :</a:t>
            </a:r>
          </a:p>
          <a:p>
            <a:pPr marL="800100" lvl="1" indent="-342900">
              <a:buFont typeface="Wingdings" charset="2"/>
              <a:buChar char="ü"/>
            </a:pPr>
            <a:r>
              <a:rPr lang="fr-FR" sz="2400" dirty="0"/>
              <a:t>esthétique</a:t>
            </a:r>
            <a:endParaRPr lang="fr-FR" sz="2400" dirty="0" smtClean="0"/>
          </a:p>
          <a:p>
            <a:pPr marL="800100" lvl="1" indent="-342900">
              <a:buFont typeface="Wingdings" charset="2"/>
              <a:buChar char="ü"/>
            </a:pPr>
            <a:r>
              <a:rPr lang="fr-FR" sz="2400" dirty="0"/>
              <a:t>culturel</a:t>
            </a:r>
            <a:endParaRPr lang="fr-FR" sz="2400" dirty="0" smtClean="0"/>
          </a:p>
          <a:p>
            <a:pPr marL="800100" lvl="1" indent="-342900">
              <a:buFont typeface="Wingdings" charset="2"/>
              <a:buChar char="ü"/>
            </a:pPr>
            <a:r>
              <a:rPr lang="fr-FR" sz="2400" dirty="0"/>
              <a:t>biodiversité</a:t>
            </a:r>
            <a:endParaRPr lang="fr-FR" sz="2400" dirty="0" smtClean="0"/>
          </a:p>
          <a:p>
            <a:pPr marL="800100" lvl="1" indent="-342900">
              <a:buFont typeface="Wingdings" charset="2"/>
              <a:buChar char="ü"/>
            </a:pPr>
            <a:r>
              <a:rPr lang="fr-FR" sz="2400" dirty="0"/>
              <a:t>historique</a:t>
            </a:r>
            <a:endParaRPr lang="fr-FR" sz="2400" dirty="0" smtClean="0"/>
          </a:p>
          <a:p>
            <a:pPr marL="800100" lvl="1" indent="-342900">
              <a:buFont typeface="Wingdings" charset="2"/>
              <a:buChar char="ü"/>
            </a:pPr>
            <a:r>
              <a:rPr lang="fr-FR" sz="2400" dirty="0" smtClean="0"/>
              <a:t>etc.</a:t>
            </a:r>
          </a:p>
          <a:p>
            <a:endParaRPr lang="fr-FR" sz="2400" dirty="0"/>
          </a:p>
          <a:p>
            <a:r>
              <a:rPr lang="fr-FR" sz="2400" dirty="0" smtClean="0"/>
              <a:t>Remarque</a:t>
            </a:r>
            <a:r>
              <a:rPr lang="fr-FR" sz="2400" dirty="0"/>
              <a:t> : Nécessité de faire passer le tracé ou de prévoir des étapes dans les communes des différents villages limitrophes au collège et où vivent les élèves et leur famille. </a:t>
            </a:r>
            <a:endParaRPr lang="fr-FR" sz="6000" dirty="0"/>
          </a:p>
        </p:txBody>
      </p:sp>
    </p:spTree>
    <p:extLst>
      <p:ext uri="{BB962C8B-B14F-4D97-AF65-F5344CB8AC3E}">
        <p14:creationId xmlns:p14="http://schemas.microsoft.com/office/powerpoint/2010/main" val="2867831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404664"/>
            <a:ext cx="8424936" cy="4524315"/>
          </a:xfrm>
          <a:prstGeom prst="rect">
            <a:avLst/>
          </a:prstGeom>
          <a:noFill/>
        </p:spPr>
        <p:txBody>
          <a:bodyPr wrap="square" rtlCol="0">
            <a:spAutoFit/>
          </a:bodyPr>
          <a:lstStyle/>
          <a:p>
            <a:pPr algn="ctr"/>
            <a:r>
              <a:rPr lang="fr-FR" sz="2400" u="sng" dirty="0" smtClean="0">
                <a:solidFill>
                  <a:srgbClr val="FF6600"/>
                </a:solidFill>
              </a:rPr>
              <a:t>2</a:t>
            </a:r>
            <a:r>
              <a:rPr lang="fr-FR" sz="2400" u="sng" baseline="30000" dirty="0" smtClean="0">
                <a:solidFill>
                  <a:srgbClr val="FF6600"/>
                </a:solidFill>
              </a:rPr>
              <a:t>ème</a:t>
            </a:r>
            <a:r>
              <a:rPr lang="fr-FR" sz="2400" u="sng" dirty="0" smtClean="0">
                <a:solidFill>
                  <a:srgbClr val="FF6600"/>
                </a:solidFill>
              </a:rPr>
              <a:t> étape :</a:t>
            </a:r>
            <a:r>
              <a:rPr lang="fr-FR" sz="2400" dirty="0" smtClean="0">
                <a:solidFill>
                  <a:srgbClr val="FF6600"/>
                </a:solidFill>
              </a:rPr>
              <a:t> Les points d’intérêts autour des communes </a:t>
            </a:r>
          </a:p>
          <a:p>
            <a:endParaRPr lang="fr-FR" sz="2400" dirty="0" smtClean="0"/>
          </a:p>
          <a:p>
            <a:r>
              <a:rPr lang="fr-FR" sz="2400" u="dash" dirty="0" smtClean="0">
                <a:solidFill>
                  <a:srgbClr val="000090"/>
                </a:solidFill>
              </a:rPr>
              <a:t>Rôle des élèves :</a:t>
            </a:r>
            <a:endParaRPr lang="fr-FR" sz="2400" dirty="0" smtClean="0">
              <a:solidFill>
                <a:srgbClr val="000090"/>
              </a:solidFill>
            </a:endParaRPr>
          </a:p>
          <a:p>
            <a:r>
              <a:rPr lang="fr-FR" sz="2400" dirty="0" smtClean="0"/>
              <a:t> </a:t>
            </a:r>
          </a:p>
          <a:p>
            <a:pPr lvl="0"/>
            <a:r>
              <a:rPr lang="fr-FR" sz="2400" dirty="0" smtClean="0"/>
              <a:t>Leur premier travail constituera à une recherche sur les centres d’intérêts de leur commune de résidence. Attention, ne pas se limiter au village mais aux alentours (dans un rayon de 10 km environ).</a:t>
            </a:r>
          </a:p>
          <a:p>
            <a:pPr marL="800100" lvl="1" indent="-342900">
              <a:buFont typeface="Wingdings" charset="2"/>
              <a:buChar char="Ø"/>
            </a:pPr>
            <a:r>
              <a:rPr lang="fr-FR" sz="2400" dirty="0" smtClean="0"/>
              <a:t>pour cela, mise à disposition d’une fiche permettant de répertorier les différents centres d’intérêts (voir fiche élève)</a:t>
            </a:r>
          </a:p>
          <a:p>
            <a:pPr marL="800100" lvl="1" indent="-342900">
              <a:buFont typeface="Wingdings" charset="2"/>
              <a:buChar char="Ø"/>
            </a:pPr>
            <a:r>
              <a:rPr lang="fr-FR" sz="2400" dirty="0" smtClean="0"/>
              <a:t>Juxtaposition à l’aide de </a:t>
            </a:r>
            <a:r>
              <a:rPr lang="fr-FR" sz="2400" dirty="0" err="1" smtClean="0"/>
              <a:t>GoogleEarth</a:t>
            </a:r>
            <a:endParaRPr lang="fr-FR" sz="2400" dirty="0" smtClean="0"/>
          </a:p>
          <a:p>
            <a:pPr marL="800100" lvl="1" indent="-342900">
              <a:buFont typeface="Wingdings" charset="2"/>
              <a:buChar char="Ø"/>
            </a:pPr>
            <a:r>
              <a:rPr lang="fr-FR" sz="2400" dirty="0" smtClean="0"/>
              <a:t>Travail plus précis sur les cartes IGN  </a:t>
            </a:r>
            <a:endParaRPr lang="fr-FR" sz="2400" dirty="0"/>
          </a:p>
        </p:txBody>
      </p:sp>
    </p:spTree>
    <p:extLst>
      <p:ext uri="{BB962C8B-B14F-4D97-AF65-F5344CB8AC3E}">
        <p14:creationId xmlns:p14="http://schemas.microsoft.com/office/powerpoint/2010/main" val="2242509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404664"/>
            <a:ext cx="8424936" cy="6001642"/>
          </a:xfrm>
          <a:prstGeom prst="rect">
            <a:avLst/>
          </a:prstGeom>
          <a:noFill/>
        </p:spPr>
        <p:txBody>
          <a:bodyPr wrap="square" rtlCol="0">
            <a:spAutoFit/>
          </a:bodyPr>
          <a:lstStyle/>
          <a:p>
            <a:pPr algn="ctr"/>
            <a:r>
              <a:rPr lang="fr-FR" sz="2400" u="sng" dirty="0">
                <a:solidFill>
                  <a:srgbClr val="FF6600"/>
                </a:solidFill>
              </a:rPr>
              <a:t>2</a:t>
            </a:r>
            <a:r>
              <a:rPr lang="fr-FR" sz="2400" u="sng" baseline="30000" dirty="0">
                <a:solidFill>
                  <a:srgbClr val="FF6600"/>
                </a:solidFill>
              </a:rPr>
              <a:t>ème</a:t>
            </a:r>
            <a:r>
              <a:rPr lang="fr-FR" sz="2400" u="sng" dirty="0">
                <a:solidFill>
                  <a:srgbClr val="FF6600"/>
                </a:solidFill>
              </a:rPr>
              <a:t> étape :</a:t>
            </a:r>
            <a:r>
              <a:rPr lang="fr-FR" sz="2400" dirty="0">
                <a:solidFill>
                  <a:srgbClr val="FF6600"/>
                </a:solidFill>
              </a:rPr>
              <a:t> Les points d’intérêts autour des communes </a:t>
            </a:r>
          </a:p>
          <a:p>
            <a:endParaRPr lang="en-US" sz="2400" dirty="0" smtClean="0"/>
          </a:p>
          <a:p>
            <a:r>
              <a:rPr lang="fr-FR" sz="2400" dirty="0"/>
              <a:t>Pour la réalisation du tracé du circuit, plusieurs possibilités : </a:t>
            </a:r>
            <a:endParaRPr lang="fr-FR" sz="2400" dirty="0" smtClean="0"/>
          </a:p>
          <a:p>
            <a:r>
              <a:rPr lang="en-US" sz="2400" dirty="0"/>
              <a:t> </a:t>
            </a:r>
          </a:p>
          <a:p>
            <a:pPr marL="342900" indent="-342900">
              <a:buFont typeface="Wingdings" charset="2"/>
              <a:buChar char="Ø"/>
            </a:pPr>
            <a:r>
              <a:rPr lang="fr-FR" sz="2400" dirty="0">
                <a:solidFill>
                  <a:srgbClr val="800000"/>
                </a:solidFill>
              </a:rPr>
              <a:t>Chemin novateur </a:t>
            </a:r>
            <a:endParaRPr lang="en-US" sz="2400" dirty="0">
              <a:solidFill>
                <a:srgbClr val="800000"/>
              </a:solidFill>
            </a:endParaRPr>
          </a:p>
          <a:p>
            <a:pPr marL="800100" lvl="1" indent="-342900">
              <a:buFont typeface="Courier New"/>
              <a:buChar char="o"/>
            </a:pPr>
            <a:r>
              <a:rPr lang="fr-FR" sz="2400" dirty="0"/>
              <a:t>en utilisant des portions existantes</a:t>
            </a:r>
          </a:p>
          <a:p>
            <a:pPr marL="800100" lvl="1" indent="-342900">
              <a:buFont typeface="Courier New"/>
              <a:buChar char="o"/>
            </a:pPr>
            <a:r>
              <a:rPr lang="fr-FR" sz="2400" dirty="0"/>
              <a:t>en créant de nouvelles portions </a:t>
            </a:r>
            <a:r>
              <a:rPr lang="fr-FR" sz="2400" dirty="0" smtClean="0"/>
              <a:t>: Pour </a:t>
            </a:r>
            <a:r>
              <a:rPr lang="fr-FR" sz="2400" dirty="0"/>
              <a:t>cela, utilisation du travail des élèves (points d’intérêts des communes)</a:t>
            </a:r>
          </a:p>
          <a:p>
            <a:r>
              <a:rPr lang="en-US" sz="2400" dirty="0"/>
              <a:t> </a:t>
            </a:r>
          </a:p>
          <a:p>
            <a:pPr marL="342900" indent="-342900">
              <a:buFont typeface="Wingdings" charset="2"/>
              <a:buChar char="Ø"/>
            </a:pPr>
            <a:r>
              <a:rPr lang="fr-FR" sz="2400" dirty="0">
                <a:solidFill>
                  <a:srgbClr val="800000"/>
                </a:solidFill>
              </a:rPr>
              <a:t>Chemin existant mais à </a:t>
            </a:r>
            <a:r>
              <a:rPr lang="fr-FR" sz="2400" dirty="0" smtClean="0">
                <a:solidFill>
                  <a:srgbClr val="800000"/>
                </a:solidFill>
              </a:rPr>
              <a:t>enrichir</a:t>
            </a:r>
            <a:endParaRPr lang="en-US" sz="2400" dirty="0" smtClean="0">
              <a:solidFill>
                <a:srgbClr val="800000"/>
              </a:solidFill>
            </a:endParaRPr>
          </a:p>
          <a:p>
            <a:pPr marL="800100" lvl="1" indent="-342900">
              <a:buFont typeface="Courier New"/>
              <a:buChar char="o"/>
            </a:pPr>
            <a:r>
              <a:rPr lang="fr-FR" sz="2400" dirty="0"/>
              <a:t>Vérifier la cohérence du tracé</a:t>
            </a:r>
          </a:p>
          <a:p>
            <a:pPr marL="800100" lvl="1" indent="-342900">
              <a:buFont typeface="Courier New"/>
              <a:buChar char="o"/>
            </a:pPr>
            <a:r>
              <a:rPr lang="fr-FR" sz="2400" dirty="0"/>
              <a:t>Est-il référencé sur des cartes ?</a:t>
            </a:r>
          </a:p>
          <a:p>
            <a:pPr marL="800100" lvl="1" indent="-342900">
              <a:buFont typeface="Courier New"/>
              <a:buChar char="o"/>
            </a:pPr>
            <a:r>
              <a:rPr lang="fr-FR" sz="2400" dirty="0"/>
              <a:t>Types de chemins, routes, …</a:t>
            </a:r>
          </a:p>
          <a:p>
            <a:pPr marL="800100" lvl="1" indent="-342900">
              <a:buFont typeface="Courier New"/>
              <a:buChar char="o"/>
            </a:pPr>
            <a:r>
              <a:rPr lang="fr-FR" sz="2400" dirty="0"/>
              <a:t>Rajouter des petites portions de transition pour découvrir les points d’intérêts spécifiques : Pour cela, utilisation du travail des élèves (points d’intérêts des communes</a:t>
            </a:r>
            <a:r>
              <a:rPr lang="fr-FR" sz="2400" dirty="0" smtClean="0"/>
              <a:t>)</a:t>
            </a:r>
            <a:endParaRPr lang="en-US" sz="2400" dirty="0"/>
          </a:p>
        </p:txBody>
      </p:sp>
    </p:spTree>
    <p:extLst>
      <p:ext uri="{BB962C8B-B14F-4D97-AF65-F5344CB8AC3E}">
        <p14:creationId xmlns:p14="http://schemas.microsoft.com/office/powerpoint/2010/main" val="848567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 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831"/>
            <a:ext cx="9144000" cy="5942529"/>
          </a:xfrm>
          <a:prstGeom prst="rect">
            <a:avLst/>
          </a:prstGeom>
        </p:spPr>
      </p:pic>
      <p:sp>
        <p:nvSpPr>
          <p:cNvPr id="3" name="ZoneTexte 2"/>
          <p:cNvSpPr txBox="1"/>
          <p:nvPr/>
        </p:nvSpPr>
        <p:spPr>
          <a:xfrm>
            <a:off x="467544" y="188640"/>
            <a:ext cx="8424936" cy="461665"/>
          </a:xfrm>
          <a:prstGeom prst="rect">
            <a:avLst/>
          </a:prstGeom>
          <a:noFill/>
        </p:spPr>
        <p:txBody>
          <a:bodyPr wrap="square" rtlCol="0">
            <a:spAutoFit/>
          </a:bodyPr>
          <a:lstStyle/>
          <a:p>
            <a:pPr algn="ctr"/>
            <a:r>
              <a:rPr lang="en-US" sz="2400" dirty="0" smtClean="0">
                <a:solidFill>
                  <a:srgbClr val="660066"/>
                </a:solidFill>
              </a:rPr>
              <a:t>Le </a:t>
            </a:r>
            <a:r>
              <a:rPr lang="en-US" sz="2400" dirty="0" err="1" smtClean="0">
                <a:solidFill>
                  <a:srgbClr val="660066"/>
                </a:solidFill>
              </a:rPr>
              <a:t>Réseau</a:t>
            </a:r>
            <a:r>
              <a:rPr lang="en-US" sz="2400" dirty="0" smtClean="0">
                <a:solidFill>
                  <a:srgbClr val="660066"/>
                </a:solidFill>
              </a:rPr>
              <a:t> </a:t>
            </a:r>
            <a:r>
              <a:rPr lang="en-US" sz="2400" dirty="0" err="1" smtClean="0">
                <a:solidFill>
                  <a:srgbClr val="660066"/>
                </a:solidFill>
              </a:rPr>
              <a:t>Vert</a:t>
            </a:r>
            <a:endParaRPr lang="en-US" sz="2400" dirty="0">
              <a:solidFill>
                <a:srgbClr val="660066"/>
              </a:solidFill>
            </a:endParaRPr>
          </a:p>
        </p:txBody>
      </p:sp>
    </p:spTree>
    <p:extLst>
      <p:ext uri="{BB962C8B-B14F-4D97-AF65-F5344CB8AC3E}">
        <p14:creationId xmlns:p14="http://schemas.microsoft.com/office/powerpoint/2010/main" val="8425440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88640"/>
            <a:ext cx="8424936" cy="461665"/>
          </a:xfrm>
          <a:prstGeom prst="rect">
            <a:avLst/>
          </a:prstGeom>
          <a:noFill/>
        </p:spPr>
        <p:txBody>
          <a:bodyPr wrap="square" rtlCol="0">
            <a:spAutoFit/>
          </a:bodyPr>
          <a:lstStyle/>
          <a:p>
            <a:pPr algn="ctr"/>
            <a:r>
              <a:rPr lang="fr-FR" sz="2400" smtClean="0">
                <a:solidFill>
                  <a:srgbClr val="660066"/>
                </a:solidFill>
              </a:rPr>
              <a:t>Exemple d’un circuit existant</a:t>
            </a:r>
            <a:endParaRPr lang="fr-FR" sz="2400">
              <a:solidFill>
                <a:srgbClr val="660066"/>
              </a:solidFill>
            </a:endParaRPr>
          </a:p>
        </p:txBody>
      </p:sp>
      <p:pic>
        <p:nvPicPr>
          <p:cNvPr id="3" name="Image 2" descr="Image 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124744"/>
            <a:ext cx="7682539" cy="4926984"/>
          </a:xfrm>
          <a:prstGeom prst="rect">
            <a:avLst/>
          </a:prstGeom>
        </p:spPr>
      </p:pic>
    </p:spTree>
    <p:extLst>
      <p:ext uri="{BB962C8B-B14F-4D97-AF65-F5344CB8AC3E}">
        <p14:creationId xmlns:p14="http://schemas.microsoft.com/office/powerpoint/2010/main" val="26676032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 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0"/>
            <a:ext cx="6491377" cy="6858000"/>
          </a:xfrm>
          <a:prstGeom prst="rect">
            <a:avLst/>
          </a:prstGeom>
        </p:spPr>
      </p:pic>
    </p:spTree>
    <p:extLst>
      <p:ext uri="{BB962C8B-B14F-4D97-AF65-F5344CB8AC3E}">
        <p14:creationId xmlns:p14="http://schemas.microsoft.com/office/powerpoint/2010/main" val="35127407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424936" cy="830997"/>
          </a:xfrm>
          <a:prstGeom prst="rect">
            <a:avLst/>
          </a:prstGeom>
          <a:noFill/>
        </p:spPr>
        <p:txBody>
          <a:bodyPr wrap="square" rtlCol="0">
            <a:spAutoFit/>
          </a:bodyPr>
          <a:lstStyle/>
          <a:p>
            <a:pPr algn="ctr"/>
            <a:r>
              <a:rPr lang="en-US" sz="2400" dirty="0" smtClean="0">
                <a:solidFill>
                  <a:srgbClr val="660066"/>
                </a:solidFill>
              </a:rPr>
              <a:t>Fiche </a:t>
            </a:r>
            <a:r>
              <a:rPr lang="en-US" sz="2400" dirty="0" err="1" smtClean="0">
                <a:solidFill>
                  <a:srgbClr val="660066"/>
                </a:solidFill>
              </a:rPr>
              <a:t>élève</a:t>
            </a:r>
            <a:endParaRPr lang="en-US" sz="2400" dirty="0">
              <a:solidFill>
                <a:srgbClr val="660066"/>
              </a:solidFill>
            </a:endParaRPr>
          </a:p>
          <a:p>
            <a:endParaRPr lang="en-US" sz="2400" dirty="0" smtClean="0"/>
          </a:p>
        </p:txBody>
      </p:sp>
      <p:pic>
        <p:nvPicPr>
          <p:cNvPr id="3" name="Image 2" descr="Image 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097255"/>
          </a:xfrm>
          <a:prstGeom prst="rect">
            <a:avLst/>
          </a:prstGeom>
        </p:spPr>
      </p:pic>
    </p:spTree>
    <p:extLst>
      <p:ext uri="{BB962C8B-B14F-4D97-AF65-F5344CB8AC3E}">
        <p14:creationId xmlns:p14="http://schemas.microsoft.com/office/powerpoint/2010/main" val="28327844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424936" cy="830997"/>
          </a:xfrm>
          <a:prstGeom prst="rect">
            <a:avLst/>
          </a:prstGeom>
          <a:noFill/>
        </p:spPr>
        <p:txBody>
          <a:bodyPr wrap="square" rtlCol="0">
            <a:spAutoFit/>
          </a:bodyPr>
          <a:lstStyle/>
          <a:p>
            <a:pPr algn="ctr"/>
            <a:r>
              <a:rPr lang="en-US" sz="2400" dirty="0" smtClean="0">
                <a:solidFill>
                  <a:srgbClr val="660066"/>
                </a:solidFill>
              </a:rPr>
              <a:t>Fiche </a:t>
            </a:r>
            <a:r>
              <a:rPr lang="en-US" sz="2400" dirty="0" err="1" smtClean="0">
                <a:solidFill>
                  <a:srgbClr val="660066"/>
                </a:solidFill>
              </a:rPr>
              <a:t>élève</a:t>
            </a:r>
            <a:endParaRPr lang="en-US" sz="2400" dirty="0">
              <a:solidFill>
                <a:srgbClr val="660066"/>
              </a:solidFill>
            </a:endParaRPr>
          </a:p>
          <a:p>
            <a:endParaRPr lang="en-US" sz="2400" dirty="0" smtClean="0"/>
          </a:p>
        </p:txBody>
      </p:sp>
      <p:pic>
        <p:nvPicPr>
          <p:cNvPr id="3" name="Image 2" descr="Image 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790700"/>
            <a:ext cx="8139682" cy="3276190"/>
          </a:xfrm>
          <a:prstGeom prst="rect">
            <a:avLst/>
          </a:prstGeom>
        </p:spPr>
      </p:pic>
    </p:spTree>
    <p:extLst>
      <p:ext uri="{BB962C8B-B14F-4D97-AF65-F5344CB8AC3E}">
        <p14:creationId xmlns:p14="http://schemas.microsoft.com/office/powerpoint/2010/main" val="1422182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568" y="404664"/>
            <a:ext cx="184731" cy="369332"/>
          </a:xfrm>
          <a:prstGeom prst="rect">
            <a:avLst/>
          </a:prstGeom>
          <a:noFill/>
        </p:spPr>
        <p:txBody>
          <a:bodyPr wrap="none" rtlCol="0">
            <a:spAutoFit/>
          </a:bodyPr>
          <a:lstStyle/>
          <a:p>
            <a:endParaRPr lang="fr-FR" dirty="0"/>
          </a:p>
        </p:txBody>
      </p:sp>
      <p:sp>
        <p:nvSpPr>
          <p:cNvPr id="6" name="ZoneTexte 5"/>
          <p:cNvSpPr txBox="1"/>
          <p:nvPr/>
        </p:nvSpPr>
        <p:spPr>
          <a:xfrm>
            <a:off x="755576" y="2755064"/>
            <a:ext cx="7632848" cy="2585323"/>
          </a:xfrm>
          <a:prstGeom prst="rect">
            <a:avLst/>
          </a:prstGeom>
          <a:noFill/>
          <a:ln w="28575">
            <a:solidFill>
              <a:srgbClr val="FF0000"/>
            </a:solidFill>
          </a:ln>
        </p:spPr>
        <p:txBody>
          <a:bodyPr wrap="square" rtlCol="0">
            <a:spAutoFit/>
          </a:bodyPr>
          <a:lstStyle/>
          <a:p>
            <a:pPr algn="ctr"/>
            <a:endParaRPr lang="fr-FR" dirty="0" smtClean="0">
              <a:latin typeface="Algerian" pitchFamily="82" charset="0"/>
            </a:endParaRPr>
          </a:p>
          <a:p>
            <a:pPr algn="ctr"/>
            <a:r>
              <a:rPr lang="fr-FR" dirty="0" smtClean="0">
                <a:latin typeface="Algerian" pitchFamily="82" charset="0"/>
              </a:rPr>
              <a:t>Présentation du Projet ERASMUS </a:t>
            </a:r>
            <a:r>
              <a:rPr lang="fr-FR" dirty="0">
                <a:latin typeface="Algerian" pitchFamily="82" charset="0"/>
              </a:rPr>
              <a:t>+ </a:t>
            </a:r>
            <a:r>
              <a:rPr lang="fr-FR" dirty="0" smtClean="0">
                <a:latin typeface="Algerian" pitchFamily="82" charset="0"/>
              </a:rPr>
              <a:t>«</a:t>
            </a:r>
            <a:r>
              <a:rPr lang="fr-FR" dirty="0">
                <a:latin typeface="Algerian" pitchFamily="82" charset="0"/>
              </a:rPr>
              <a:t> CIRCUIT SESAME »</a:t>
            </a:r>
          </a:p>
          <a:p>
            <a:r>
              <a:rPr lang="fr-FR" dirty="0">
                <a:latin typeface="Algerian" pitchFamily="82" charset="0"/>
              </a:rPr>
              <a:t> </a:t>
            </a:r>
          </a:p>
          <a:p>
            <a:pPr algn="ctr"/>
            <a:r>
              <a:rPr lang="en-US" b="1" dirty="0">
                <a:solidFill>
                  <a:srgbClr val="FF0000"/>
                </a:solidFill>
              </a:rPr>
              <a:t>Create an International, Respectful, Collaborative and Universal Interdisciplinary </a:t>
            </a:r>
            <a:r>
              <a:rPr lang="en-US" b="1" dirty="0" smtClean="0">
                <a:solidFill>
                  <a:srgbClr val="FF0000"/>
                </a:solidFill>
              </a:rPr>
              <a:t>Teaching</a:t>
            </a:r>
          </a:p>
          <a:p>
            <a:pPr algn="ctr"/>
            <a:endParaRPr lang="en-US" b="1" dirty="0">
              <a:solidFill>
                <a:srgbClr val="FF0000"/>
              </a:solidFill>
            </a:endParaRPr>
          </a:p>
          <a:p>
            <a:pPr algn="ctr"/>
            <a:r>
              <a:rPr lang="en-US" b="1" dirty="0">
                <a:solidFill>
                  <a:srgbClr val="FF0000"/>
                </a:solidFill>
              </a:rPr>
              <a:t>in Sciences, the Environment, Sport Activities, Mathematics for European students </a:t>
            </a:r>
            <a:endParaRPr lang="en-US" b="1" dirty="0" smtClean="0">
              <a:solidFill>
                <a:srgbClr val="FF0000"/>
              </a:solidFill>
            </a:endParaRPr>
          </a:p>
          <a:p>
            <a:pPr algn="ctr"/>
            <a:endParaRPr lang="fr-FR" dirty="0">
              <a:solidFill>
                <a:srgbClr val="FF0000"/>
              </a:solidFill>
            </a:endParaRPr>
          </a:p>
        </p:txBody>
      </p:sp>
      <p:pic>
        <p:nvPicPr>
          <p:cNvPr id="5"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560173" y="464433"/>
            <a:ext cx="3300775" cy="941561"/>
          </a:xfrm>
          <a:prstGeom prst="rect">
            <a:avLst/>
          </a:prstGeom>
          <a:noFill/>
          <a:ln>
            <a:noFill/>
          </a:ln>
        </p:spPr>
      </p:pic>
      <p:pic>
        <p:nvPicPr>
          <p:cNvPr id="7"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6494428" y="283014"/>
            <a:ext cx="1893996" cy="2024296"/>
          </a:xfrm>
          <a:prstGeom prst="rect">
            <a:avLst/>
          </a:prstGeom>
          <a:noFill/>
          <a:ln>
            <a:noFill/>
          </a:ln>
        </p:spPr>
      </p:pic>
    </p:spTree>
    <p:extLst>
      <p:ext uri="{BB962C8B-B14F-4D97-AF65-F5344CB8AC3E}">
        <p14:creationId xmlns:p14="http://schemas.microsoft.com/office/powerpoint/2010/main" val="548173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6740306"/>
          </a:xfrm>
          <a:prstGeom prst="rect">
            <a:avLst/>
          </a:prstGeom>
          <a:noFill/>
        </p:spPr>
        <p:txBody>
          <a:bodyPr wrap="square" rtlCol="0">
            <a:spAutoFit/>
          </a:bodyPr>
          <a:lstStyle/>
          <a:p>
            <a:pPr algn="ctr"/>
            <a:r>
              <a:rPr lang="fr-FR" sz="2400" dirty="0" smtClean="0">
                <a:solidFill>
                  <a:srgbClr val="660066"/>
                </a:solidFill>
              </a:rPr>
              <a:t>Quelques exemples :</a:t>
            </a:r>
          </a:p>
          <a:p>
            <a:pPr algn="ctr"/>
            <a:endParaRPr lang="fr-FR" sz="2400" dirty="0" smtClean="0">
              <a:solidFill>
                <a:srgbClr val="660066"/>
              </a:solidFill>
            </a:endParaRPr>
          </a:p>
          <a:p>
            <a:pPr algn="ctr"/>
            <a:r>
              <a:rPr lang="fr-FR" sz="2400" dirty="0" smtClean="0">
                <a:solidFill>
                  <a:srgbClr val="800000"/>
                </a:solidFill>
              </a:rPr>
              <a:t>MONTARNAUD</a:t>
            </a:r>
          </a:p>
          <a:p>
            <a:endParaRPr lang="fr-FR" sz="2400" dirty="0" smtClean="0">
              <a:solidFill>
                <a:srgbClr val="000090"/>
              </a:solidFill>
            </a:endParaRPr>
          </a:p>
          <a:p>
            <a:endParaRPr lang="fr-FR" sz="2400" dirty="0" smtClean="0">
              <a:solidFill>
                <a:srgbClr val="000090"/>
              </a:solidFill>
            </a:endParaRPr>
          </a:p>
          <a:p>
            <a:endParaRPr lang="fr-FR" sz="2400" dirty="0" smtClean="0">
              <a:solidFill>
                <a:srgbClr val="000090"/>
              </a:solidFill>
            </a:endParaRPr>
          </a:p>
          <a:p>
            <a:pPr marL="342900" indent="-342900">
              <a:buFont typeface="Wingdings" charset="2"/>
              <a:buChar char="Ø"/>
            </a:pPr>
            <a:r>
              <a:rPr lang="fr-FR" sz="2400" dirty="0" smtClean="0">
                <a:solidFill>
                  <a:srgbClr val="000090"/>
                </a:solidFill>
              </a:rPr>
              <a:t>Le Château</a:t>
            </a: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r>
              <a:rPr lang="fr-FR" sz="2400" dirty="0" smtClean="0">
                <a:solidFill>
                  <a:srgbClr val="000090"/>
                </a:solidFill>
              </a:rPr>
              <a:t>La </a:t>
            </a:r>
            <a:r>
              <a:rPr lang="fr-FR" sz="2400" dirty="0" err="1" smtClean="0">
                <a:solidFill>
                  <a:srgbClr val="000090"/>
                </a:solidFill>
              </a:rPr>
              <a:t>RivièreTombadou</a:t>
            </a: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endParaRPr lang="fr-FR" sz="2400" dirty="0" smtClean="0"/>
          </a:p>
          <a:p>
            <a:endParaRPr lang="fr-FR" sz="2400" dirty="0">
              <a:solidFill>
                <a:srgbClr val="660066"/>
              </a:solidFill>
            </a:endParaRPr>
          </a:p>
        </p:txBody>
      </p:sp>
      <p:pic>
        <p:nvPicPr>
          <p:cNvPr id="2" name="Image 1" descr="Image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916832"/>
            <a:ext cx="3713460" cy="2188659"/>
          </a:xfrm>
          <a:prstGeom prst="rect">
            <a:avLst/>
          </a:prstGeom>
        </p:spPr>
      </p:pic>
      <p:pic>
        <p:nvPicPr>
          <p:cNvPr id="4" name="Image 3" descr="Imag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4365104"/>
            <a:ext cx="2880320" cy="2217153"/>
          </a:xfrm>
          <a:prstGeom prst="rect">
            <a:avLst/>
          </a:prstGeom>
        </p:spPr>
      </p:pic>
    </p:spTree>
    <p:extLst>
      <p:ext uri="{BB962C8B-B14F-4D97-AF65-F5344CB8AC3E}">
        <p14:creationId xmlns:p14="http://schemas.microsoft.com/office/powerpoint/2010/main" val="3600531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6001642"/>
          </a:xfrm>
          <a:prstGeom prst="rect">
            <a:avLst/>
          </a:prstGeom>
          <a:noFill/>
        </p:spPr>
        <p:txBody>
          <a:bodyPr wrap="square" rtlCol="0">
            <a:spAutoFit/>
          </a:bodyPr>
          <a:lstStyle/>
          <a:p>
            <a:pPr algn="ctr"/>
            <a:r>
              <a:rPr lang="fr-FR" sz="2400" dirty="0" smtClean="0">
                <a:solidFill>
                  <a:srgbClr val="800000"/>
                </a:solidFill>
              </a:rPr>
              <a:t>VAILHAUQUES</a:t>
            </a:r>
            <a:endParaRPr lang="fr-FR" sz="2400" dirty="0" smtClean="0">
              <a:solidFill>
                <a:srgbClr val="000090"/>
              </a:solidFill>
            </a:endParaRPr>
          </a:p>
          <a:p>
            <a:pPr marL="342900" indent="-342900">
              <a:buFont typeface="Wingdings" charset="2"/>
              <a:buChar char="Ø"/>
            </a:pPr>
            <a:r>
              <a:rPr lang="fr-FR" sz="2400" dirty="0" smtClean="0">
                <a:solidFill>
                  <a:srgbClr val="000090"/>
                </a:solidFill>
              </a:rPr>
              <a:t>Le  premier« Dolmen » a été érigé entre 3 500 and 2 500 ans avant JC. Les premières traces de vie humaine remontent avant 5 000 ans avant JC, pendant la période du Néolithique.</a:t>
            </a: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0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r>
              <a:rPr lang="fr-FR" sz="2400" dirty="0" smtClean="0">
                <a:solidFill>
                  <a:srgbClr val="000090"/>
                </a:solidFill>
              </a:rPr>
              <a:t>L’église est très ancienne, elle a été construite vers 1 099, durant la </a:t>
            </a:r>
            <a:r>
              <a:rPr lang="fr-FR" sz="2400" dirty="0">
                <a:solidFill>
                  <a:srgbClr val="000090"/>
                </a:solidFill>
              </a:rPr>
              <a:t>p</a:t>
            </a:r>
            <a:r>
              <a:rPr lang="fr-FR" sz="2400" dirty="0" smtClean="0">
                <a:solidFill>
                  <a:srgbClr val="000090"/>
                </a:solidFill>
              </a:rPr>
              <a:t>ériode Romane .</a:t>
            </a:r>
          </a:p>
          <a:p>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endParaRPr lang="fr-FR" sz="2400" dirty="0" smtClean="0"/>
          </a:p>
          <a:p>
            <a:endParaRPr lang="fr-FR" sz="2400" dirty="0">
              <a:solidFill>
                <a:srgbClr val="660066"/>
              </a:solidFill>
            </a:endParaRPr>
          </a:p>
        </p:txBody>
      </p:sp>
      <p:pic>
        <p:nvPicPr>
          <p:cNvPr id="3" name="Image 2" descr="Image 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1988840"/>
            <a:ext cx="2768974" cy="2044050"/>
          </a:xfrm>
          <a:prstGeom prst="rect">
            <a:avLst/>
          </a:prstGeom>
        </p:spPr>
      </p:pic>
      <p:pic>
        <p:nvPicPr>
          <p:cNvPr id="5" name="Image 4" descr="Image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4806109"/>
            <a:ext cx="2376264" cy="2033921"/>
          </a:xfrm>
          <a:prstGeom prst="rect">
            <a:avLst/>
          </a:prstGeom>
        </p:spPr>
      </p:pic>
    </p:spTree>
    <p:extLst>
      <p:ext uri="{BB962C8B-B14F-4D97-AF65-F5344CB8AC3E}">
        <p14:creationId xmlns:p14="http://schemas.microsoft.com/office/powerpoint/2010/main" val="2228544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3785652"/>
          </a:xfrm>
          <a:prstGeom prst="rect">
            <a:avLst/>
          </a:prstGeom>
          <a:noFill/>
        </p:spPr>
        <p:txBody>
          <a:bodyPr wrap="square" rtlCol="0">
            <a:spAutoFit/>
          </a:bodyPr>
          <a:lstStyle/>
          <a:p>
            <a:pPr algn="ctr"/>
            <a:r>
              <a:rPr lang="fr-FR" sz="2400" dirty="0" smtClean="0">
                <a:solidFill>
                  <a:srgbClr val="800000"/>
                </a:solidFill>
              </a:rPr>
              <a:t>MURVIELS-LES-MONTPELLIER</a:t>
            </a:r>
          </a:p>
          <a:p>
            <a:pPr algn="ctr"/>
            <a:endParaRPr lang="fr-FR" sz="2400" dirty="0" smtClean="0">
              <a:solidFill>
                <a:srgbClr val="000090"/>
              </a:solidFill>
            </a:endParaRPr>
          </a:p>
          <a:p>
            <a:pPr marL="342900" indent="-342900">
              <a:buFont typeface="Wingdings" charset="2"/>
              <a:buChar char="Ø"/>
            </a:pPr>
            <a:r>
              <a:rPr lang="fr-FR" sz="2400" dirty="0" err="1" smtClean="0">
                <a:solidFill>
                  <a:srgbClr val="000090"/>
                </a:solidFill>
              </a:rPr>
              <a:t>Murviel</a:t>
            </a:r>
            <a:r>
              <a:rPr lang="fr-FR" sz="2400" dirty="0" smtClean="0">
                <a:solidFill>
                  <a:srgbClr val="000090"/>
                </a:solidFill>
              </a:rPr>
              <a:t> est un village ancien. Les Romains ont construit un oppidum et une maison sur les hauteur de la colline.</a:t>
            </a: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pPr marL="342900" indent="-342900">
              <a:buFont typeface="Wingdings" charset="2"/>
              <a:buChar char="Ø"/>
            </a:pPr>
            <a:endParaRPr lang="fr-FR" sz="2400" dirty="0" smtClean="0">
              <a:solidFill>
                <a:srgbClr val="000090"/>
              </a:solidFill>
            </a:endParaRPr>
          </a:p>
          <a:p>
            <a:endParaRPr lang="fr-FR" sz="2400" dirty="0" smtClean="0">
              <a:solidFill>
                <a:srgbClr val="000090"/>
              </a:solidFill>
            </a:endParaRPr>
          </a:p>
          <a:p>
            <a:endParaRPr lang="fr-FR" sz="2400" dirty="0" smtClean="0"/>
          </a:p>
          <a:p>
            <a:endParaRPr lang="fr-FR" sz="2400" dirty="0">
              <a:solidFill>
                <a:srgbClr val="660066"/>
              </a:solidFill>
            </a:endParaRPr>
          </a:p>
        </p:txBody>
      </p:sp>
      <p:pic>
        <p:nvPicPr>
          <p:cNvPr id="2" name="Image 1" descr="Oppidum_murviel_les_montpellier_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348880"/>
            <a:ext cx="3457096" cy="2277616"/>
          </a:xfrm>
          <a:prstGeom prst="rect">
            <a:avLst/>
          </a:prstGeom>
        </p:spPr>
      </p:pic>
      <p:pic>
        <p:nvPicPr>
          <p:cNvPr id="4" name="Image 3" descr="arton1410-9941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645024"/>
            <a:ext cx="3560763" cy="2376264"/>
          </a:xfrm>
          <a:prstGeom prst="rect">
            <a:avLst/>
          </a:prstGeom>
        </p:spPr>
      </p:pic>
    </p:spTree>
    <p:extLst>
      <p:ext uri="{BB962C8B-B14F-4D97-AF65-F5344CB8AC3E}">
        <p14:creationId xmlns:p14="http://schemas.microsoft.com/office/powerpoint/2010/main" val="3396830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6001642"/>
          </a:xfrm>
          <a:prstGeom prst="rect">
            <a:avLst/>
          </a:prstGeom>
          <a:noFill/>
        </p:spPr>
        <p:txBody>
          <a:bodyPr wrap="square" rtlCol="0">
            <a:spAutoFit/>
          </a:bodyPr>
          <a:lstStyle/>
          <a:p>
            <a:pPr algn="ctr"/>
            <a:r>
              <a:rPr lang="fr-FR" sz="2400" u="sng" dirty="0" smtClean="0">
                <a:solidFill>
                  <a:srgbClr val="FF6600"/>
                </a:solidFill>
              </a:rPr>
              <a:t>3</a:t>
            </a:r>
            <a:r>
              <a:rPr lang="fr-FR" sz="2400" u="sng" baseline="30000" dirty="0" smtClean="0">
                <a:solidFill>
                  <a:srgbClr val="FF6600"/>
                </a:solidFill>
              </a:rPr>
              <a:t>ème</a:t>
            </a:r>
            <a:r>
              <a:rPr lang="fr-FR" sz="2400" u="sng" dirty="0" smtClean="0">
                <a:solidFill>
                  <a:srgbClr val="FF6600"/>
                </a:solidFill>
              </a:rPr>
              <a:t> étape:</a:t>
            </a:r>
            <a:r>
              <a:rPr lang="fr-FR" sz="2400" dirty="0" smtClean="0">
                <a:solidFill>
                  <a:srgbClr val="FF6600"/>
                </a:solidFill>
              </a:rPr>
              <a:t> Apport pédagogique autour du « CIRCUIT » </a:t>
            </a:r>
          </a:p>
          <a:p>
            <a:pPr algn="ctr"/>
            <a:endParaRPr lang="fr-FR" sz="2400" dirty="0" smtClean="0"/>
          </a:p>
          <a:p>
            <a:r>
              <a:rPr lang="fr-FR" sz="2400" u="dash" dirty="0">
                <a:solidFill>
                  <a:srgbClr val="000090"/>
                </a:solidFill>
              </a:rPr>
              <a:t>Rôle des enseignants : </a:t>
            </a:r>
            <a:endParaRPr lang="fr-FR" sz="2400" dirty="0" smtClean="0">
              <a:solidFill>
                <a:srgbClr val="000090"/>
              </a:solidFill>
            </a:endParaRPr>
          </a:p>
          <a:p>
            <a:endParaRPr lang="fr-FR" sz="2400" dirty="0" smtClean="0">
              <a:solidFill>
                <a:srgbClr val="000090"/>
              </a:solidFill>
            </a:endParaRPr>
          </a:p>
          <a:p>
            <a:r>
              <a:rPr lang="fr-FR" sz="2400" dirty="0">
                <a:solidFill>
                  <a:srgbClr val="000090"/>
                </a:solidFill>
              </a:rPr>
              <a:t>En fonction du tracé, déterminer ce que chaque discipline peut apporter dans l’élaboration du « CIRCUIT» :</a:t>
            </a:r>
          </a:p>
          <a:p>
            <a:endParaRPr lang="fr-FR" sz="2400" dirty="0" smtClean="0"/>
          </a:p>
          <a:p>
            <a:pPr marL="342900" indent="-342900">
              <a:buFont typeface="Wingdings" charset="2"/>
              <a:buChar char="Ø"/>
            </a:pPr>
            <a:r>
              <a:rPr lang="fr-FR" sz="2400" dirty="0">
                <a:solidFill>
                  <a:srgbClr val="800000"/>
                </a:solidFill>
              </a:rPr>
              <a:t> Éducation Physique et Sportive: </a:t>
            </a:r>
          </a:p>
          <a:p>
            <a:pPr marL="742950" lvl="1" indent="-285750">
              <a:buFont typeface="Courier New"/>
              <a:buChar char="o"/>
            </a:pPr>
            <a:r>
              <a:rPr lang="fr-FR" sz="2400" dirty="0"/>
              <a:t>course et VTT dans l’environnement proche : garrigue =&gt; Sciences + Chemin de Saint Jacques de Compostelle = Histoire-Géographie</a:t>
            </a:r>
          </a:p>
          <a:p>
            <a:pPr marL="742950" lvl="1" indent="-285750">
              <a:buFont typeface="Courier New"/>
              <a:buChar char="o"/>
            </a:pPr>
            <a:r>
              <a:rPr lang="fr-FR" sz="2400" dirty="0"/>
              <a:t>orientation, lecture de carte, vitesse =&gt; Math</a:t>
            </a:r>
          </a:p>
          <a:p>
            <a:pPr marL="742950" lvl="1" indent="-285750">
              <a:buFont typeface="Courier New"/>
              <a:buChar char="o"/>
            </a:pPr>
            <a:r>
              <a:rPr lang="fr-FR" sz="2400" dirty="0"/>
              <a:t>Respect de l’environnement =&gt; éducation à la citoyenneté </a:t>
            </a:r>
          </a:p>
          <a:p>
            <a:pPr marL="742950" lvl="1" indent="-285750">
              <a:buFont typeface="Courier New"/>
              <a:buChar char="o"/>
            </a:pPr>
            <a:endParaRPr lang="fr-FR" sz="2400" dirty="0">
              <a:solidFill>
                <a:srgbClr val="800000"/>
              </a:solidFill>
            </a:endParaRPr>
          </a:p>
          <a:p>
            <a:pPr marL="285750" lvl="0" indent="-285750">
              <a:buFont typeface="Wingdings" charset="2"/>
              <a:buChar char="Ø"/>
            </a:pPr>
            <a:r>
              <a:rPr lang="fr-FR" sz="2400" dirty="0">
                <a:solidFill>
                  <a:srgbClr val="800000"/>
                </a:solidFill>
              </a:rPr>
              <a:t>Mathématiques : </a:t>
            </a:r>
            <a:r>
              <a:rPr lang="fr-FR" sz="2400" dirty="0"/>
              <a:t>Proportionnalité : Échelle, vitesse, pourcentage, …</a:t>
            </a:r>
            <a:endParaRPr lang="fr-FR" sz="2400" dirty="0"/>
          </a:p>
        </p:txBody>
      </p:sp>
    </p:spTree>
    <p:extLst>
      <p:ext uri="{BB962C8B-B14F-4D97-AF65-F5344CB8AC3E}">
        <p14:creationId xmlns:p14="http://schemas.microsoft.com/office/powerpoint/2010/main" val="271562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charRg st="188" end="22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charRg st="222" end="35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charRg st="350" end="39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charRg st="397" end="45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charRg st="456" end="5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6740306"/>
          </a:xfrm>
          <a:prstGeom prst="rect">
            <a:avLst/>
          </a:prstGeom>
          <a:noFill/>
        </p:spPr>
        <p:txBody>
          <a:bodyPr wrap="square" rtlCol="0">
            <a:spAutoFit/>
          </a:bodyPr>
          <a:lstStyle/>
          <a:p>
            <a:pPr algn="ctr"/>
            <a:r>
              <a:rPr lang="fr-FR" sz="2400" u="sng" dirty="0">
                <a:solidFill>
                  <a:srgbClr val="FF6600"/>
                </a:solidFill>
              </a:rPr>
              <a:t>3</a:t>
            </a:r>
            <a:r>
              <a:rPr lang="fr-FR" sz="2400" u="sng" baseline="30000" dirty="0">
                <a:solidFill>
                  <a:srgbClr val="FF6600"/>
                </a:solidFill>
              </a:rPr>
              <a:t>ème</a:t>
            </a:r>
            <a:r>
              <a:rPr lang="fr-FR" sz="2400" u="sng" dirty="0">
                <a:solidFill>
                  <a:srgbClr val="FF6600"/>
                </a:solidFill>
              </a:rPr>
              <a:t> étape:</a:t>
            </a:r>
            <a:r>
              <a:rPr lang="fr-FR" sz="2400" dirty="0">
                <a:solidFill>
                  <a:srgbClr val="FF6600"/>
                </a:solidFill>
              </a:rPr>
              <a:t> Apport pédagogique autour du « CIRCUIT » </a:t>
            </a:r>
          </a:p>
          <a:p>
            <a:endParaRPr lang="en-US" sz="2400" dirty="0"/>
          </a:p>
          <a:p>
            <a:pPr marL="285750" lvl="0" indent="-285750">
              <a:buFont typeface="Wingdings" charset="2"/>
              <a:buChar char="Ø"/>
            </a:pPr>
            <a:r>
              <a:rPr lang="fr-FR" sz="2400" dirty="0">
                <a:solidFill>
                  <a:srgbClr val="800000"/>
                </a:solidFill>
              </a:rPr>
              <a:t>Sciences : </a:t>
            </a:r>
          </a:p>
          <a:p>
            <a:pPr marL="742950" lvl="1" indent="-285750">
              <a:buFont typeface="Courier New"/>
              <a:buChar char="o"/>
            </a:pPr>
            <a:r>
              <a:rPr lang="fr-FR" sz="2400" dirty="0"/>
              <a:t>biodiversité de la garrigue : Impact de l'homme, empierrements, Carte géologique =&gt; Math, </a:t>
            </a:r>
          </a:p>
          <a:p>
            <a:pPr marL="742950" lvl="1" indent="-285750">
              <a:buFont typeface="Courier New"/>
              <a:buChar char="o"/>
            </a:pPr>
            <a:r>
              <a:rPr lang="fr-FR" sz="2400" dirty="0"/>
              <a:t>Sensibilisation à la fragilité de l'écosystème (incendies....) =&gt; éducation à la citoyenneté </a:t>
            </a:r>
          </a:p>
          <a:p>
            <a:pPr marL="742950" lvl="1" indent="-285750">
              <a:buFont typeface="Courier New"/>
              <a:buChar char="o"/>
            </a:pPr>
            <a:endParaRPr lang="fr-FR" sz="2400" dirty="0"/>
          </a:p>
          <a:p>
            <a:pPr marL="285750" lvl="0" indent="-285750">
              <a:buFont typeface="Wingdings" charset="2"/>
              <a:buChar char="Ø"/>
            </a:pPr>
            <a:r>
              <a:rPr lang="fr-FR" sz="2400" dirty="0">
                <a:solidFill>
                  <a:srgbClr val="800000"/>
                </a:solidFill>
              </a:rPr>
              <a:t>Langues (Espagnol, Anglais, Français) :</a:t>
            </a:r>
          </a:p>
          <a:p>
            <a:pPr marL="742950" lvl="1" indent="-285750">
              <a:buFont typeface="Courier New"/>
              <a:buChar char="o"/>
            </a:pPr>
            <a:r>
              <a:rPr lang="fr-FR" sz="2400" dirty="0"/>
              <a:t>Nécessité de maîtriser les différentes notions étudiées afin de communiquer avec les partenaires =&gt; Maths, Sciences, EPS.</a:t>
            </a:r>
          </a:p>
          <a:p>
            <a:pPr marL="742950" lvl="1" indent="-285750">
              <a:buFont typeface="Courier New"/>
              <a:buChar char="o"/>
            </a:pPr>
            <a:r>
              <a:rPr lang="fr-FR" sz="2400" dirty="0"/>
              <a:t>Échanges avec les partenaires : écrit et oral. =&gt; Apprentissage d’un vocabulaire spécifique à toutes ces disciplines. </a:t>
            </a:r>
          </a:p>
          <a:p>
            <a:pPr marL="742950" lvl="1" indent="-285750">
              <a:buFont typeface="Courier New"/>
              <a:buChar char="o"/>
            </a:pPr>
            <a:r>
              <a:rPr lang="fr-FR" sz="2400" dirty="0"/>
              <a:t>outils de communication mais aussi au service de l’apprentissage transversal</a:t>
            </a:r>
            <a:r>
              <a:rPr lang="fr-FR" sz="2400" dirty="0" smtClean="0"/>
              <a:t>.</a:t>
            </a:r>
            <a:endParaRPr lang="en-US" sz="2400" dirty="0"/>
          </a:p>
          <a:p>
            <a:endParaRPr lang="en-US" sz="2400" dirty="0" smtClean="0"/>
          </a:p>
        </p:txBody>
      </p:sp>
    </p:spTree>
    <p:extLst>
      <p:ext uri="{BB962C8B-B14F-4D97-AF65-F5344CB8AC3E}">
        <p14:creationId xmlns:p14="http://schemas.microsoft.com/office/powerpoint/2010/main" val="1578323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0739"/>
            <a:ext cx="8424936" cy="3416320"/>
          </a:xfrm>
          <a:prstGeom prst="rect">
            <a:avLst/>
          </a:prstGeom>
          <a:noFill/>
        </p:spPr>
        <p:txBody>
          <a:bodyPr wrap="square" rtlCol="0">
            <a:spAutoFit/>
          </a:bodyPr>
          <a:lstStyle/>
          <a:p>
            <a:pPr algn="ctr"/>
            <a:r>
              <a:rPr lang="fr-FR" sz="2400" u="sng" dirty="0" smtClean="0">
                <a:solidFill>
                  <a:srgbClr val="FF6600"/>
                </a:solidFill>
              </a:rPr>
              <a:t>3</a:t>
            </a:r>
            <a:r>
              <a:rPr lang="fr-FR" sz="2400" u="sng" baseline="30000" dirty="0" smtClean="0">
                <a:solidFill>
                  <a:srgbClr val="FF6600"/>
                </a:solidFill>
              </a:rPr>
              <a:t>ème</a:t>
            </a:r>
            <a:r>
              <a:rPr lang="fr-FR" sz="2400" u="sng" dirty="0" smtClean="0">
                <a:solidFill>
                  <a:srgbClr val="FF6600"/>
                </a:solidFill>
              </a:rPr>
              <a:t> étape:</a:t>
            </a:r>
            <a:r>
              <a:rPr lang="fr-FR" sz="2400" dirty="0" smtClean="0">
                <a:solidFill>
                  <a:srgbClr val="FF6600"/>
                </a:solidFill>
              </a:rPr>
              <a:t> Apport pédagogique autour du « CIRCUIT » </a:t>
            </a:r>
          </a:p>
          <a:p>
            <a:endParaRPr lang="fr-FR" sz="2400" dirty="0" smtClean="0"/>
          </a:p>
          <a:p>
            <a:pPr marL="342900" indent="-342900">
              <a:buFont typeface="Wingdings" charset="2"/>
              <a:buChar char="Ø"/>
            </a:pPr>
            <a:r>
              <a:rPr lang="fr-FR" sz="2400" dirty="0" smtClean="0">
                <a:solidFill>
                  <a:srgbClr val="800000"/>
                </a:solidFill>
              </a:rPr>
              <a:t>TIC : </a:t>
            </a:r>
          </a:p>
          <a:p>
            <a:pPr marL="742950" lvl="1" indent="-285750">
              <a:buFont typeface="Courier New"/>
              <a:buChar char="o"/>
            </a:pPr>
            <a:r>
              <a:rPr lang="fr-FR" sz="2400" dirty="0" smtClean="0"/>
              <a:t>Communication entre les différents partenaires (mails, forum, site web) =&gt; Langues</a:t>
            </a:r>
          </a:p>
          <a:p>
            <a:pPr marL="742950" lvl="1" indent="-285750">
              <a:buFont typeface="Courier New"/>
              <a:buChar char="o"/>
            </a:pPr>
            <a:r>
              <a:rPr lang="fr-FR" sz="2400" dirty="0" smtClean="0"/>
              <a:t>Logiciels divers tels que </a:t>
            </a:r>
            <a:r>
              <a:rPr lang="fr-FR" sz="2400" dirty="0" err="1" smtClean="0"/>
              <a:t>GoogleMap</a:t>
            </a:r>
            <a:r>
              <a:rPr lang="fr-FR" sz="2400" dirty="0" smtClean="0"/>
              <a:t> =&gt; Sciences, Mathématiques, EPS.</a:t>
            </a:r>
          </a:p>
          <a:p>
            <a:pPr marL="800100" lvl="1" indent="-342900">
              <a:buFont typeface="Courier New"/>
              <a:buChar char="o"/>
            </a:pPr>
            <a:endParaRPr lang="fr-FR" sz="2400" dirty="0" smtClean="0"/>
          </a:p>
          <a:p>
            <a:pPr marL="342900" indent="-342900">
              <a:buFont typeface="Wingdings" charset="2"/>
              <a:buChar char="Ø"/>
            </a:pPr>
            <a:r>
              <a:rPr lang="fr-FR" sz="2400" dirty="0" smtClean="0">
                <a:solidFill>
                  <a:srgbClr val="800000"/>
                </a:solidFill>
              </a:rPr>
              <a:t>Autres : </a:t>
            </a:r>
            <a:r>
              <a:rPr lang="fr-FR" sz="2400" dirty="0" smtClean="0"/>
              <a:t>A définir en fonction de son propre « CIRCUIT » local.</a:t>
            </a:r>
            <a:endParaRPr lang="fr-FR" sz="2400" dirty="0"/>
          </a:p>
        </p:txBody>
      </p:sp>
    </p:spTree>
    <p:extLst>
      <p:ext uri="{BB962C8B-B14F-4D97-AF65-F5344CB8AC3E}">
        <p14:creationId xmlns:p14="http://schemas.microsoft.com/office/powerpoint/2010/main" val="843458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6186308"/>
          </a:xfrm>
          <a:prstGeom prst="rect">
            <a:avLst/>
          </a:prstGeom>
          <a:noFill/>
        </p:spPr>
        <p:txBody>
          <a:bodyPr wrap="square" rtlCol="0">
            <a:spAutoFit/>
          </a:bodyPr>
          <a:lstStyle/>
          <a:p>
            <a:pPr algn="ctr"/>
            <a:r>
              <a:rPr lang="fr-FR" sz="2400" u="sng" dirty="0" smtClean="0">
                <a:solidFill>
                  <a:srgbClr val="FF6600"/>
                </a:solidFill>
              </a:rPr>
              <a:t>4</a:t>
            </a:r>
            <a:r>
              <a:rPr lang="fr-FR" sz="2400" u="sng" baseline="30000" dirty="0" smtClean="0">
                <a:solidFill>
                  <a:srgbClr val="FF6600"/>
                </a:solidFill>
              </a:rPr>
              <a:t>ème</a:t>
            </a:r>
            <a:r>
              <a:rPr lang="fr-FR" sz="2400" u="sng" dirty="0" smtClean="0">
                <a:solidFill>
                  <a:srgbClr val="FF6600"/>
                </a:solidFill>
              </a:rPr>
              <a:t> étape </a:t>
            </a:r>
            <a:r>
              <a:rPr lang="en-US" sz="2400" u="sng" dirty="0" smtClean="0">
                <a:solidFill>
                  <a:srgbClr val="FF6600"/>
                </a:solidFill>
              </a:rPr>
              <a:t>:</a:t>
            </a:r>
            <a:r>
              <a:rPr lang="en-US" sz="2400" dirty="0" smtClean="0">
                <a:solidFill>
                  <a:srgbClr val="FF6600"/>
                </a:solidFill>
              </a:rPr>
              <a:t> </a:t>
            </a:r>
            <a:r>
              <a:rPr lang="en-US" sz="2400" dirty="0">
                <a:solidFill>
                  <a:srgbClr val="FF6600"/>
                </a:solidFill>
              </a:rPr>
              <a:t>Test </a:t>
            </a:r>
            <a:r>
              <a:rPr lang="en-US" sz="2400" dirty="0" smtClean="0">
                <a:solidFill>
                  <a:srgbClr val="FF6600"/>
                </a:solidFill>
              </a:rPr>
              <a:t>du «</a:t>
            </a:r>
            <a:r>
              <a:rPr lang="en-US" sz="2400" dirty="0">
                <a:solidFill>
                  <a:srgbClr val="FF6600"/>
                </a:solidFill>
              </a:rPr>
              <a:t> CIRCUIT »</a:t>
            </a:r>
          </a:p>
          <a:p>
            <a:pPr algn="ctr"/>
            <a:endParaRPr lang="en-US" sz="2400" dirty="0" smtClean="0"/>
          </a:p>
          <a:p>
            <a:r>
              <a:rPr lang="fr-FR" sz="2400" u="dash" dirty="0">
                <a:solidFill>
                  <a:srgbClr val="000090"/>
                </a:solidFill>
              </a:rPr>
              <a:t>Rôle des élèves </a:t>
            </a:r>
            <a:r>
              <a:rPr lang="en-US" sz="2400" u="dash" dirty="0" smtClean="0">
                <a:solidFill>
                  <a:srgbClr val="000090"/>
                </a:solidFill>
              </a:rPr>
              <a:t>: </a:t>
            </a:r>
            <a:endParaRPr lang="en-US" sz="2400" dirty="0">
              <a:solidFill>
                <a:srgbClr val="000090"/>
              </a:solidFill>
            </a:endParaRPr>
          </a:p>
          <a:p>
            <a:pPr>
              <a:lnSpc>
                <a:spcPct val="150000"/>
              </a:lnSpc>
            </a:pPr>
            <a:r>
              <a:rPr lang="fr-FR" sz="2400" dirty="0"/>
              <a:t>Tester le « CIRCUIT » sur le </a:t>
            </a:r>
            <a:r>
              <a:rPr lang="fr-FR" sz="2400" dirty="0" smtClean="0"/>
              <a:t>terrain</a:t>
            </a:r>
            <a:r>
              <a:rPr lang="en-US" sz="2400" dirty="0"/>
              <a:t> :</a:t>
            </a:r>
          </a:p>
          <a:p>
            <a:pPr marL="342900" indent="-342900">
              <a:buFont typeface="Wingdings" charset="2"/>
              <a:buChar char="Ø"/>
            </a:pPr>
            <a:r>
              <a:rPr lang="fr-FR" sz="2400" dirty="0"/>
              <a:t>Difficulté, distance, temps =&gt; cohérence avec le travail « virtuel »</a:t>
            </a:r>
          </a:p>
          <a:p>
            <a:pPr marL="342900" indent="-342900">
              <a:buFont typeface="Wingdings" charset="2"/>
              <a:buChar char="Ø"/>
            </a:pPr>
            <a:r>
              <a:rPr lang="fr-FR" sz="2400" dirty="0"/>
              <a:t>Photos des Points d’Intérêts, relevés d’information, </a:t>
            </a:r>
            <a:r>
              <a:rPr lang="fr-FR" sz="2400" dirty="0" err="1"/>
              <a:t>etc</a:t>
            </a:r>
            <a:r>
              <a:rPr lang="fr-FR" sz="2400" dirty="0"/>
              <a:t> …</a:t>
            </a:r>
          </a:p>
          <a:p>
            <a:pPr marL="342900" indent="-342900">
              <a:buFont typeface="Wingdings" charset="2"/>
              <a:buChar char="Ø"/>
            </a:pPr>
            <a:r>
              <a:rPr lang="fr-FR" sz="2400" dirty="0"/>
              <a:t>Pertinence du tracé, esprit critique, solution à proposer =&gt; prise d’initiative … </a:t>
            </a:r>
            <a:endParaRPr lang="fr-FR" sz="2400" dirty="0" smtClean="0"/>
          </a:p>
          <a:p>
            <a:pPr marL="342900" indent="-342900">
              <a:buFont typeface="Wingdings" charset="2"/>
              <a:buChar char="Ø"/>
            </a:pPr>
            <a:endParaRPr lang="en-US" sz="2400" dirty="0">
              <a:solidFill>
                <a:srgbClr val="000090"/>
              </a:solidFill>
            </a:endParaRPr>
          </a:p>
          <a:p>
            <a:r>
              <a:rPr lang="fr-FR" sz="2400" u="dash" dirty="0">
                <a:solidFill>
                  <a:srgbClr val="000090"/>
                </a:solidFill>
              </a:rPr>
              <a:t>Rôle des enseignants </a:t>
            </a:r>
            <a:r>
              <a:rPr lang="en-US" sz="2400" u="dash" dirty="0" smtClean="0">
                <a:solidFill>
                  <a:srgbClr val="000090"/>
                </a:solidFill>
              </a:rPr>
              <a:t>: </a:t>
            </a:r>
            <a:endParaRPr lang="en-US" sz="2400" dirty="0">
              <a:solidFill>
                <a:srgbClr val="000090"/>
              </a:solidFill>
            </a:endParaRPr>
          </a:p>
          <a:p>
            <a:pPr marL="342900" lvl="0" indent="-342900">
              <a:buFont typeface="Wingdings" charset="2"/>
              <a:buChar char="Ø"/>
            </a:pPr>
            <a:r>
              <a:rPr lang="fr-FR" sz="2400" dirty="0"/>
              <a:t>Elaboration plus précise du parcours</a:t>
            </a:r>
          </a:p>
          <a:p>
            <a:pPr marL="342900" lvl="0" indent="-342900">
              <a:buFont typeface="Wingdings" charset="2"/>
              <a:buChar char="Ø"/>
            </a:pPr>
            <a:r>
              <a:rPr lang="fr-FR" sz="2400" dirty="0" smtClean="0"/>
              <a:t>Coordonner les différents groupes</a:t>
            </a:r>
          </a:p>
          <a:p>
            <a:pPr marL="342900" lvl="0" indent="-342900">
              <a:buFont typeface="Wingdings" charset="2"/>
              <a:buChar char="Ø"/>
            </a:pPr>
            <a:r>
              <a:rPr lang="fr-FR" sz="2400" dirty="0" smtClean="0"/>
              <a:t>Remédiation en fonction des retours d’infos</a:t>
            </a:r>
          </a:p>
          <a:p>
            <a:pPr marL="342900" lvl="0" indent="-342900">
              <a:buFont typeface="Wingdings" charset="2"/>
              <a:buChar char="Ø"/>
            </a:pPr>
            <a:r>
              <a:rPr lang="fr-FR" sz="2400" dirty="0" smtClean="0"/>
              <a:t>Test </a:t>
            </a:r>
          </a:p>
          <a:p>
            <a:pPr marL="342900" lvl="0" indent="-342900">
              <a:buFont typeface="Wingdings" charset="2"/>
              <a:buChar char="Ø"/>
            </a:pPr>
            <a:r>
              <a:rPr lang="fr-FR" sz="2400" dirty="0" smtClean="0"/>
              <a:t>Prise de contact avec les habitants</a:t>
            </a:r>
          </a:p>
        </p:txBody>
      </p:sp>
    </p:spTree>
    <p:extLst>
      <p:ext uri="{BB962C8B-B14F-4D97-AF65-F5344CB8AC3E}">
        <p14:creationId xmlns:p14="http://schemas.microsoft.com/office/powerpoint/2010/main" val="3910648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3785652"/>
          </a:xfrm>
          <a:prstGeom prst="rect">
            <a:avLst/>
          </a:prstGeom>
          <a:noFill/>
        </p:spPr>
        <p:txBody>
          <a:bodyPr wrap="square" rtlCol="0">
            <a:spAutoFit/>
          </a:bodyPr>
          <a:lstStyle/>
          <a:p>
            <a:pPr algn="ctr"/>
            <a:r>
              <a:rPr lang="fr-FR" sz="2400" u="sng" dirty="0">
                <a:solidFill>
                  <a:srgbClr val="FF6600"/>
                </a:solidFill>
              </a:rPr>
              <a:t>4</a:t>
            </a:r>
            <a:r>
              <a:rPr lang="fr-FR" sz="2400" u="sng" baseline="30000" dirty="0">
                <a:solidFill>
                  <a:srgbClr val="FF6600"/>
                </a:solidFill>
              </a:rPr>
              <a:t>ème</a:t>
            </a:r>
            <a:r>
              <a:rPr lang="fr-FR" sz="2400" u="sng" dirty="0">
                <a:solidFill>
                  <a:srgbClr val="FF6600"/>
                </a:solidFill>
              </a:rPr>
              <a:t> étape </a:t>
            </a:r>
            <a:r>
              <a:rPr lang="en-US" sz="2400" u="sng" dirty="0">
                <a:solidFill>
                  <a:srgbClr val="FF6600"/>
                </a:solidFill>
              </a:rPr>
              <a:t>:</a:t>
            </a:r>
            <a:r>
              <a:rPr lang="en-US" sz="2400" dirty="0">
                <a:solidFill>
                  <a:srgbClr val="FF6600"/>
                </a:solidFill>
              </a:rPr>
              <a:t> Test du « CIRCUIT »</a:t>
            </a:r>
          </a:p>
          <a:p>
            <a:pPr algn="ctr"/>
            <a:endParaRPr lang="en-US" sz="2400" dirty="0" smtClean="0"/>
          </a:p>
          <a:p>
            <a:r>
              <a:rPr lang="fr-FR" sz="2400" u="dash" dirty="0">
                <a:solidFill>
                  <a:srgbClr val="000090"/>
                </a:solidFill>
              </a:rPr>
              <a:t>Rôle des élèves et enseignants </a:t>
            </a:r>
            <a:r>
              <a:rPr lang="en-US" sz="2400" u="dash" dirty="0" smtClean="0">
                <a:solidFill>
                  <a:srgbClr val="000090"/>
                </a:solidFill>
              </a:rPr>
              <a:t>: </a:t>
            </a:r>
            <a:endParaRPr lang="en-US" sz="2400" dirty="0">
              <a:solidFill>
                <a:srgbClr val="000090"/>
              </a:solidFill>
            </a:endParaRPr>
          </a:p>
          <a:p>
            <a:r>
              <a:rPr lang="en-US" sz="2400" dirty="0">
                <a:solidFill>
                  <a:srgbClr val="000090"/>
                </a:solidFill>
              </a:rPr>
              <a:t> </a:t>
            </a:r>
          </a:p>
          <a:p>
            <a:pPr marL="342900" indent="-342900">
              <a:buFont typeface="Wingdings" charset="2"/>
              <a:buChar char="Ø"/>
            </a:pPr>
            <a:r>
              <a:rPr lang="fr-FR" sz="2400" dirty="0">
                <a:solidFill>
                  <a:srgbClr val="000000"/>
                </a:solidFill>
              </a:rPr>
              <a:t>Vérification si le tracé passe sur des parcelles privées, communales, </a:t>
            </a:r>
            <a:r>
              <a:rPr lang="fr-FR" sz="2400" dirty="0" err="1">
                <a:solidFill>
                  <a:srgbClr val="000000"/>
                </a:solidFill>
              </a:rPr>
              <a:t>etc</a:t>
            </a:r>
            <a:r>
              <a:rPr lang="fr-FR" sz="2400" dirty="0">
                <a:solidFill>
                  <a:srgbClr val="000000"/>
                </a:solidFill>
              </a:rPr>
              <a:t> … à l’aide de cadastre</a:t>
            </a:r>
          </a:p>
          <a:p>
            <a:pPr marL="342900" indent="-342900">
              <a:buFont typeface="Wingdings" charset="2"/>
              <a:buChar char="Ø"/>
            </a:pPr>
            <a:r>
              <a:rPr lang="fr-FR" sz="2400" dirty="0">
                <a:solidFill>
                  <a:srgbClr val="000000"/>
                </a:solidFill>
              </a:rPr>
              <a:t>Rédaction de lettres, demandes officielles, </a:t>
            </a:r>
            <a:r>
              <a:rPr lang="fr-FR" sz="2400" dirty="0" err="1">
                <a:solidFill>
                  <a:srgbClr val="000000"/>
                </a:solidFill>
              </a:rPr>
              <a:t>etc</a:t>
            </a:r>
            <a:r>
              <a:rPr lang="fr-FR" sz="2400" dirty="0">
                <a:solidFill>
                  <a:srgbClr val="000000"/>
                </a:solidFill>
              </a:rPr>
              <a:t> …</a:t>
            </a:r>
          </a:p>
          <a:p>
            <a:pPr marL="342900" indent="-342900">
              <a:buFont typeface="Wingdings" charset="2"/>
              <a:buChar char="Ø"/>
            </a:pPr>
            <a:r>
              <a:rPr lang="fr-FR" sz="2400" dirty="0">
                <a:solidFill>
                  <a:srgbClr val="000000"/>
                </a:solidFill>
              </a:rPr>
              <a:t>Prises de contact puis rencontre avec les mairies, Conseil Général, ONF, propriétaires, …</a:t>
            </a:r>
          </a:p>
          <a:p>
            <a:pPr marL="342900" indent="-342900">
              <a:buFont typeface="Wingdings" charset="2"/>
              <a:buChar char="Ø"/>
            </a:pPr>
            <a:r>
              <a:rPr lang="fr-FR" sz="2400" dirty="0">
                <a:solidFill>
                  <a:srgbClr val="000000"/>
                </a:solidFill>
              </a:rPr>
              <a:t>Modification éventuelle du </a:t>
            </a:r>
            <a:r>
              <a:rPr lang="fr-FR" sz="2400" dirty="0" smtClean="0">
                <a:solidFill>
                  <a:srgbClr val="000000"/>
                </a:solidFill>
              </a:rPr>
              <a:t>tracé</a:t>
            </a:r>
            <a:r>
              <a:rPr lang="en-US" sz="2400" dirty="0" smtClean="0">
                <a:solidFill>
                  <a:srgbClr val="000000"/>
                </a:solidFill>
              </a:rPr>
              <a:t>. </a:t>
            </a:r>
            <a:endParaRPr lang="en-US" sz="2400" dirty="0">
              <a:solidFill>
                <a:srgbClr val="000000"/>
              </a:solidFill>
            </a:endParaRPr>
          </a:p>
        </p:txBody>
      </p:sp>
    </p:spTree>
    <p:extLst>
      <p:ext uri="{BB962C8B-B14F-4D97-AF65-F5344CB8AC3E}">
        <p14:creationId xmlns:p14="http://schemas.microsoft.com/office/powerpoint/2010/main" val="1986757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4893647"/>
          </a:xfrm>
          <a:prstGeom prst="rect">
            <a:avLst/>
          </a:prstGeom>
          <a:noFill/>
        </p:spPr>
        <p:txBody>
          <a:bodyPr wrap="square" rtlCol="0">
            <a:spAutoFit/>
          </a:bodyPr>
          <a:lstStyle/>
          <a:p>
            <a:pPr algn="ctr"/>
            <a:r>
              <a:rPr lang="fr-FR" sz="2400" u="sng" dirty="0" smtClean="0">
                <a:solidFill>
                  <a:srgbClr val="FF6600"/>
                </a:solidFill>
              </a:rPr>
              <a:t>5</a:t>
            </a:r>
            <a:r>
              <a:rPr lang="fr-FR" sz="2400" u="sng" baseline="30000" dirty="0" smtClean="0">
                <a:solidFill>
                  <a:srgbClr val="FF6600"/>
                </a:solidFill>
              </a:rPr>
              <a:t>ème</a:t>
            </a:r>
            <a:r>
              <a:rPr lang="fr-FR" sz="2400" u="sng" dirty="0" smtClean="0">
                <a:solidFill>
                  <a:srgbClr val="FF6600"/>
                </a:solidFill>
              </a:rPr>
              <a:t> </a:t>
            </a:r>
            <a:r>
              <a:rPr lang="fr-FR" sz="2400" u="sng" dirty="0">
                <a:solidFill>
                  <a:srgbClr val="FF6600"/>
                </a:solidFill>
              </a:rPr>
              <a:t>étape </a:t>
            </a:r>
            <a:r>
              <a:rPr lang="en-US" sz="2400" u="sng" dirty="0">
                <a:solidFill>
                  <a:srgbClr val="FF6600"/>
                </a:solidFill>
              </a:rPr>
              <a:t>:</a:t>
            </a:r>
            <a:r>
              <a:rPr lang="en-US" sz="2400" dirty="0">
                <a:solidFill>
                  <a:srgbClr val="FF6600"/>
                </a:solidFill>
              </a:rPr>
              <a:t> </a:t>
            </a:r>
            <a:r>
              <a:rPr lang="fr-FR" sz="2400" dirty="0">
                <a:solidFill>
                  <a:srgbClr val="FF6600"/>
                </a:solidFill>
              </a:rPr>
              <a:t>Réalisation de la carte du « CIRCUIT » </a:t>
            </a:r>
            <a:endParaRPr lang="en-US" sz="2400" dirty="0" smtClean="0">
              <a:solidFill>
                <a:srgbClr val="FF6600"/>
              </a:solidFill>
            </a:endParaRPr>
          </a:p>
          <a:p>
            <a:pPr algn="ctr"/>
            <a:endParaRPr lang="en-US" sz="2400" dirty="0" smtClean="0"/>
          </a:p>
          <a:p>
            <a:r>
              <a:rPr lang="fr-FR" sz="2400" u="dash" dirty="0">
                <a:solidFill>
                  <a:srgbClr val="000090"/>
                </a:solidFill>
              </a:rPr>
              <a:t>Rôle des élèves </a:t>
            </a:r>
            <a:r>
              <a:rPr lang="en-US" sz="2400" u="dash" dirty="0" smtClean="0">
                <a:solidFill>
                  <a:srgbClr val="000090"/>
                </a:solidFill>
              </a:rPr>
              <a:t>: </a:t>
            </a:r>
            <a:endParaRPr lang="en-US" sz="2400" dirty="0">
              <a:solidFill>
                <a:srgbClr val="000090"/>
              </a:solidFill>
            </a:endParaRPr>
          </a:p>
          <a:p>
            <a:r>
              <a:rPr lang="en-US" sz="2400" dirty="0">
                <a:solidFill>
                  <a:srgbClr val="000090"/>
                </a:solidFill>
              </a:rPr>
              <a:t> </a:t>
            </a:r>
          </a:p>
          <a:p>
            <a:pPr marL="342900" indent="-342900">
              <a:buFont typeface="Wingdings" charset="2"/>
              <a:buChar char="Ø"/>
            </a:pPr>
            <a:r>
              <a:rPr lang="fr-FR" sz="2400" dirty="0">
                <a:solidFill>
                  <a:srgbClr val="000000"/>
                </a:solidFill>
              </a:rPr>
              <a:t>Tracer du « CIRCUIT » sur la carte IGN à l’aide de logiciels informatiques</a:t>
            </a:r>
          </a:p>
          <a:p>
            <a:pPr marL="342900" indent="-342900">
              <a:buFont typeface="Wingdings" charset="2"/>
              <a:buChar char="Ø"/>
            </a:pPr>
            <a:r>
              <a:rPr lang="fr-FR" sz="2400" dirty="0">
                <a:solidFill>
                  <a:srgbClr val="000000"/>
                </a:solidFill>
              </a:rPr>
              <a:t>Rédaction d’un texte explicatif en rapport aux différents Points d’Intérêts</a:t>
            </a:r>
          </a:p>
          <a:p>
            <a:pPr marL="342900" indent="-342900">
              <a:buFont typeface="Wingdings" charset="2"/>
              <a:buChar char="Ø"/>
            </a:pPr>
            <a:r>
              <a:rPr lang="fr-FR" sz="2400" dirty="0">
                <a:solidFill>
                  <a:srgbClr val="000000"/>
                </a:solidFill>
              </a:rPr>
              <a:t>Commentaire des photos</a:t>
            </a:r>
          </a:p>
          <a:p>
            <a:pPr marL="342900" indent="-342900">
              <a:buFont typeface="Wingdings" charset="2"/>
              <a:buChar char="Ø"/>
            </a:pPr>
            <a:r>
              <a:rPr lang="fr-FR" sz="2400" dirty="0">
                <a:solidFill>
                  <a:srgbClr val="000000"/>
                </a:solidFill>
              </a:rPr>
              <a:t>Traduction en anglais et en espagnol</a:t>
            </a:r>
          </a:p>
          <a:p>
            <a:pPr marL="342900" indent="-342900">
              <a:buFont typeface="Wingdings" charset="2"/>
              <a:buChar char="Ø"/>
            </a:pPr>
            <a:r>
              <a:rPr lang="fr-FR" sz="2400" dirty="0">
                <a:solidFill>
                  <a:srgbClr val="000000"/>
                </a:solidFill>
              </a:rPr>
              <a:t>Éventuellement, réalisation d’une vidéo, d’une bande sonore, …</a:t>
            </a:r>
          </a:p>
          <a:p>
            <a:endParaRPr lang="en-US" sz="2400" dirty="0">
              <a:solidFill>
                <a:srgbClr val="000090"/>
              </a:solidFill>
            </a:endParaRPr>
          </a:p>
        </p:txBody>
      </p:sp>
    </p:spTree>
    <p:extLst>
      <p:ext uri="{BB962C8B-B14F-4D97-AF65-F5344CB8AC3E}">
        <p14:creationId xmlns:p14="http://schemas.microsoft.com/office/powerpoint/2010/main" val="2194155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3416320"/>
          </a:xfrm>
          <a:prstGeom prst="rect">
            <a:avLst/>
          </a:prstGeom>
          <a:noFill/>
        </p:spPr>
        <p:txBody>
          <a:bodyPr wrap="square" rtlCol="0">
            <a:spAutoFit/>
          </a:bodyPr>
          <a:lstStyle/>
          <a:p>
            <a:pPr algn="ctr"/>
            <a:r>
              <a:rPr lang="fr-FR" sz="2400" u="sng" dirty="0">
                <a:solidFill>
                  <a:srgbClr val="FF6600"/>
                </a:solidFill>
              </a:rPr>
              <a:t>5</a:t>
            </a:r>
            <a:r>
              <a:rPr lang="fr-FR" sz="2400" u="sng" baseline="30000" dirty="0">
                <a:solidFill>
                  <a:srgbClr val="FF6600"/>
                </a:solidFill>
              </a:rPr>
              <a:t>ème</a:t>
            </a:r>
            <a:r>
              <a:rPr lang="fr-FR" sz="2400" u="sng" dirty="0">
                <a:solidFill>
                  <a:srgbClr val="FF6600"/>
                </a:solidFill>
              </a:rPr>
              <a:t> étape </a:t>
            </a:r>
            <a:r>
              <a:rPr lang="en-US" sz="2400" u="sng" dirty="0">
                <a:solidFill>
                  <a:srgbClr val="FF6600"/>
                </a:solidFill>
              </a:rPr>
              <a:t>:</a:t>
            </a:r>
            <a:r>
              <a:rPr lang="en-US" sz="2400" dirty="0">
                <a:solidFill>
                  <a:srgbClr val="FF6600"/>
                </a:solidFill>
              </a:rPr>
              <a:t> </a:t>
            </a:r>
            <a:r>
              <a:rPr lang="fr-FR" sz="2400" dirty="0">
                <a:solidFill>
                  <a:srgbClr val="FF6600"/>
                </a:solidFill>
              </a:rPr>
              <a:t>Réalisation de la carte du « CIRCUIT » </a:t>
            </a:r>
            <a:endParaRPr lang="en-US" sz="2400" dirty="0">
              <a:solidFill>
                <a:srgbClr val="FF6600"/>
              </a:solidFill>
            </a:endParaRPr>
          </a:p>
          <a:p>
            <a:pPr algn="ctr"/>
            <a:endParaRPr lang="en-US" sz="2400" dirty="0" smtClean="0"/>
          </a:p>
          <a:p>
            <a:r>
              <a:rPr lang="fr-FR" sz="2400" u="dash" dirty="0">
                <a:solidFill>
                  <a:srgbClr val="000090"/>
                </a:solidFill>
              </a:rPr>
              <a:t>Rôle des élèves </a:t>
            </a:r>
            <a:r>
              <a:rPr lang="en-US" sz="2400" u="dash" dirty="0" smtClean="0">
                <a:solidFill>
                  <a:srgbClr val="000090"/>
                </a:solidFill>
              </a:rPr>
              <a:t>: </a:t>
            </a:r>
            <a:endParaRPr lang="en-US" sz="2400" dirty="0">
              <a:solidFill>
                <a:srgbClr val="000090"/>
              </a:solidFill>
            </a:endParaRPr>
          </a:p>
          <a:p>
            <a:r>
              <a:rPr lang="en-US" sz="2400" dirty="0">
                <a:solidFill>
                  <a:srgbClr val="000090"/>
                </a:solidFill>
              </a:rPr>
              <a:t> </a:t>
            </a:r>
          </a:p>
          <a:p>
            <a:pPr marL="342900" indent="-342900">
              <a:buFont typeface="Wingdings" charset="2"/>
              <a:buChar char="Ø"/>
            </a:pPr>
            <a:r>
              <a:rPr lang="fr-FR" sz="2400" dirty="0">
                <a:solidFill>
                  <a:srgbClr val="000000"/>
                </a:solidFill>
              </a:rPr>
              <a:t>Dissémination de leur travail auprès des différentes instances : Mairies, Conseil Général, Office de tourisme, Établissements scolaires, …</a:t>
            </a:r>
          </a:p>
          <a:p>
            <a:pPr marL="342900" indent="-342900">
              <a:buFont typeface="Wingdings" charset="2"/>
              <a:buChar char="Ø"/>
            </a:pPr>
            <a:r>
              <a:rPr lang="fr-FR" sz="2400" dirty="0">
                <a:solidFill>
                  <a:srgbClr val="000000"/>
                </a:solidFill>
              </a:rPr>
              <a:t>…</a:t>
            </a:r>
          </a:p>
          <a:p>
            <a:endParaRPr lang="en-US" sz="2400" dirty="0">
              <a:solidFill>
                <a:srgbClr val="000090"/>
              </a:solidFill>
            </a:endParaRPr>
          </a:p>
        </p:txBody>
      </p:sp>
    </p:spTree>
    <p:extLst>
      <p:ext uri="{BB962C8B-B14F-4D97-AF65-F5344CB8AC3E}">
        <p14:creationId xmlns:p14="http://schemas.microsoft.com/office/powerpoint/2010/main" val="3992476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424936" cy="4154983"/>
          </a:xfrm>
          <a:prstGeom prst="rect">
            <a:avLst/>
          </a:prstGeom>
          <a:noFill/>
        </p:spPr>
        <p:txBody>
          <a:bodyPr wrap="square" rtlCol="0">
            <a:spAutoFit/>
          </a:bodyPr>
          <a:lstStyle/>
          <a:p>
            <a:pPr algn="ctr"/>
            <a:r>
              <a:rPr lang="fr-FR" sz="2400" u="sng" dirty="0" smtClean="0">
                <a:solidFill>
                  <a:srgbClr val="FF6600"/>
                </a:solidFill>
              </a:rPr>
              <a:t>Objectif principal</a:t>
            </a:r>
            <a:r>
              <a:rPr lang="fr-FR" sz="2400" dirty="0" smtClean="0">
                <a:solidFill>
                  <a:srgbClr val="FF6600"/>
                </a:solidFill>
              </a:rPr>
              <a:t>: </a:t>
            </a:r>
          </a:p>
          <a:p>
            <a:pPr algn="ctr"/>
            <a:r>
              <a:rPr lang="fr-FR" sz="2400" dirty="0" smtClean="0"/>
              <a:t>  </a:t>
            </a:r>
          </a:p>
          <a:p>
            <a:r>
              <a:rPr lang="fr-FR" sz="2400" dirty="0" smtClean="0"/>
              <a:t>Le but principal est la réalisation d’un circuit pédestre ou VTT à destination du grand public, les collectivités et les établissements scolaires autour des communes de différents partenaires. </a:t>
            </a:r>
          </a:p>
          <a:p>
            <a:endParaRPr lang="fr-FR" sz="2400" dirty="0" smtClean="0"/>
          </a:p>
          <a:p>
            <a:pPr algn="ctr"/>
            <a:r>
              <a:rPr lang="fr-FR" sz="2400" u="sng" dirty="0" smtClean="0">
                <a:solidFill>
                  <a:srgbClr val="FF6600"/>
                </a:solidFill>
              </a:rPr>
              <a:t>Objectif intermédiaire</a:t>
            </a:r>
            <a:r>
              <a:rPr lang="fr-FR" sz="2400" dirty="0" smtClean="0">
                <a:solidFill>
                  <a:srgbClr val="FF6600"/>
                </a:solidFill>
              </a:rPr>
              <a:t>: </a:t>
            </a:r>
          </a:p>
          <a:p>
            <a:pPr algn="ctr"/>
            <a:endParaRPr lang="fr-FR" sz="2400" dirty="0" smtClean="0">
              <a:solidFill>
                <a:srgbClr val="FF6600"/>
              </a:solidFill>
            </a:endParaRPr>
          </a:p>
          <a:p>
            <a:r>
              <a:rPr lang="fr-FR" sz="2400" dirty="0" smtClean="0"/>
              <a:t>Organisation d’une rencontre internationale à </a:t>
            </a:r>
            <a:r>
              <a:rPr lang="fr-FR" sz="2400" dirty="0" err="1" smtClean="0"/>
              <a:t>Montarnaud</a:t>
            </a:r>
            <a:r>
              <a:rPr lang="fr-FR" sz="2400" dirty="0" smtClean="0"/>
              <a:t> où les différents partenaires européens se retrouveront pour un défi sportif. </a:t>
            </a:r>
            <a:endParaRPr lang="fr-FR" sz="2400" dirty="0"/>
          </a:p>
        </p:txBody>
      </p:sp>
    </p:spTree>
    <p:extLst>
      <p:ext uri="{BB962C8B-B14F-4D97-AF65-F5344CB8AC3E}">
        <p14:creationId xmlns:p14="http://schemas.microsoft.com/office/powerpoint/2010/main" val="1703414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568" y="404664"/>
            <a:ext cx="184731" cy="369332"/>
          </a:xfrm>
          <a:prstGeom prst="rect">
            <a:avLst/>
          </a:prstGeom>
          <a:noFill/>
        </p:spPr>
        <p:txBody>
          <a:bodyPr wrap="none" rtlCol="0">
            <a:spAutoFit/>
          </a:bodyPr>
          <a:lstStyle/>
          <a:p>
            <a:endParaRPr lang="fr-FR" dirty="0"/>
          </a:p>
        </p:txBody>
      </p:sp>
      <p:sp>
        <p:nvSpPr>
          <p:cNvPr id="6" name="ZoneTexte 5"/>
          <p:cNvSpPr txBox="1"/>
          <p:nvPr/>
        </p:nvSpPr>
        <p:spPr>
          <a:xfrm>
            <a:off x="755576" y="2996952"/>
            <a:ext cx="7632848" cy="1477328"/>
          </a:xfrm>
          <a:prstGeom prst="rect">
            <a:avLst/>
          </a:prstGeom>
          <a:noFill/>
          <a:ln w="28575">
            <a:solidFill>
              <a:srgbClr val="FF0000"/>
            </a:solidFill>
          </a:ln>
        </p:spPr>
        <p:txBody>
          <a:bodyPr wrap="square" rtlCol="0">
            <a:spAutoFit/>
          </a:bodyPr>
          <a:lstStyle/>
          <a:p>
            <a:pPr algn="ctr"/>
            <a:endParaRPr lang="fr-FR" dirty="0" smtClean="0">
              <a:latin typeface="Algerian" pitchFamily="82" charset="0"/>
            </a:endParaRPr>
          </a:p>
          <a:p>
            <a:pPr algn="ctr"/>
            <a:r>
              <a:rPr lang="fr-FR" dirty="0" smtClean="0">
                <a:latin typeface="Algerian" pitchFamily="82" charset="0"/>
              </a:rPr>
              <a:t>Projet ERASMUS </a:t>
            </a:r>
            <a:r>
              <a:rPr lang="fr-FR" dirty="0">
                <a:latin typeface="Algerian" pitchFamily="82" charset="0"/>
              </a:rPr>
              <a:t>+ </a:t>
            </a:r>
            <a:r>
              <a:rPr lang="fr-FR" dirty="0" smtClean="0">
                <a:latin typeface="Algerian" pitchFamily="82" charset="0"/>
              </a:rPr>
              <a:t>«</a:t>
            </a:r>
            <a:r>
              <a:rPr lang="fr-FR" dirty="0">
                <a:latin typeface="Algerian" pitchFamily="82" charset="0"/>
              </a:rPr>
              <a:t> CIRCUIT SESAME »</a:t>
            </a:r>
          </a:p>
          <a:p>
            <a:r>
              <a:rPr lang="fr-FR" dirty="0">
                <a:latin typeface="Algerian" pitchFamily="82" charset="0"/>
              </a:rPr>
              <a:t> </a:t>
            </a:r>
          </a:p>
          <a:p>
            <a:pPr algn="ctr"/>
            <a:r>
              <a:rPr lang="fr-FR" b="1" dirty="0">
                <a:solidFill>
                  <a:srgbClr val="FF0000"/>
                </a:solidFill>
              </a:rPr>
              <a:t>Mise en œuvre de l'organisation du « CIRCUIT »</a:t>
            </a:r>
          </a:p>
          <a:p>
            <a:pPr algn="ctr"/>
            <a:endParaRPr lang="fr-FR" dirty="0">
              <a:solidFill>
                <a:srgbClr val="FF0000"/>
              </a:solidFill>
            </a:endParaRPr>
          </a:p>
        </p:txBody>
      </p:sp>
      <p:pic>
        <p:nvPicPr>
          <p:cNvPr id="5"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6494428" y="283014"/>
            <a:ext cx="1893996" cy="2024296"/>
          </a:xfrm>
          <a:prstGeom prst="rect">
            <a:avLst/>
          </a:prstGeom>
          <a:noFill/>
          <a:ln>
            <a:noFill/>
          </a:ln>
        </p:spPr>
      </p:pic>
      <p:pic>
        <p:nvPicPr>
          <p:cNvPr id="7"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560173" y="464433"/>
            <a:ext cx="3300775" cy="941561"/>
          </a:xfrm>
          <a:prstGeom prst="rect">
            <a:avLst/>
          </a:prstGeom>
          <a:noFill/>
          <a:ln>
            <a:noFill/>
          </a:ln>
        </p:spPr>
      </p:pic>
    </p:spTree>
    <p:extLst>
      <p:ext uri="{BB962C8B-B14F-4D97-AF65-F5344CB8AC3E}">
        <p14:creationId xmlns:p14="http://schemas.microsoft.com/office/powerpoint/2010/main" val="2739878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5632310"/>
          </a:xfrm>
          <a:prstGeom prst="rect">
            <a:avLst/>
          </a:prstGeom>
          <a:noFill/>
        </p:spPr>
        <p:txBody>
          <a:bodyPr wrap="square" rtlCol="0">
            <a:spAutoFit/>
          </a:bodyPr>
          <a:lstStyle/>
          <a:p>
            <a:pPr algn="ctr"/>
            <a:r>
              <a:rPr lang="fr-FR" sz="2400" u="sng" dirty="0">
                <a:solidFill>
                  <a:srgbClr val="FF6600"/>
                </a:solidFill>
              </a:rPr>
              <a:t>Formation de plusieurs groupes interdisciplinaires </a:t>
            </a:r>
          </a:p>
          <a:p>
            <a:pPr algn="ctr"/>
            <a:endParaRPr lang="en-US" sz="2400" u="sng" dirty="0" smtClean="0">
              <a:solidFill>
                <a:srgbClr val="800000"/>
              </a:solidFill>
            </a:endParaRPr>
          </a:p>
          <a:p>
            <a:endParaRPr lang="fr-FR" sz="2400" u="dash" dirty="0" smtClean="0">
              <a:solidFill>
                <a:srgbClr val="000090"/>
              </a:solidFill>
            </a:endParaRPr>
          </a:p>
          <a:p>
            <a:r>
              <a:rPr lang="fr-FR" sz="2400" u="dash" dirty="0" smtClean="0">
                <a:solidFill>
                  <a:srgbClr val="000090"/>
                </a:solidFill>
              </a:rPr>
              <a:t>Groupe « CARTE »: </a:t>
            </a:r>
            <a:r>
              <a:rPr lang="fr-FR" sz="2400" u="dash" dirty="0">
                <a:solidFill>
                  <a:srgbClr val="000090"/>
                </a:solidFill>
              </a:rPr>
              <a:t>encadré par maths et </a:t>
            </a:r>
            <a:r>
              <a:rPr lang="fr-FR" sz="2400" u="dash" dirty="0" smtClean="0">
                <a:solidFill>
                  <a:srgbClr val="000090"/>
                </a:solidFill>
              </a:rPr>
              <a:t>EPS </a:t>
            </a:r>
            <a:r>
              <a:rPr lang="en-US" sz="2400" u="dash" dirty="0" smtClean="0">
                <a:solidFill>
                  <a:srgbClr val="000090"/>
                </a:solidFill>
              </a:rPr>
              <a:t>: </a:t>
            </a:r>
            <a:endParaRPr lang="en-US" sz="2400" dirty="0">
              <a:solidFill>
                <a:srgbClr val="000090"/>
              </a:solidFill>
            </a:endParaRPr>
          </a:p>
          <a:p>
            <a:pPr marL="342900" indent="-342900">
              <a:buFont typeface="Wingdings" charset="2"/>
              <a:buChar char="Ø"/>
            </a:pPr>
            <a:r>
              <a:rPr lang="fr-FR" sz="2400" dirty="0" smtClean="0"/>
              <a:t>travail </a:t>
            </a:r>
            <a:r>
              <a:rPr lang="fr-FR" sz="2400" dirty="0"/>
              <a:t>sur le terrain et en classe recherche de l'itinéraire, recherches,  mesure des distances, évaluation d'un niveau de difficulté pour chaque étape du parcours, obtention de courbes de niveau, calcul de dénivelés, de vitesses (utilisation de </a:t>
            </a:r>
            <a:r>
              <a:rPr lang="fr-FR" sz="2400" dirty="0" err="1"/>
              <a:t>Géoportail</a:t>
            </a:r>
            <a:r>
              <a:rPr lang="fr-FR" sz="2400" dirty="0"/>
              <a:t>)... </a:t>
            </a:r>
            <a:endParaRPr lang="fr-FR" sz="2400" dirty="0" smtClean="0"/>
          </a:p>
          <a:p>
            <a:pPr marL="342900" indent="-342900">
              <a:buFont typeface="Wingdings" charset="2"/>
              <a:buChar char="Ø"/>
            </a:pPr>
            <a:endParaRPr lang="en-US" sz="2400" dirty="0">
              <a:solidFill>
                <a:srgbClr val="000090"/>
              </a:solidFill>
            </a:endParaRPr>
          </a:p>
          <a:p>
            <a:r>
              <a:rPr lang="fr-FR" sz="2400" u="dash" dirty="0">
                <a:solidFill>
                  <a:srgbClr val="000090"/>
                </a:solidFill>
              </a:rPr>
              <a:t>Groupe </a:t>
            </a:r>
            <a:r>
              <a:rPr lang="fr-FR" sz="2400" u="dash" dirty="0" smtClean="0">
                <a:solidFill>
                  <a:srgbClr val="000090"/>
                </a:solidFill>
              </a:rPr>
              <a:t>« PAYSAGE »: </a:t>
            </a:r>
            <a:r>
              <a:rPr lang="fr-FR" sz="2400" u="dash" dirty="0">
                <a:solidFill>
                  <a:srgbClr val="000090"/>
                </a:solidFill>
              </a:rPr>
              <a:t>S.V.T et </a:t>
            </a:r>
            <a:r>
              <a:rPr lang="fr-FR" sz="2400" u="dash" dirty="0" smtClean="0">
                <a:solidFill>
                  <a:srgbClr val="000090"/>
                </a:solidFill>
              </a:rPr>
              <a:t>langues </a:t>
            </a:r>
            <a:r>
              <a:rPr lang="en-US" sz="2400" u="dash" dirty="0" smtClean="0">
                <a:solidFill>
                  <a:srgbClr val="000090"/>
                </a:solidFill>
              </a:rPr>
              <a:t>: </a:t>
            </a:r>
            <a:endParaRPr lang="en-US" sz="2400" dirty="0">
              <a:solidFill>
                <a:srgbClr val="000090"/>
              </a:solidFill>
            </a:endParaRPr>
          </a:p>
          <a:p>
            <a:pPr marL="342900" lvl="0" indent="-342900">
              <a:buFont typeface="Wingdings" charset="2"/>
              <a:buChar char="Ø"/>
            </a:pPr>
            <a:r>
              <a:rPr lang="fr-FR" sz="2400" dirty="0"/>
              <a:t>dessins d'observations (choix des élèves les meilleurs en dessin...), photos macro, détermination de minéraux et de roches, études de paysages, floristique, botanique, géologie dans une langue </a:t>
            </a:r>
            <a:r>
              <a:rPr lang="fr-FR" sz="2400" dirty="0" smtClean="0"/>
              <a:t>étrangère</a:t>
            </a:r>
          </a:p>
        </p:txBody>
      </p:sp>
    </p:spTree>
    <p:extLst>
      <p:ext uri="{BB962C8B-B14F-4D97-AF65-F5344CB8AC3E}">
        <p14:creationId xmlns:p14="http://schemas.microsoft.com/office/powerpoint/2010/main" val="2594595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5632310"/>
          </a:xfrm>
          <a:prstGeom prst="rect">
            <a:avLst/>
          </a:prstGeom>
          <a:noFill/>
        </p:spPr>
        <p:txBody>
          <a:bodyPr wrap="square" rtlCol="0">
            <a:spAutoFit/>
          </a:bodyPr>
          <a:lstStyle/>
          <a:p>
            <a:pPr algn="ctr"/>
            <a:r>
              <a:rPr lang="fr-FR" sz="2400" u="sng" dirty="0">
                <a:solidFill>
                  <a:srgbClr val="FF6600"/>
                </a:solidFill>
              </a:rPr>
              <a:t>Formation de plusieurs groupes interdisciplinaires </a:t>
            </a:r>
          </a:p>
          <a:p>
            <a:pPr algn="ctr"/>
            <a:endParaRPr lang="en-US" sz="2400" u="sng" dirty="0" smtClean="0">
              <a:solidFill>
                <a:srgbClr val="800000"/>
              </a:solidFill>
            </a:endParaRPr>
          </a:p>
          <a:p>
            <a:endParaRPr lang="fr-FR" sz="2400" u="dash" dirty="0" smtClean="0">
              <a:solidFill>
                <a:srgbClr val="000090"/>
              </a:solidFill>
            </a:endParaRPr>
          </a:p>
          <a:p>
            <a:r>
              <a:rPr lang="fr-FR" sz="2400" u="dash" dirty="0" smtClean="0">
                <a:solidFill>
                  <a:srgbClr val="000090"/>
                </a:solidFill>
              </a:rPr>
              <a:t>Groupe « </a:t>
            </a:r>
            <a:r>
              <a:rPr lang="fr-FR" sz="2400" u="dash" dirty="0">
                <a:solidFill>
                  <a:srgbClr val="000090"/>
                </a:solidFill>
              </a:rPr>
              <a:t>HISTOIRE </a:t>
            </a:r>
            <a:r>
              <a:rPr lang="fr-FR" sz="2400" u="dash" dirty="0" smtClean="0">
                <a:solidFill>
                  <a:srgbClr val="000090"/>
                </a:solidFill>
              </a:rPr>
              <a:t> »: </a:t>
            </a:r>
            <a:r>
              <a:rPr lang="fr-FR" sz="2400" u="dash" dirty="0">
                <a:solidFill>
                  <a:srgbClr val="000090"/>
                </a:solidFill>
              </a:rPr>
              <a:t>encadré par </a:t>
            </a:r>
            <a:r>
              <a:rPr lang="fr-FR" sz="2400" u="dash" dirty="0" smtClean="0">
                <a:solidFill>
                  <a:srgbClr val="000090"/>
                </a:solidFill>
              </a:rPr>
              <a:t>histoire et langues </a:t>
            </a:r>
            <a:r>
              <a:rPr lang="en-US" sz="2400" u="dash" dirty="0" smtClean="0">
                <a:solidFill>
                  <a:srgbClr val="000090"/>
                </a:solidFill>
              </a:rPr>
              <a:t>: </a:t>
            </a:r>
            <a:endParaRPr lang="en-US" sz="2400" dirty="0">
              <a:solidFill>
                <a:srgbClr val="000090"/>
              </a:solidFill>
            </a:endParaRPr>
          </a:p>
          <a:p>
            <a:pPr marL="342900" indent="-342900">
              <a:buFont typeface="Wingdings" charset="2"/>
              <a:buChar char="Ø"/>
            </a:pPr>
            <a:r>
              <a:rPr lang="fr-FR" sz="2400" dirty="0"/>
              <a:t>Recherche d'informations concernant l'histoire locale des lieux traversés par le circuit, en Français et dans une langue étrangère... </a:t>
            </a:r>
            <a:endParaRPr lang="fr-FR" sz="2400" dirty="0" smtClean="0"/>
          </a:p>
          <a:p>
            <a:pPr marL="342900" indent="-342900">
              <a:buFont typeface="Wingdings" charset="2"/>
              <a:buChar char="Ø"/>
            </a:pPr>
            <a:endParaRPr lang="en-US" sz="2400" dirty="0">
              <a:solidFill>
                <a:srgbClr val="000090"/>
              </a:solidFill>
            </a:endParaRPr>
          </a:p>
          <a:p>
            <a:r>
              <a:rPr lang="fr-FR" sz="2400" u="dash" dirty="0">
                <a:solidFill>
                  <a:srgbClr val="000090"/>
                </a:solidFill>
              </a:rPr>
              <a:t>Groupe </a:t>
            </a:r>
            <a:r>
              <a:rPr lang="fr-FR" sz="2400" u="dash" dirty="0" smtClean="0">
                <a:solidFill>
                  <a:srgbClr val="000090"/>
                </a:solidFill>
              </a:rPr>
              <a:t>« </a:t>
            </a:r>
            <a:r>
              <a:rPr lang="fr-FR" sz="2400" u="dash" dirty="0">
                <a:solidFill>
                  <a:srgbClr val="000090"/>
                </a:solidFill>
              </a:rPr>
              <a:t>TRAITEMENT DES DONNEES </a:t>
            </a:r>
            <a:r>
              <a:rPr lang="fr-FR" sz="2400" u="dash" dirty="0" smtClean="0">
                <a:solidFill>
                  <a:srgbClr val="000090"/>
                </a:solidFill>
              </a:rPr>
              <a:t> » : Techno </a:t>
            </a:r>
            <a:r>
              <a:rPr lang="fr-FR" sz="2400" u="dash" dirty="0">
                <a:solidFill>
                  <a:srgbClr val="000090"/>
                </a:solidFill>
              </a:rPr>
              <a:t>et </a:t>
            </a:r>
            <a:r>
              <a:rPr lang="fr-FR" sz="2400" u="dash" dirty="0" smtClean="0">
                <a:solidFill>
                  <a:srgbClr val="000090"/>
                </a:solidFill>
              </a:rPr>
              <a:t>langues </a:t>
            </a:r>
            <a:r>
              <a:rPr lang="en-US" sz="2400" u="dash" dirty="0" smtClean="0">
                <a:solidFill>
                  <a:srgbClr val="000090"/>
                </a:solidFill>
              </a:rPr>
              <a:t>: </a:t>
            </a:r>
            <a:endParaRPr lang="en-US" sz="2400" dirty="0">
              <a:solidFill>
                <a:srgbClr val="000090"/>
              </a:solidFill>
            </a:endParaRPr>
          </a:p>
          <a:p>
            <a:pPr marL="342900" lvl="0" indent="-342900">
              <a:buFont typeface="Wingdings" charset="2"/>
              <a:buChar char="Ø"/>
            </a:pPr>
            <a:r>
              <a:rPr lang="fr-FR" sz="2400" dirty="0"/>
              <a:t>Communication inter groupes  des données collectées sur le terrain et au collège, traitement de ces travaux par l'outil informatique.</a:t>
            </a:r>
          </a:p>
          <a:p>
            <a:pPr marL="342900" lvl="0" indent="-342900">
              <a:buFont typeface="Wingdings" charset="2"/>
              <a:buChar char="Ø"/>
            </a:pPr>
            <a:r>
              <a:rPr lang="fr-FR" sz="2400" dirty="0" smtClean="0"/>
              <a:t>Recherche </a:t>
            </a:r>
            <a:r>
              <a:rPr lang="fr-FR" sz="2400" dirty="0"/>
              <a:t>de partenariats, démarchage auprès des commerces, prise de contact avec les collectivités locales..</a:t>
            </a:r>
          </a:p>
          <a:p>
            <a:pPr marL="342900" lvl="0" indent="-342900">
              <a:buFont typeface="Wingdings" charset="2"/>
              <a:buChar char="Ø"/>
            </a:pPr>
            <a:r>
              <a:rPr lang="fr-FR" sz="2400" dirty="0"/>
              <a:t>Partager sur E-</a:t>
            </a:r>
            <a:r>
              <a:rPr lang="fr-FR" sz="2400" dirty="0" err="1"/>
              <a:t>twinning</a:t>
            </a:r>
            <a:r>
              <a:rPr lang="fr-FR" sz="2400" dirty="0"/>
              <a:t> l'avancée des travaux. </a:t>
            </a:r>
            <a:endParaRPr lang="fr-FR" sz="2400" dirty="0" smtClean="0"/>
          </a:p>
        </p:txBody>
      </p:sp>
    </p:spTree>
    <p:extLst>
      <p:ext uri="{BB962C8B-B14F-4D97-AF65-F5344CB8AC3E}">
        <p14:creationId xmlns:p14="http://schemas.microsoft.com/office/powerpoint/2010/main" val="1358239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461665"/>
          </a:xfrm>
          <a:prstGeom prst="rect">
            <a:avLst/>
          </a:prstGeom>
          <a:noFill/>
        </p:spPr>
        <p:txBody>
          <a:bodyPr wrap="square" rtlCol="0">
            <a:spAutoFit/>
          </a:bodyPr>
          <a:lstStyle/>
          <a:p>
            <a:pPr algn="ctr"/>
            <a:r>
              <a:rPr lang="fr-FR" sz="2400" u="sng" dirty="0" smtClean="0">
                <a:solidFill>
                  <a:srgbClr val="FF6600"/>
                </a:solidFill>
              </a:rPr>
              <a:t>Procédure </a:t>
            </a:r>
            <a:r>
              <a:rPr lang="fr-FR" sz="2400" u="sng" dirty="0">
                <a:solidFill>
                  <a:srgbClr val="FF6600"/>
                </a:solidFill>
              </a:rPr>
              <a:t>groupe </a:t>
            </a:r>
            <a:r>
              <a:rPr lang="fr-FR" sz="2400" u="sng" dirty="0" smtClean="0">
                <a:solidFill>
                  <a:srgbClr val="FF6600"/>
                </a:solidFill>
              </a:rPr>
              <a:t>« PAYSAGE »</a:t>
            </a:r>
            <a:endParaRPr lang="fr-FR" sz="2400" u="sng" dirty="0">
              <a:solidFill>
                <a:srgbClr val="FF6600"/>
              </a:solidFill>
            </a:endParaRPr>
          </a:p>
        </p:txBody>
      </p:sp>
      <p:pic>
        <p:nvPicPr>
          <p:cNvPr id="2" name="Image 1" descr="Image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1522"/>
            <a:ext cx="9144000" cy="5490939"/>
          </a:xfrm>
          <a:prstGeom prst="rect">
            <a:avLst/>
          </a:prstGeom>
        </p:spPr>
      </p:pic>
    </p:spTree>
    <p:extLst>
      <p:ext uri="{BB962C8B-B14F-4D97-AF65-F5344CB8AC3E}">
        <p14:creationId xmlns:p14="http://schemas.microsoft.com/office/powerpoint/2010/main" val="3171120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461665"/>
          </a:xfrm>
          <a:prstGeom prst="rect">
            <a:avLst/>
          </a:prstGeom>
          <a:noFill/>
        </p:spPr>
        <p:txBody>
          <a:bodyPr wrap="square" rtlCol="0">
            <a:spAutoFit/>
          </a:bodyPr>
          <a:lstStyle/>
          <a:p>
            <a:pPr algn="ctr"/>
            <a:r>
              <a:rPr lang="fr-FR" sz="2400" u="sng" dirty="0" smtClean="0">
                <a:solidFill>
                  <a:srgbClr val="FF6600"/>
                </a:solidFill>
              </a:rPr>
              <a:t>Procédure </a:t>
            </a:r>
            <a:r>
              <a:rPr lang="fr-FR" sz="2400" u="sng" dirty="0">
                <a:solidFill>
                  <a:srgbClr val="FF6600"/>
                </a:solidFill>
              </a:rPr>
              <a:t>groupe </a:t>
            </a:r>
            <a:r>
              <a:rPr lang="fr-FR" sz="2400" u="sng" dirty="0" smtClean="0">
                <a:solidFill>
                  <a:srgbClr val="FF6600"/>
                </a:solidFill>
              </a:rPr>
              <a:t>« PAYSAGE »</a:t>
            </a:r>
            <a:endParaRPr lang="fr-FR" sz="2400" u="sng" dirty="0">
              <a:solidFill>
                <a:srgbClr val="FF6600"/>
              </a:solidFill>
            </a:endParaRPr>
          </a:p>
        </p:txBody>
      </p:sp>
      <p:pic>
        <p:nvPicPr>
          <p:cNvPr id="3" name="Image 2" descr="Image 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4095514"/>
          </a:xfrm>
          <a:prstGeom prst="rect">
            <a:avLst/>
          </a:prstGeom>
        </p:spPr>
      </p:pic>
    </p:spTree>
    <p:extLst>
      <p:ext uri="{BB962C8B-B14F-4D97-AF65-F5344CB8AC3E}">
        <p14:creationId xmlns:p14="http://schemas.microsoft.com/office/powerpoint/2010/main" val="4072744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6001642"/>
          </a:xfrm>
          <a:prstGeom prst="rect">
            <a:avLst/>
          </a:prstGeom>
          <a:noFill/>
        </p:spPr>
        <p:txBody>
          <a:bodyPr wrap="square" rtlCol="0">
            <a:spAutoFit/>
          </a:bodyPr>
          <a:lstStyle/>
          <a:p>
            <a:pPr algn="ctr"/>
            <a:r>
              <a:rPr lang="fr-FR" sz="2400" u="sng" dirty="0" smtClean="0">
                <a:solidFill>
                  <a:srgbClr val="FF6600"/>
                </a:solidFill>
              </a:rPr>
              <a:t>Procédure groupe « CARTE »</a:t>
            </a:r>
          </a:p>
          <a:p>
            <a:pPr algn="ctr"/>
            <a:endParaRPr lang="fr-FR" sz="2400" u="sng" dirty="0" smtClean="0">
              <a:solidFill>
                <a:srgbClr val="FF6600"/>
              </a:solidFill>
            </a:endParaRPr>
          </a:p>
          <a:p>
            <a:r>
              <a:rPr lang="fr-FR" sz="2400" u="dash" dirty="0" smtClean="0">
                <a:solidFill>
                  <a:srgbClr val="000090"/>
                </a:solidFill>
              </a:rPr>
              <a:t>Mesures : </a:t>
            </a:r>
            <a:endParaRPr lang="fr-FR" sz="2400" dirty="0" smtClean="0">
              <a:solidFill>
                <a:srgbClr val="000090"/>
              </a:solidFill>
            </a:endParaRPr>
          </a:p>
          <a:p>
            <a:pPr marL="342900" indent="-342900">
              <a:buFont typeface="Wingdings" charset="2"/>
              <a:buChar char="Ø"/>
            </a:pPr>
            <a:r>
              <a:rPr lang="fr-FR" sz="2400" dirty="0" smtClean="0"/>
              <a:t>distance (carte, relevé informatique), calcul de vitesse, durée du parcours... (exemple 1)</a:t>
            </a:r>
          </a:p>
          <a:p>
            <a:pPr marL="342900" indent="-342900">
              <a:buFont typeface="Wingdings" charset="2"/>
              <a:buChar char="Ø"/>
            </a:pPr>
            <a:r>
              <a:rPr lang="fr-FR" sz="2400" dirty="0" smtClean="0"/>
              <a:t>dénivelé (à partir d'une carte, à partir de données informatique) (exemple 7)</a:t>
            </a:r>
          </a:p>
          <a:p>
            <a:pPr marL="342900" indent="-342900">
              <a:buFont typeface="Wingdings" charset="2"/>
              <a:buChar char="Ø"/>
            </a:pPr>
            <a:r>
              <a:rPr lang="fr-FR" sz="2400" dirty="0" smtClean="0"/>
              <a:t>échelle de la carte</a:t>
            </a:r>
          </a:p>
          <a:p>
            <a:pPr marL="342900" indent="-342900">
              <a:buFont typeface="Wingdings" charset="2"/>
              <a:buChar char="Ø"/>
            </a:pPr>
            <a:r>
              <a:rPr lang="fr-FR" sz="2400" dirty="0" smtClean="0"/>
              <a:t>apporter une cotation de difficulté au parcours </a:t>
            </a:r>
          </a:p>
          <a:p>
            <a:endParaRPr lang="fr-FR" sz="2400" dirty="0" smtClean="0">
              <a:solidFill>
                <a:srgbClr val="000090"/>
              </a:solidFill>
            </a:endParaRPr>
          </a:p>
          <a:p>
            <a:r>
              <a:rPr lang="fr-FR" sz="2400" u="dash" dirty="0" smtClean="0">
                <a:solidFill>
                  <a:srgbClr val="000090"/>
                </a:solidFill>
              </a:rPr>
              <a:t>Tracé de la carte : </a:t>
            </a:r>
            <a:endParaRPr lang="fr-FR" sz="2400" dirty="0" smtClean="0">
              <a:solidFill>
                <a:srgbClr val="000090"/>
              </a:solidFill>
            </a:endParaRPr>
          </a:p>
          <a:p>
            <a:pPr marL="342900" lvl="0" indent="-342900">
              <a:buFont typeface="Wingdings" charset="2"/>
              <a:buChar char="Ø"/>
            </a:pPr>
            <a:r>
              <a:rPr lang="fr-FR" sz="2400" dirty="0" smtClean="0"/>
              <a:t>utilisation </a:t>
            </a:r>
            <a:r>
              <a:rPr lang="fr-FR" sz="2400" dirty="0" err="1" smtClean="0"/>
              <a:t>géoportail</a:t>
            </a:r>
            <a:endParaRPr lang="fr-FR" sz="2400" dirty="0" smtClean="0"/>
          </a:p>
          <a:p>
            <a:pPr marL="342900" lvl="0" indent="-342900">
              <a:buFont typeface="Wingdings" charset="2"/>
              <a:buChar char="Ø"/>
            </a:pPr>
            <a:r>
              <a:rPr lang="fr-FR" sz="2400" dirty="0" smtClean="0"/>
              <a:t>	support GPS</a:t>
            </a:r>
          </a:p>
          <a:p>
            <a:pPr marL="342900" lvl="0" indent="-342900">
              <a:buFont typeface="Wingdings" charset="2"/>
              <a:buChar char="Ø"/>
            </a:pPr>
            <a:r>
              <a:rPr lang="fr-FR" sz="2400" dirty="0" smtClean="0"/>
              <a:t>	possibilités de variantes</a:t>
            </a:r>
          </a:p>
          <a:p>
            <a:pPr lvl="0"/>
            <a:r>
              <a:rPr lang="fr-FR" sz="2400" dirty="0" smtClean="0"/>
              <a:t> </a:t>
            </a:r>
          </a:p>
          <a:p>
            <a:pPr algn="ctr"/>
            <a:endParaRPr lang="fr-FR" sz="2400" u="sng" dirty="0">
              <a:solidFill>
                <a:srgbClr val="FF6600"/>
              </a:solidFill>
            </a:endParaRPr>
          </a:p>
        </p:txBody>
      </p:sp>
    </p:spTree>
    <p:extLst>
      <p:ext uri="{BB962C8B-B14F-4D97-AF65-F5344CB8AC3E}">
        <p14:creationId xmlns:p14="http://schemas.microsoft.com/office/powerpoint/2010/main" val="787340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6001642"/>
          </a:xfrm>
          <a:prstGeom prst="rect">
            <a:avLst/>
          </a:prstGeom>
          <a:noFill/>
        </p:spPr>
        <p:txBody>
          <a:bodyPr wrap="square" rtlCol="0">
            <a:spAutoFit/>
          </a:bodyPr>
          <a:lstStyle/>
          <a:p>
            <a:pPr algn="ctr"/>
            <a:r>
              <a:rPr lang="fr-FR" sz="2400" u="sng" dirty="0" smtClean="0">
                <a:solidFill>
                  <a:srgbClr val="FF6600"/>
                </a:solidFill>
              </a:rPr>
              <a:t>Procédure groupe « CARTE »</a:t>
            </a:r>
          </a:p>
          <a:p>
            <a:pPr algn="ctr"/>
            <a:endParaRPr lang="fr-FR" sz="2400" u="sng" dirty="0" smtClean="0">
              <a:solidFill>
                <a:srgbClr val="FF6600"/>
              </a:solidFill>
            </a:endParaRPr>
          </a:p>
          <a:p>
            <a:r>
              <a:rPr lang="fr-FR" sz="2400" u="dash" dirty="0">
                <a:solidFill>
                  <a:srgbClr val="000090"/>
                </a:solidFill>
              </a:rPr>
              <a:t>Rédaction </a:t>
            </a:r>
            <a:r>
              <a:rPr lang="fr-FR" sz="2400" u="dash" dirty="0" smtClean="0">
                <a:solidFill>
                  <a:srgbClr val="000090"/>
                </a:solidFill>
              </a:rPr>
              <a:t>:</a:t>
            </a:r>
            <a:endParaRPr lang="fr-FR" sz="2400" dirty="0" smtClean="0">
              <a:solidFill>
                <a:srgbClr val="000090"/>
              </a:solidFill>
            </a:endParaRPr>
          </a:p>
          <a:p>
            <a:pPr marL="342900" indent="-342900">
              <a:buFont typeface="Wingdings" charset="2"/>
              <a:buChar char="Ø"/>
            </a:pPr>
            <a:r>
              <a:rPr lang="fr-FR" sz="2400" dirty="0"/>
              <a:t>explication point de départ</a:t>
            </a:r>
          </a:p>
          <a:p>
            <a:pPr marL="342900" indent="-342900">
              <a:buFont typeface="Wingdings" charset="2"/>
              <a:buChar char="Ø"/>
            </a:pPr>
            <a:r>
              <a:rPr lang="fr-FR" sz="2400" dirty="0" smtClean="0"/>
              <a:t>explications </a:t>
            </a:r>
            <a:r>
              <a:rPr lang="fr-FR" sz="2400" dirty="0"/>
              <a:t>trajets et points spécifiques</a:t>
            </a:r>
          </a:p>
          <a:p>
            <a:pPr marL="342900" indent="-342900">
              <a:buFont typeface="Wingdings" charset="2"/>
              <a:buChar char="Ø"/>
            </a:pPr>
            <a:r>
              <a:rPr lang="fr-FR" sz="2400" dirty="0" smtClean="0"/>
              <a:t>consignes </a:t>
            </a:r>
            <a:r>
              <a:rPr lang="fr-FR" sz="2400" dirty="0"/>
              <a:t>de sécurité (points délicats), légendes, zones interdites</a:t>
            </a:r>
          </a:p>
          <a:p>
            <a:pPr marL="342900" indent="-342900">
              <a:buFont typeface="Wingdings" charset="2"/>
              <a:buChar char="Ø"/>
            </a:pPr>
            <a:r>
              <a:rPr lang="fr-FR" sz="2400" dirty="0" smtClean="0"/>
              <a:t>autorisations </a:t>
            </a:r>
            <a:r>
              <a:rPr lang="fr-FR" sz="2400" dirty="0"/>
              <a:t>de passage</a:t>
            </a:r>
          </a:p>
          <a:p>
            <a:pPr marL="342900" indent="-342900">
              <a:buFont typeface="Wingdings" charset="2"/>
              <a:buChar char="Ø"/>
            </a:pPr>
            <a:r>
              <a:rPr lang="fr-FR" sz="2400" dirty="0" smtClean="0"/>
              <a:t>numéros </a:t>
            </a:r>
            <a:r>
              <a:rPr lang="fr-FR" sz="2400" dirty="0"/>
              <a:t>d’urgence</a:t>
            </a:r>
          </a:p>
          <a:p>
            <a:pPr marL="342900" indent="-342900">
              <a:buFont typeface="Wingdings" charset="2"/>
              <a:buChar char="Ø"/>
            </a:pPr>
            <a:endParaRPr lang="fr-FR" sz="2400" dirty="0" smtClean="0">
              <a:solidFill>
                <a:srgbClr val="000090"/>
              </a:solidFill>
            </a:endParaRPr>
          </a:p>
          <a:p>
            <a:r>
              <a:rPr lang="fr-FR" sz="2400" u="dash" dirty="0">
                <a:solidFill>
                  <a:srgbClr val="000090"/>
                </a:solidFill>
              </a:rPr>
              <a:t>Détermination des éléments particuliers :</a:t>
            </a:r>
            <a:r>
              <a:rPr lang="fr-FR" sz="2400" dirty="0">
                <a:solidFill>
                  <a:srgbClr val="000090"/>
                </a:solidFill>
              </a:rPr>
              <a:t> (voir exemples 3 à 6) </a:t>
            </a:r>
            <a:r>
              <a:rPr lang="fr-FR" sz="2400" dirty="0" smtClean="0">
                <a:solidFill>
                  <a:srgbClr val="000090"/>
                </a:solidFill>
              </a:rPr>
              <a:t> :</a:t>
            </a:r>
          </a:p>
          <a:p>
            <a:pPr marL="342900" lvl="0" indent="-342900">
              <a:buFont typeface="Wingdings" charset="2"/>
              <a:buChar char="Ø"/>
            </a:pPr>
            <a:r>
              <a:rPr lang="fr-FR" sz="2400" dirty="0"/>
              <a:t>précision du lieu (coordonnées GPS)</a:t>
            </a:r>
          </a:p>
          <a:p>
            <a:pPr marL="342900" lvl="0" indent="-342900">
              <a:buFont typeface="Wingdings" charset="2"/>
              <a:buChar char="Ø"/>
            </a:pPr>
            <a:r>
              <a:rPr lang="fr-FR" sz="2400" dirty="0" smtClean="0"/>
              <a:t>culturels</a:t>
            </a:r>
            <a:r>
              <a:rPr lang="fr-FR" sz="2400" dirty="0"/>
              <a:t>/historiques/économiques/ leur utilisation...</a:t>
            </a:r>
          </a:p>
          <a:p>
            <a:pPr marL="342900" lvl="0" indent="-342900">
              <a:buFont typeface="Wingdings" charset="2"/>
              <a:buChar char="Ø"/>
            </a:pPr>
            <a:r>
              <a:rPr lang="fr-FR" sz="2400" dirty="0" smtClean="0"/>
              <a:t>superficie</a:t>
            </a:r>
            <a:r>
              <a:rPr lang="fr-FR" sz="2400" dirty="0"/>
              <a:t>, caractéristiques architecturales...</a:t>
            </a:r>
          </a:p>
          <a:p>
            <a:pPr lvl="0"/>
            <a:r>
              <a:rPr lang="fr-FR" sz="2400" dirty="0" smtClean="0"/>
              <a:t> </a:t>
            </a:r>
          </a:p>
          <a:p>
            <a:pPr algn="ctr"/>
            <a:endParaRPr lang="fr-FR" sz="2400" u="sng" dirty="0">
              <a:solidFill>
                <a:srgbClr val="FF6600"/>
              </a:solidFill>
            </a:endParaRPr>
          </a:p>
        </p:txBody>
      </p:sp>
    </p:spTree>
    <p:extLst>
      <p:ext uri="{BB962C8B-B14F-4D97-AF65-F5344CB8AC3E}">
        <p14:creationId xmlns:p14="http://schemas.microsoft.com/office/powerpoint/2010/main" val="129579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6001642"/>
          </a:xfrm>
          <a:prstGeom prst="rect">
            <a:avLst/>
          </a:prstGeom>
          <a:noFill/>
        </p:spPr>
        <p:txBody>
          <a:bodyPr wrap="square" rtlCol="0">
            <a:spAutoFit/>
          </a:bodyPr>
          <a:lstStyle/>
          <a:p>
            <a:pPr algn="ctr"/>
            <a:r>
              <a:rPr lang="fr-FR" sz="2400" u="sng" dirty="0" smtClean="0">
                <a:solidFill>
                  <a:srgbClr val="FF6600"/>
                </a:solidFill>
              </a:rPr>
              <a:t>Procédure groupe « CARTE »</a:t>
            </a:r>
          </a:p>
          <a:p>
            <a:pPr algn="ctr"/>
            <a:endParaRPr lang="fr-FR" sz="2400" u="sng" dirty="0" smtClean="0">
              <a:solidFill>
                <a:srgbClr val="FF6600"/>
              </a:solidFill>
            </a:endParaRPr>
          </a:p>
          <a:p>
            <a:r>
              <a:rPr lang="fr-FR" sz="2400" u="dash" dirty="0">
                <a:solidFill>
                  <a:srgbClr val="000090"/>
                </a:solidFill>
              </a:rPr>
              <a:t>Illustrations vidéos </a:t>
            </a:r>
            <a:r>
              <a:rPr lang="fr-FR" sz="2400" u="dash" dirty="0" smtClean="0">
                <a:solidFill>
                  <a:srgbClr val="000090"/>
                </a:solidFill>
              </a:rPr>
              <a:t>:</a:t>
            </a:r>
            <a:endParaRPr lang="fr-FR" sz="2400" dirty="0" smtClean="0">
              <a:solidFill>
                <a:srgbClr val="000090"/>
              </a:solidFill>
            </a:endParaRPr>
          </a:p>
          <a:p>
            <a:pPr marL="342900" indent="-342900">
              <a:buFont typeface="Wingdings" charset="2"/>
              <a:buChar char="Ø"/>
            </a:pPr>
            <a:r>
              <a:rPr lang="fr-FR" sz="2400" dirty="0"/>
              <a:t>explications (français/anglais) de la particularité des certains éléments particuliers (applis Marta)</a:t>
            </a:r>
          </a:p>
          <a:p>
            <a:pPr marL="342900" indent="-342900">
              <a:buFont typeface="Wingdings" charset="2"/>
              <a:buChar char="Ø"/>
            </a:pPr>
            <a:r>
              <a:rPr lang="fr-FR" sz="2400" dirty="0" smtClean="0"/>
              <a:t>prises </a:t>
            </a:r>
            <a:r>
              <a:rPr lang="fr-FR" sz="2400" dirty="0"/>
              <a:t>de vue des éléments particuliers (exemple 2)</a:t>
            </a:r>
          </a:p>
          <a:p>
            <a:pPr marL="342900" indent="-342900">
              <a:buFont typeface="Wingdings" charset="2"/>
              <a:buChar char="Ø"/>
            </a:pPr>
            <a:endParaRPr lang="fr-FR" sz="2400" dirty="0" smtClean="0">
              <a:solidFill>
                <a:srgbClr val="000090"/>
              </a:solidFill>
            </a:endParaRPr>
          </a:p>
          <a:p>
            <a:r>
              <a:rPr lang="fr-FR" sz="2400" u="dash" dirty="0">
                <a:solidFill>
                  <a:srgbClr val="000090"/>
                </a:solidFill>
              </a:rPr>
              <a:t>Exemple 1 </a:t>
            </a:r>
            <a:r>
              <a:rPr lang="fr-FR" sz="2400" u="dash" dirty="0" smtClean="0">
                <a:solidFill>
                  <a:srgbClr val="000090"/>
                </a:solidFill>
              </a:rPr>
              <a:t>:</a:t>
            </a:r>
            <a:endParaRPr lang="fr-FR" sz="2400" dirty="0" smtClean="0">
              <a:solidFill>
                <a:srgbClr val="000090"/>
              </a:solidFill>
            </a:endParaRPr>
          </a:p>
          <a:p>
            <a:r>
              <a:rPr lang="fr-FR" sz="2400" i="1" dirty="0"/>
              <a:t>Carte au 1 : 25 000</a:t>
            </a:r>
          </a:p>
          <a:p>
            <a:r>
              <a:rPr lang="fr-FR" sz="2400" dirty="0"/>
              <a:t>Entre A et </a:t>
            </a:r>
            <a:r>
              <a:rPr lang="fr-FR" sz="2400" dirty="0" smtClean="0"/>
              <a:t>B			Entre </a:t>
            </a:r>
            <a:r>
              <a:rPr lang="fr-FR" sz="2400" dirty="0"/>
              <a:t>C et D </a:t>
            </a:r>
            <a:r>
              <a:rPr lang="fr-FR" sz="2400" dirty="0" smtClean="0"/>
              <a:t>		    Pour </a:t>
            </a:r>
            <a:r>
              <a:rPr lang="fr-FR" sz="2400" dirty="0"/>
              <a:t>la </a:t>
            </a:r>
            <a:r>
              <a:rPr lang="fr-FR" sz="2400" dirty="0" err="1" smtClean="0"/>
              <a:t>rando</a:t>
            </a:r>
            <a:r>
              <a:rPr lang="fr-FR" sz="2400" dirty="0" smtClean="0"/>
              <a:t> </a:t>
            </a:r>
            <a:r>
              <a:rPr lang="fr-FR" sz="2400" dirty="0"/>
              <a:t>complète</a:t>
            </a:r>
          </a:p>
          <a:p>
            <a:endParaRPr lang="fr-FR" sz="2400" dirty="0" smtClean="0"/>
          </a:p>
          <a:p>
            <a:r>
              <a:rPr lang="fr-FR" sz="2400" dirty="0" smtClean="0"/>
              <a:t>Distance </a:t>
            </a:r>
            <a:r>
              <a:rPr lang="fr-FR" sz="2400" dirty="0"/>
              <a:t>: 		</a:t>
            </a:r>
            <a:r>
              <a:rPr lang="fr-FR" sz="2400" dirty="0" smtClean="0"/>
              <a:t>km		Distance </a:t>
            </a:r>
            <a:r>
              <a:rPr lang="fr-FR" sz="2400" dirty="0"/>
              <a:t>: 		</a:t>
            </a:r>
            <a:r>
              <a:rPr lang="fr-FR" sz="2400" dirty="0" smtClean="0"/>
              <a:t>km	    </a:t>
            </a:r>
            <a:r>
              <a:rPr lang="fr-FR" sz="2400" dirty="0"/>
              <a:t>Distance : 		</a:t>
            </a:r>
            <a:r>
              <a:rPr lang="fr-FR" sz="2400" dirty="0" smtClean="0"/>
              <a:t>km</a:t>
            </a:r>
            <a:endParaRPr lang="fr-FR" sz="2400" dirty="0"/>
          </a:p>
          <a:p>
            <a:r>
              <a:rPr lang="fr-FR" sz="2400" dirty="0" smtClean="0"/>
              <a:t>Dénivelé </a:t>
            </a:r>
            <a:r>
              <a:rPr lang="fr-FR" sz="2400" dirty="0"/>
              <a:t>: 		</a:t>
            </a:r>
            <a:r>
              <a:rPr lang="fr-FR" sz="2400" dirty="0" smtClean="0"/>
              <a:t>m		Dénivelé </a:t>
            </a:r>
            <a:r>
              <a:rPr lang="fr-FR" sz="2400" dirty="0"/>
              <a:t>: 		</a:t>
            </a:r>
            <a:r>
              <a:rPr lang="fr-FR" sz="2400" dirty="0" smtClean="0"/>
              <a:t>m       </a:t>
            </a:r>
            <a:r>
              <a:rPr lang="fr-FR" sz="2400" dirty="0"/>
              <a:t>Temps :		 </a:t>
            </a:r>
            <a:r>
              <a:rPr lang="fr-FR" sz="2400" dirty="0" smtClean="0"/>
              <a:t>      h </a:t>
            </a:r>
            <a:endParaRPr lang="fr-FR" sz="2400" dirty="0"/>
          </a:p>
          <a:p>
            <a:r>
              <a:rPr lang="fr-FR" sz="2400" dirty="0" smtClean="0"/>
              <a:t>Temps </a:t>
            </a:r>
            <a:r>
              <a:rPr lang="fr-FR" sz="2400" dirty="0"/>
              <a:t>:		 h </a:t>
            </a:r>
            <a:r>
              <a:rPr lang="fr-FR" sz="2400" dirty="0" smtClean="0"/>
              <a:t>		Temps </a:t>
            </a:r>
            <a:r>
              <a:rPr lang="fr-FR" sz="2400" dirty="0"/>
              <a:t>:		 h       Allure moyenne : </a:t>
            </a:r>
            <a:r>
              <a:rPr lang="fr-FR" sz="2400" dirty="0" smtClean="0"/>
              <a:t> km</a:t>
            </a:r>
            <a:r>
              <a:rPr lang="fr-FR" sz="2400" dirty="0"/>
              <a:t>/h </a:t>
            </a:r>
            <a:endParaRPr lang="fr-FR" sz="2400" dirty="0" smtClean="0"/>
          </a:p>
          <a:p>
            <a:pPr lvl="0"/>
            <a:r>
              <a:rPr lang="fr-FR" sz="2400" dirty="0" smtClean="0"/>
              <a:t> </a:t>
            </a:r>
          </a:p>
          <a:p>
            <a:pPr algn="ctr"/>
            <a:endParaRPr lang="fr-FR" sz="2400" u="sng" dirty="0">
              <a:solidFill>
                <a:srgbClr val="FF6600"/>
              </a:solidFill>
            </a:endParaRPr>
          </a:p>
        </p:txBody>
      </p:sp>
    </p:spTree>
    <p:extLst>
      <p:ext uri="{BB962C8B-B14F-4D97-AF65-F5344CB8AC3E}">
        <p14:creationId xmlns:p14="http://schemas.microsoft.com/office/powerpoint/2010/main" val="790939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544" y="404664"/>
            <a:ext cx="8424936" cy="2308324"/>
          </a:xfrm>
          <a:prstGeom prst="rect">
            <a:avLst/>
          </a:prstGeom>
          <a:noFill/>
        </p:spPr>
        <p:txBody>
          <a:bodyPr wrap="square" rtlCol="0">
            <a:spAutoFit/>
          </a:bodyPr>
          <a:lstStyle/>
          <a:p>
            <a:pPr algn="ctr"/>
            <a:r>
              <a:rPr lang="fr-FR" sz="2400" u="sng" dirty="0" smtClean="0">
                <a:solidFill>
                  <a:srgbClr val="FF6600"/>
                </a:solidFill>
              </a:rPr>
              <a:t>Procédure groupe « CARTE »</a:t>
            </a:r>
          </a:p>
          <a:p>
            <a:pPr algn="ctr"/>
            <a:endParaRPr lang="fr-FR" sz="2400" u="sng" dirty="0" smtClean="0">
              <a:solidFill>
                <a:srgbClr val="FF6600"/>
              </a:solidFill>
            </a:endParaRPr>
          </a:p>
          <a:p>
            <a:r>
              <a:rPr lang="fr-FR" sz="2400" u="dash" dirty="0">
                <a:solidFill>
                  <a:srgbClr val="000090"/>
                </a:solidFill>
              </a:rPr>
              <a:t>Exemple 2 </a:t>
            </a:r>
            <a:r>
              <a:rPr lang="fr-FR" sz="2400" u="dash" dirty="0" smtClean="0">
                <a:solidFill>
                  <a:srgbClr val="000090"/>
                </a:solidFill>
              </a:rPr>
              <a:t>:</a:t>
            </a:r>
            <a:endParaRPr lang="fr-FR" sz="2400" dirty="0" smtClean="0">
              <a:solidFill>
                <a:srgbClr val="000090"/>
              </a:solidFill>
            </a:endParaRPr>
          </a:p>
          <a:p>
            <a:endParaRPr lang="fr-FR" sz="2400" dirty="0" smtClean="0">
              <a:solidFill>
                <a:srgbClr val="000090"/>
              </a:solidFill>
            </a:endParaRPr>
          </a:p>
          <a:p>
            <a:endParaRPr lang="fr-FR" sz="2400" dirty="0" smtClean="0">
              <a:solidFill>
                <a:srgbClr val="000090"/>
              </a:solidFill>
            </a:endParaRPr>
          </a:p>
          <a:p>
            <a:pPr algn="ctr"/>
            <a:endParaRPr lang="fr-FR" sz="2400" u="sng" dirty="0">
              <a:solidFill>
                <a:srgbClr val="FF6600"/>
              </a:solidFill>
            </a:endParaRPr>
          </a:p>
        </p:txBody>
      </p:sp>
      <p:pic>
        <p:nvPicPr>
          <p:cNvPr id="2" name="Image 1" descr="Image 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375" y="935012"/>
            <a:ext cx="6888057" cy="5706283"/>
          </a:xfrm>
          <a:prstGeom prst="rect">
            <a:avLst/>
          </a:prstGeom>
        </p:spPr>
      </p:pic>
    </p:spTree>
    <p:extLst>
      <p:ext uri="{BB962C8B-B14F-4D97-AF65-F5344CB8AC3E}">
        <p14:creationId xmlns:p14="http://schemas.microsoft.com/office/powerpoint/2010/main" val="367025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568" y="404664"/>
            <a:ext cx="184731" cy="369332"/>
          </a:xfrm>
          <a:prstGeom prst="rect">
            <a:avLst/>
          </a:prstGeom>
          <a:noFill/>
        </p:spPr>
        <p:txBody>
          <a:bodyPr wrap="none" rtlCol="0">
            <a:spAutoFit/>
          </a:bodyPr>
          <a:lstStyle/>
          <a:p>
            <a:endParaRPr lang="fr-FR" dirty="0"/>
          </a:p>
        </p:txBody>
      </p:sp>
      <p:sp>
        <p:nvSpPr>
          <p:cNvPr id="6" name="ZoneTexte 5"/>
          <p:cNvSpPr txBox="1"/>
          <p:nvPr/>
        </p:nvSpPr>
        <p:spPr>
          <a:xfrm>
            <a:off x="755576" y="2996952"/>
            <a:ext cx="7632848" cy="1477328"/>
          </a:xfrm>
          <a:prstGeom prst="rect">
            <a:avLst/>
          </a:prstGeom>
          <a:noFill/>
          <a:ln w="28575">
            <a:solidFill>
              <a:srgbClr val="FF0000"/>
            </a:solidFill>
          </a:ln>
        </p:spPr>
        <p:txBody>
          <a:bodyPr wrap="square" rtlCol="0">
            <a:spAutoFit/>
          </a:bodyPr>
          <a:lstStyle/>
          <a:p>
            <a:pPr algn="ctr"/>
            <a:endParaRPr lang="fr-FR" dirty="0" smtClean="0">
              <a:latin typeface="Algerian" pitchFamily="82" charset="0"/>
            </a:endParaRPr>
          </a:p>
          <a:p>
            <a:pPr algn="ctr"/>
            <a:r>
              <a:rPr lang="fr-FR" dirty="0" smtClean="0">
                <a:latin typeface="Algerian" pitchFamily="82" charset="0"/>
              </a:rPr>
              <a:t>Projet ERASMUS </a:t>
            </a:r>
            <a:r>
              <a:rPr lang="fr-FR" dirty="0">
                <a:latin typeface="Algerian" pitchFamily="82" charset="0"/>
              </a:rPr>
              <a:t>+ </a:t>
            </a:r>
            <a:r>
              <a:rPr lang="fr-FR" dirty="0" smtClean="0">
                <a:latin typeface="Algerian" pitchFamily="82" charset="0"/>
              </a:rPr>
              <a:t>«</a:t>
            </a:r>
            <a:r>
              <a:rPr lang="fr-FR" dirty="0">
                <a:latin typeface="Algerian" pitchFamily="82" charset="0"/>
              </a:rPr>
              <a:t> CIRCUIT SESAME »</a:t>
            </a:r>
          </a:p>
          <a:p>
            <a:r>
              <a:rPr lang="fr-FR" dirty="0">
                <a:latin typeface="Algerian" pitchFamily="82" charset="0"/>
              </a:rPr>
              <a:t> </a:t>
            </a:r>
          </a:p>
          <a:p>
            <a:pPr algn="ctr"/>
            <a:r>
              <a:rPr lang="fr-FR" b="1" dirty="0" smtClean="0">
                <a:solidFill>
                  <a:srgbClr val="FF0000"/>
                </a:solidFill>
              </a:rPr>
              <a:t>Exemple de travail lors de meeting</a:t>
            </a:r>
            <a:endParaRPr lang="fr-FR" b="1" dirty="0">
              <a:solidFill>
                <a:srgbClr val="FF0000"/>
              </a:solidFill>
            </a:endParaRPr>
          </a:p>
          <a:p>
            <a:pPr algn="ctr"/>
            <a:endParaRPr lang="fr-FR" dirty="0">
              <a:solidFill>
                <a:srgbClr val="FF0000"/>
              </a:solidFill>
            </a:endParaRPr>
          </a:p>
        </p:txBody>
      </p:sp>
      <p:pic>
        <p:nvPicPr>
          <p:cNvPr id="5"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6494428" y="283014"/>
            <a:ext cx="1893996" cy="2024296"/>
          </a:xfrm>
          <a:prstGeom prst="rect">
            <a:avLst/>
          </a:prstGeom>
          <a:noFill/>
          <a:ln>
            <a:noFill/>
          </a:ln>
        </p:spPr>
      </p:pic>
      <p:pic>
        <p:nvPicPr>
          <p:cNvPr id="7"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560173" y="464433"/>
            <a:ext cx="3300775" cy="941561"/>
          </a:xfrm>
          <a:prstGeom prst="rect">
            <a:avLst/>
          </a:prstGeom>
          <a:noFill/>
          <a:ln>
            <a:noFill/>
          </a:ln>
        </p:spPr>
      </p:pic>
    </p:spTree>
    <p:extLst>
      <p:ext uri="{BB962C8B-B14F-4D97-AF65-F5344CB8AC3E}">
        <p14:creationId xmlns:p14="http://schemas.microsoft.com/office/powerpoint/2010/main" val="2378978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02304"/>
            <a:ext cx="8424936" cy="6370974"/>
          </a:xfrm>
          <a:prstGeom prst="rect">
            <a:avLst/>
          </a:prstGeom>
          <a:noFill/>
        </p:spPr>
        <p:txBody>
          <a:bodyPr wrap="square" rtlCol="0">
            <a:spAutoFit/>
          </a:bodyPr>
          <a:lstStyle/>
          <a:p>
            <a:pPr algn="ctr"/>
            <a:r>
              <a:rPr lang="fr-FR" sz="2400" u="sng" dirty="0" smtClean="0">
                <a:solidFill>
                  <a:srgbClr val="FF6600"/>
                </a:solidFill>
              </a:rPr>
              <a:t>Résumé  du projet « CIRCUIT SESAME »</a:t>
            </a:r>
            <a:r>
              <a:rPr lang="fr-FR" sz="2400" dirty="0"/>
              <a:t> </a:t>
            </a:r>
            <a:endParaRPr lang="fr-FR" sz="2400" dirty="0" smtClean="0">
              <a:solidFill>
                <a:srgbClr val="800000"/>
              </a:solidFill>
            </a:endParaRPr>
          </a:p>
          <a:p>
            <a:pPr algn="ctr"/>
            <a:endParaRPr lang="fr-FR" sz="2400" dirty="0">
              <a:solidFill>
                <a:srgbClr val="800000"/>
              </a:solidFill>
            </a:endParaRPr>
          </a:p>
          <a:p>
            <a:pPr marL="342900" indent="-342900">
              <a:buFont typeface="Wingdings" charset="2"/>
              <a:buChar char="Ø"/>
            </a:pPr>
            <a:r>
              <a:rPr lang="fr-FR" sz="2400" dirty="0" smtClean="0"/>
              <a:t>200 </a:t>
            </a:r>
            <a:r>
              <a:rPr lang="fr-FR" sz="2400" dirty="0"/>
              <a:t>élèves environ  (âgés de 12 à 16 ans</a:t>
            </a:r>
            <a:r>
              <a:rPr lang="fr-FR" sz="2400" dirty="0" smtClean="0"/>
              <a:t>)</a:t>
            </a:r>
          </a:p>
          <a:p>
            <a:pPr marL="342900" indent="-342900">
              <a:buFont typeface="Wingdings" charset="2"/>
              <a:buChar char="Ø"/>
            </a:pPr>
            <a:endParaRPr lang="fr-FR" sz="2400" dirty="0"/>
          </a:p>
          <a:p>
            <a:pPr marL="342900" indent="-342900">
              <a:buFont typeface="Wingdings" charset="2"/>
              <a:buChar char="Ø"/>
            </a:pPr>
            <a:r>
              <a:rPr lang="fr-FR" sz="2400" dirty="0" smtClean="0"/>
              <a:t>5 </a:t>
            </a:r>
            <a:r>
              <a:rPr lang="fr-FR" sz="2400" dirty="0"/>
              <a:t>pays (France, Espagne, Italie, Pays-Bas, Grande-Bretagne</a:t>
            </a:r>
            <a:r>
              <a:rPr lang="fr-FR" sz="2400" dirty="0" smtClean="0"/>
              <a:t>)</a:t>
            </a:r>
          </a:p>
          <a:p>
            <a:pPr marL="342900" indent="-342900">
              <a:buFont typeface="Wingdings" charset="2"/>
              <a:buChar char="Ø"/>
            </a:pPr>
            <a:endParaRPr lang="fr-FR" sz="2400" dirty="0"/>
          </a:p>
          <a:p>
            <a:pPr marL="342900" indent="-342900">
              <a:buFont typeface="Wingdings" charset="2"/>
              <a:buChar char="Ø"/>
            </a:pPr>
            <a:r>
              <a:rPr lang="fr-FR" sz="2400" dirty="0" smtClean="0"/>
              <a:t>une </a:t>
            </a:r>
            <a:r>
              <a:rPr lang="fr-FR" sz="2400" dirty="0"/>
              <a:t>trentaine d’enseignants de matières différents (EPS, Mathématiques, Sciences, Histoire, Langues, …). </a:t>
            </a:r>
            <a:endParaRPr lang="fr-FR" sz="2400" dirty="0" smtClean="0"/>
          </a:p>
          <a:p>
            <a:pPr marL="342900" indent="-342900">
              <a:buFont typeface="Wingdings" charset="2"/>
              <a:buChar char="Ø"/>
            </a:pPr>
            <a:endParaRPr lang="fr-FR" sz="2400" dirty="0"/>
          </a:p>
          <a:p>
            <a:pPr marL="342900" indent="-342900">
              <a:buFont typeface="Wingdings" charset="2"/>
              <a:buChar char="Ø"/>
            </a:pPr>
            <a:r>
              <a:rPr lang="fr-FR" sz="2400" dirty="0"/>
              <a:t> 4 rencontres transnationales entre enseignants pour coordonner le </a:t>
            </a:r>
            <a:r>
              <a:rPr lang="fr-FR" sz="2400" dirty="0" smtClean="0"/>
              <a:t>projet</a:t>
            </a:r>
          </a:p>
          <a:p>
            <a:pPr marL="342900" indent="-342900">
              <a:buFont typeface="Wingdings" charset="2"/>
              <a:buChar char="Ø"/>
            </a:pPr>
            <a:endParaRPr lang="fr-FR" sz="2400" dirty="0"/>
          </a:p>
          <a:p>
            <a:pPr marL="342900" indent="-342900">
              <a:buFont typeface="Wingdings" charset="2"/>
              <a:buChar char="Ø"/>
            </a:pPr>
            <a:r>
              <a:rPr lang="fr-FR" sz="2400" dirty="0"/>
              <a:t>5 rencontres de mobilité entre tous les partenaires (élèves/enseignants) : découverte de chaque « circuit » local, présentation des travaux, échanges sur les pratiques d’enseignements, …</a:t>
            </a:r>
          </a:p>
          <a:p>
            <a:pPr marL="342900" indent="-342900">
              <a:buFont typeface="Wingdings" charset="2"/>
              <a:buChar char="Ø"/>
            </a:pPr>
            <a:endParaRPr lang="fr-FR" sz="2400" dirty="0" smtClean="0">
              <a:solidFill>
                <a:srgbClr val="800000"/>
              </a:solidFill>
            </a:endParaRPr>
          </a:p>
        </p:txBody>
      </p:sp>
    </p:spTree>
    <p:extLst>
      <p:ext uri="{BB962C8B-B14F-4D97-AF65-F5344CB8AC3E}">
        <p14:creationId xmlns:p14="http://schemas.microsoft.com/office/powerpoint/2010/main" val="1423100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424936" cy="830997"/>
          </a:xfrm>
          <a:prstGeom prst="rect">
            <a:avLst/>
          </a:prstGeom>
          <a:noFill/>
        </p:spPr>
        <p:txBody>
          <a:bodyPr wrap="square" rtlCol="0">
            <a:spAutoFit/>
          </a:bodyPr>
          <a:lstStyle/>
          <a:p>
            <a:pPr algn="ctr"/>
            <a:r>
              <a:rPr lang="fr-FR" sz="2400" u="sng" dirty="0" smtClean="0">
                <a:solidFill>
                  <a:srgbClr val="FF6600"/>
                </a:solidFill>
              </a:rPr>
              <a:t>Activité de mathématiques sur une « CARTE »</a:t>
            </a:r>
          </a:p>
          <a:p>
            <a:pPr algn="ctr"/>
            <a:endParaRPr lang="fr-FR" sz="2400" u="sng" dirty="0" smtClean="0">
              <a:solidFill>
                <a:srgbClr val="FF6600"/>
              </a:solidFill>
            </a:endParaRPr>
          </a:p>
        </p:txBody>
      </p:sp>
      <p:pic>
        <p:nvPicPr>
          <p:cNvPr id="3" name="Image 2" descr="Image 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 y="1060980"/>
            <a:ext cx="7441270" cy="5485714"/>
          </a:xfrm>
          <a:prstGeom prst="rect">
            <a:avLst/>
          </a:prstGeom>
        </p:spPr>
      </p:pic>
    </p:spTree>
    <p:extLst>
      <p:ext uri="{BB962C8B-B14F-4D97-AF65-F5344CB8AC3E}">
        <p14:creationId xmlns:p14="http://schemas.microsoft.com/office/powerpoint/2010/main" val="3682872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424936" cy="830997"/>
          </a:xfrm>
          <a:prstGeom prst="rect">
            <a:avLst/>
          </a:prstGeom>
          <a:noFill/>
        </p:spPr>
        <p:txBody>
          <a:bodyPr wrap="square" rtlCol="0">
            <a:spAutoFit/>
          </a:bodyPr>
          <a:lstStyle/>
          <a:p>
            <a:pPr algn="ctr"/>
            <a:r>
              <a:rPr lang="fr-FR" sz="2400" u="sng" dirty="0" smtClean="0">
                <a:solidFill>
                  <a:srgbClr val="FF6600"/>
                </a:solidFill>
              </a:rPr>
              <a:t>Activité de mathématiques sur une « CARTE »</a:t>
            </a:r>
          </a:p>
          <a:p>
            <a:pPr algn="ctr"/>
            <a:endParaRPr lang="fr-FR" sz="2400" u="sng" dirty="0" smtClean="0">
              <a:solidFill>
                <a:srgbClr val="FF6600"/>
              </a:solidFill>
            </a:endParaRPr>
          </a:p>
        </p:txBody>
      </p:sp>
      <p:pic>
        <p:nvPicPr>
          <p:cNvPr id="3" name="Image 2" descr="Image 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1193800"/>
            <a:ext cx="6984127" cy="4457143"/>
          </a:xfrm>
          <a:prstGeom prst="rect">
            <a:avLst/>
          </a:prstGeom>
        </p:spPr>
      </p:pic>
    </p:spTree>
    <p:extLst>
      <p:ext uri="{BB962C8B-B14F-4D97-AF65-F5344CB8AC3E}">
        <p14:creationId xmlns:p14="http://schemas.microsoft.com/office/powerpoint/2010/main" val="2806143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 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0"/>
            <a:ext cx="4799596" cy="6858000"/>
          </a:xfrm>
          <a:prstGeom prst="rect">
            <a:avLst/>
          </a:prstGeom>
        </p:spPr>
      </p:pic>
    </p:spTree>
    <p:extLst>
      <p:ext uri="{BB962C8B-B14F-4D97-AF65-F5344CB8AC3E}">
        <p14:creationId xmlns:p14="http://schemas.microsoft.com/office/powerpoint/2010/main" val="7607811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568" y="404664"/>
            <a:ext cx="184731" cy="369332"/>
          </a:xfrm>
          <a:prstGeom prst="rect">
            <a:avLst/>
          </a:prstGeom>
          <a:noFill/>
        </p:spPr>
        <p:txBody>
          <a:bodyPr wrap="none" rtlCol="0">
            <a:spAutoFit/>
          </a:bodyPr>
          <a:lstStyle/>
          <a:p>
            <a:endParaRPr lang="fr-FR" dirty="0"/>
          </a:p>
        </p:txBody>
      </p:sp>
      <p:sp>
        <p:nvSpPr>
          <p:cNvPr id="6" name="ZoneTexte 5"/>
          <p:cNvSpPr txBox="1"/>
          <p:nvPr/>
        </p:nvSpPr>
        <p:spPr>
          <a:xfrm>
            <a:off x="755576" y="2996952"/>
            <a:ext cx="7632848" cy="1477328"/>
          </a:xfrm>
          <a:prstGeom prst="rect">
            <a:avLst/>
          </a:prstGeom>
          <a:noFill/>
          <a:ln w="28575">
            <a:solidFill>
              <a:srgbClr val="FF0000"/>
            </a:solidFill>
          </a:ln>
        </p:spPr>
        <p:txBody>
          <a:bodyPr wrap="square" rtlCol="0">
            <a:spAutoFit/>
          </a:bodyPr>
          <a:lstStyle/>
          <a:p>
            <a:pPr algn="ctr"/>
            <a:endParaRPr lang="fr-FR" dirty="0" smtClean="0">
              <a:latin typeface="Algerian" pitchFamily="82" charset="0"/>
            </a:endParaRPr>
          </a:p>
          <a:p>
            <a:pPr algn="ctr"/>
            <a:r>
              <a:rPr lang="fr-FR" dirty="0" smtClean="0">
                <a:latin typeface="Algerian" pitchFamily="82" charset="0"/>
              </a:rPr>
              <a:t>Projet ERASMUS </a:t>
            </a:r>
            <a:r>
              <a:rPr lang="fr-FR" dirty="0">
                <a:latin typeface="Algerian" pitchFamily="82" charset="0"/>
              </a:rPr>
              <a:t>+ </a:t>
            </a:r>
            <a:r>
              <a:rPr lang="fr-FR" dirty="0" smtClean="0">
                <a:latin typeface="Algerian" pitchFamily="82" charset="0"/>
              </a:rPr>
              <a:t>«</a:t>
            </a:r>
            <a:r>
              <a:rPr lang="fr-FR" dirty="0">
                <a:latin typeface="Algerian" pitchFamily="82" charset="0"/>
              </a:rPr>
              <a:t> CIRCUIT SESAME »</a:t>
            </a:r>
          </a:p>
          <a:p>
            <a:r>
              <a:rPr lang="fr-FR" dirty="0">
                <a:latin typeface="Algerian" pitchFamily="82" charset="0"/>
              </a:rPr>
              <a:t> </a:t>
            </a:r>
          </a:p>
          <a:p>
            <a:pPr algn="ctr"/>
            <a:r>
              <a:rPr lang="fr-FR" b="1" dirty="0" smtClean="0">
                <a:solidFill>
                  <a:srgbClr val="FF0000"/>
                </a:solidFill>
              </a:rPr>
              <a:t>Exemple de travail préparatoire avec les élèves</a:t>
            </a:r>
            <a:endParaRPr lang="fr-FR" b="1" dirty="0">
              <a:solidFill>
                <a:srgbClr val="FF0000"/>
              </a:solidFill>
            </a:endParaRPr>
          </a:p>
          <a:p>
            <a:pPr algn="ctr"/>
            <a:endParaRPr lang="fr-FR" dirty="0">
              <a:solidFill>
                <a:srgbClr val="FF0000"/>
              </a:solidFill>
            </a:endParaRPr>
          </a:p>
        </p:txBody>
      </p:sp>
      <p:pic>
        <p:nvPicPr>
          <p:cNvPr id="5"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6494428" y="283014"/>
            <a:ext cx="1893996" cy="2024296"/>
          </a:xfrm>
          <a:prstGeom prst="rect">
            <a:avLst/>
          </a:prstGeom>
          <a:noFill/>
          <a:ln>
            <a:noFill/>
          </a:ln>
        </p:spPr>
      </p:pic>
      <p:pic>
        <p:nvPicPr>
          <p:cNvPr id="7"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560173" y="464433"/>
            <a:ext cx="3300775" cy="941561"/>
          </a:xfrm>
          <a:prstGeom prst="rect">
            <a:avLst/>
          </a:prstGeom>
          <a:noFill/>
          <a:ln>
            <a:noFill/>
          </a:ln>
        </p:spPr>
      </p:pic>
    </p:spTree>
    <p:extLst>
      <p:ext uri="{BB962C8B-B14F-4D97-AF65-F5344CB8AC3E}">
        <p14:creationId xmlns:p14="http://schemas.microsoft.com/office/powerpoint/2010/main" val="3943870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424936" cy="5262979"/>
          </a:xfrm>
          <a:prstGeom prst="rect">
            <a:avLst/>
          </a:prstGeom>
          <a:noFill/>
        </p:spPr>
        <p:txBody>
          <a:bodyPr wrap="square" rtlCol="0">
            <a:spAutoFit/>
          </a:bodyPr>
          <a:lstStyle/>
          <a:p>
            <a:pPr algn="ctr"/>
            <a:r>
              <a:rPr lang="fr-FR" sz="2400" u="sng" dirty="0">
                <a:solidFill>
                  <a:srgbClr val="FF6600"/>
                </a:solidFill>
              </a:rPr>
              <a:t>Sortie VTT : Découverte du 1er circuit </a:t>
            </a:r>
            <a:endParaRPr lang="fr-FR" sz="2400" u="sng" dirty="0" smtClean="0">
              <a:solidFill>
                <a:srgbClr val="FF6600"/>
              </a:solidFill>
            </a:endParaRPr>
          </a:p>
          <a:p>
            <a:pPr algn="ctr"/>
            <a:r>
              <a:rPr lang="fr-FR" sz="2400" u="sng" dirty="0" smtClean="0">
                <a:solidFill>
                  <a:srgbClr val="FF6600"/>
                </a:solidFill>
              </a:rPr>
              <a:t>La </a:t>
            </a:r>
            <a:r>
              <a:rPr lang="fr-FR" sz="2400" u="sng" dirty="0">
                <a:solidFill>
                  <a:srgbClr val="FF6600"/>
                </a:solidFill>
              </a:rPr>
              <a:t>Croix de Félix-</a:t>
            </a:r>
            <a:r>
              <a:rPr lang="fr-FR" sz="2400" u="sng" dirty="0" err="1" smtClean="0">
                <a:solidFill>
                  <a:srgbClr val="FF6600"/>
                </a:solidFill>
              </a:rPr>
              <a:t>Argelliers</a:t>
            </a:r>
            <a:r>
              <a:rPr lang="fr-FR" sz="2400" u="sng" dirty="0">
                <a:solidFill>
                  <a:srgbClr val="FF6600"/>
                </a:solidFill>
              </a:rPr>
              <a:t>-</a:t>
            </a:r>
            <a:r>
              <a:rPr lang="fr-FR" sz="2400" u="sng" dirty="0" err="1">
                <a:solidFill>
                  <a:srgbClr val="FF6600"/>
                </a:solidFill>
              </a:rPr>
              <a:t>Montarnaud</a:t>
            </a:r>
            <a:r>
              <a:rPr lang="fr-FR" sz="2400" u="sng" dirty="0">
                <a:solidFill>
                  <a:srgbClr val="FF6600"/>
                </a:solidFill>
              </a:rPr>
              <a:t> </a:t>
            </a:r>
          </a:p>
          <a:p>
            <a:pPr algn="ctr"/>
            <a:endParaRPr lang="fr-FR" sz="2400" u="sng" dirty="0" smtClean="0">
              <a:solidFill>
                <a:srgbClr val="FF6600"/>
              </a:solidFill>
            </a:endParaRPr>
          </a:p>
          <a:p>
            <a:r>
              <a:rPr lang="fr-FR" sz="2400" u="dash" dirty="0">
                <a:solidFill>
                  <a:srgbClr val="000090"/>
                </a:solidFill>
              </a:rPr>
              <a:t>Objectifs  </a:t>
            </a:r>
            <a:r>
              <a:rPr lang="fr-FR" sz="2400" u="dash" dirty="0" smtClean="0">
                <a:solidFill>
                  <a:srgbClr val="000090"/>
                </a:solidFill>
              </a:rPr>
              <a:t>:</a:t>
            </a:r>
          </a:p>
          <a:p>
            <a:endParaRPr lang="fr-FR" sz="2400" dirty="0">
              <a:solidFill>
                <a:srgbClr val="000090"/>
              </a:solidFill>
            </a:endParaRPr>
          </a:p>
          <a:p>
            <a:pPr marL="457200" indent="-457200">
              <a:buAutoNum type="arabicPeriod"/>
            </a:pPr>
            <a:r>
              <a:rPr lang="fr-FR" sz="2400" dirty="0" smtClean="0"/>
              <a:t>Tester </a:t>
            </a:r>
            <a:r>
              <a:rPr lang="fr-FR" sz="2400" dirty="0"/>
              <a:t>le circuit, prendre des photos et films, découvrir la biodiversité.</a:t>
            </a:r>
          </a:p>
          <a:p>
            <a:pPr marL="457200" indent="-457200">
              <a:buFont typeface="Wingdings" charset="2"/>
              <a:buAutoNum type="arabicPeriod"/>
            </a:pPr>
            <a:r>
              <a:rPr lang="fr-FR" sz="2400" dirty="0" smtClean="0"/>
              <a:t>Les </a:t>
            </a:r>
            <a:r>
              <a:rPr lang="fr-FR" sz="2400" dirty="0"/>
              <a:t>élèves doivent travailler par binôme sur les points suivants :</a:t>
            </a:r>
          </a:p>
          <a:p>
            <a:pPr marL="635000" indent="-269875">
              <a:buFont typeface="Wingdings" charset="2"/>
              <a:buChar char="Ø"/>
            </a:pPr>
            <a:r>
              <a:rPr lang="fr-FR" sz="2400" dirty="0" smtClean="0"/>
              <a:t>travail </a:t>
            </a:r>
            <a:r>
              <a:rPr lang="fr-FR" sz="2400" dirty="0"/>
              <a:t>sur </a:t>
            </a:r>
            <a:r>
              <a:rPr lang="fr-FR" sz="2400" dirty="0" err="1"/>
              <a:t>geoportail</a:t>
            </a:r>
            <a:r>
              <a:rPr lang="fr-FR" sz="2400" dirty="0"/>
              <a:t>, carte, dénivelé....: Raphael et Casey</a:t>
            </a:r>
          </a:p>
          <a:p>
            <a:pPr marL="635000" indent="-269875">
              <a:buFont typeface="Wingdings" charset="2"/>
              <a:buChar char="Ø"/>
            </a:pPr>
            <a:r>
              <a:rPr lang="fr-FR" sz="2400" dirty="0" smtClean="0"/>
              <a:t>travail </a:t>
            </a:r>
            <a:r>
              <a:rPr lang="fr-FR" sz="2400" dirty="0"/>
              <a:t>historique (</a:t>
            </a:r>
            <a:r>
              <a:rPr lang="fr-FR" sz="2400" dirty="0" err="1"/>
              <a:t>Montarnaud-Argelliers</a:t>
            </a:r>
            <a:r>
              <a:rPr lang="fr-FR" sz="2400" dirty="0"/>
              <a:t>): Eva + Flore</a:t>
            </a:r>
          </a:p>
          <a:p>
            <a:pPr marL="635000" indent="-269875">
              <a:buFont typeface="Wingdings" charset="2"/>
              <a:buChar char="Ø"/>
            </a:pPr>
            <a:r>
              <a:rPr lang="fr-FR" sz="2400" dirty="0" smtClean="0"/>
              <a:t>montage </a:t>
            </a:r>
            <a:r>
              <a:rPr lang="fr-FR" sz="2400" dirty="0"/>
              <a:t>du </a:t>
            </a:r>
            <a:r>
              <a:rPr lang="fr-FR" sz="2400" dirty="0" err="1"/>
              <a:t>powerpoint</a:t>
            </a:r>
            <a:r>
              <a:rPr lang="fr-FR" sz="2400" dirty="0"/>
              <a:t>, film : Dune et </a:t>
            </a:r>
            <a:r>
              <a:rPr lang="fr-FR" sz="2400" dirty="0" err="1"/>
              <a:t>Magnoly</a:t>
            </a:r>
            <a:endParaRPr lang="fr-FR" sz="2400" dirty="0"/>
          </a:p>
          <a:p>
            <a:r>
              <a:rPr lang="fr-FR" sz="2400" dirty="0" smtClean="0"/>
              <a:t>3</a:t>
            </a:r>
            <a:r>
              <a:rPr lang="fr-FR" sz="2400" dirty="0"/>
              <a:t>. </a:t>
            </a:r>
            <a:r>
              <a:rPr lang="fr-FR" sz="2400" dirty="0" smtClean="0"/>
              <a:t>	Présenter </a:t>
            </a:r>
            <a:r>
              <a:rPr lang="fr-FR" sz="2400" dirty="0"/>
              <a:t>le diaporama lors de la mobilité en Italie.</a:t>
            </a:r>
          </a:p>
          <a:p>
            <a:pPr algn="ctr"/>
            <a:endParaRPr lang="fr-FR" sz="2400" u="sng" dirty="0" smtClean="0">
              <a:solidFill>
                <a:srgbClr val="FF6600"/>
              </a:solidFill>
            </a:endParaRPr>
          </a:p>
        </p:txBody>
      </p:sp>
    </p:spTree>
    <p:extLst>
      <p:ext uri="{BB962C8B-B14F-4D97-AF65-F5344CB8AC3E}">
        <p14:creationId xmlns:p14="http://schemas.microsoft.com/office/powerpoint/2010/main" val="3852150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424936" cy="1569660"/>
          </a:xfrm>
          <a:prstGeom prst="rect">
            <a:avLst/>
          </a:prstGeom>
          <a:noFill/>
        </p:spPr>
        <p:txBody>
          <a:bodyPr wrap="square" rtlCol="0">
            <a:spAutoFit/>
          </a:bodyPr>
          <a:lstStyle/>
          <a:p>
            <a:pPr algn="ctr"/>
            <a:r>
              <a:rPr lang="fr-FR" sz="2400" u="sng" dirty="0">
                <a:solidFill>
                  <a:srgbClr val="FF6600"/>
                </a:solidFill>
              </a:rPr>
              <a:t>Sortie VTT : Découverte du 1er circuit </a:t>
            </a:r>
            <a:endParaRPr lang="fr-FR" sz="2400" u="sng" dirty="0" smtClean="0">
              <a:solidFill>
                <a:srgbClr val="FF6600"/>
              </a:solidFill>
            </a:endParaRPr>
          </a:p>
          <a:p>
            <a:pPr algn="ctr"/>
            <a:r>
              <a:rPr lang="fr-FR" sz="2400" u="sng" dirty="0" smtClean="0">
                <a:solidFill>
                  <a:srgbClr val="FF6600"/>
                </a:solidFill>
              </a:rPr>
              <a:t>La </a:t>
            </a:r>
            <a:r>
              <a:rPr lang="fr-FR" sz="2400" u="sng" dirty="0">
                <a:solidFill>
                  <a:srgbClr val="FF6600"/>
                </a:solidFill>
              </a:rPr>
              <a:t>Croix de Félix-</a:t>
            </a:r>
            <a:r>
              <a:rPr lang="fr-FR" sz="2400" u="sng" dirty="0" err="1" smtClean="0">
                <a:solidFill>
                  <a:srgbClr val="FF6600"/>
                </a:solidFill>
              </a:rPr>
              <a:t>Argelliers</a:t>
            </a:r>
            <a:r>
              <a:rPr lang="fr-FR" sz="2400" u="sng" dirty="0">
                <a:solidFill>
                  <a:srgbClr val="FF6600"/>
                </a:solidFill>
              </a:rPr>
              <a:t>-</a:t>
            </a:r>
            <a:r>
              <a:rPr lang="fr-FR" sz="2400" u="sng" dirty="0" err="1">
                <a:solidFill>
                  <a:srgbClr val="FF6600"/>
                </a:solidFill>
              </a:rPr>
              <a:t>Montarnaud</a:t>
            </a:r>
            <a:r>
              <a:rPr lang="fr-FR" sz="2400" u="sng" dirty="0">
                <a:solidFill>
                  <a:srgbClr val="FF6600"/>
                </a:solidFill>
              </a:rPr>
              <a:t> </a:t>
            </a:r>
          </a:p>
          <a:p>
            <a:pPr algn="ctr"/>
            <a:endParaRPr lang="fr-FR" sz="2400" u="sng" dirty="0" smtClean="0">
              <a:solidFill>
                <a:srgbClr val="FF6600"/>
              </a:solidFill>
            </a:endParaRPr>
          </a:p>
          <a:p>
            <a:r>
              <a:rPr lang="fr-FR" sz="2400" u="dash" dirty="0" smtClean="0">
                <a:solidFill>
                  <a:srgbClr val="000090"/>
                </a:solidFill>
              </a:rPr>
              <a:t>Les </a:t>
            </a:r>
            <a:r>
              <a:rPr lang="fr-FR" sz="2400" u="dash" dirty="0">
                <a:solidFill>
                  <a:srgbClr val="000090"/>
                </a:solidFill>
              </a:rPr>
              <a:t>infos du parcours </a:t>
            </a:r>
            <a:r>
              <a:rPr lang="fr-FR" sz="2400" u="dash" dirty="0" smtClean="0">
                <a:solidFill>
                  <a:srgbClr val="000090"/>
                </a:solidFill>
              </a:rPr>
              <a:t>:</a:t>
            </a:r>
          </a:p>
        </p:txBody>
      </p:sp>
      <p:pic>
        <p:nvPicPr>
          <p:cNvPr id="3" name="Image 2"/>
          <p:cNvPicPr/>
          <p:nvPr/>
        </p:nvPicPr>
        <p:blipFill>
          <a:blip r:embed="rId2">
            <a:extLst>
              <a:ext uri="{28A0092B-C50C-407E-A947-70E740481C1C}">
                <a14:useLocalDpi xmlns:a14="http://schemas.microsoft.com/office/drawing/2010/main" val="0"/>
              </a:ext>
            </a:extLst>
          </a:blip>
          <a:stretch>
            <a:fillRect/>
          </a:stretch>
        </p:blipFill>
        <p:spPr>
          <a:xfrm>
            <a:off x="1691640" y="2109152"/>
            <a:ext cx="5760720" cy="2639695"/>
          </a:xfrm>
          <a:prstGeom prst="rect">
            <a:avLst/>
          </a:prstGeom>
        </p:spPr>
      </p:pic>
      <p:pic>
        <p:nvPicPr>
          <p:cNvPr id="4" name="Image 3"/>
          <p:cNvPicPr/>
          <p:nvPr/>
        </p:nvPicPr>
        <p:blipFill>
          <a:blip r:embed="rId3">
            <a:extLst>
              <a:ext uri="{28A0092B-C50C-407E-A947-70E740481C1C}">
                <a14:useLocalDpi xmlns:a14="http://schemas.microsoft.com/office/drawing/2010/main" val="0"/>
              </a:ext>
            </a:extLst>
          </a:blip>
          <a:stretch>
            <a:fillRect/>
          </a:stretch>
        </p:blipFill>
        <p:spPr>
          <a:xfrm>
            <a:off x="1691640" y="4885055"/>
            <a:ext cx="5760720" cy="1893570"/>
          </a:xfrm>
          <a:prstGeom prst="rect">
            <a:avLst/>
          </a:prstGeom>
        </p:spPr>
      </p:pic>
    </p:spTree>
    <p:extLst>
      <p:ext uri="{BB962C8B-B14F-4D97-AF65-F5344CB8AC3E}">
        <p14:creationId xmlns:p14="http://schemas.microsoft.com/office/powerpoint/2010/main" val="2038045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568" y="404664"/>
            <a:ext cx="184731" cy="369332"/>
          </a:xfrm>
          <a:prstGeom prst="rect">
            <a:avLst/>
          </a:prstGeom>
          <a:noFill/>
        </p:spPr>
        <p:txBody>
          <a:bodyPr wrap="none" rtlCol="0">
            <a:spAutoFit/>
          </a:bodyPr>
          <a:lstStyle/>
          <a:p>
            <a:endParaRPr lang="fr-FR" dirty="0"/>
          </a:p>
        </p:txBody>
      </p:sp>
      <p:sp>
        <p:nvSpPr>
          <p:cNvPr id="6" name="ZoneTexte 5"/>
          <p:cNvSpPr txBox="1"/>
          <p:nvPr/>
        </p:nvSpPr>
        <p:spPr>
          <a:xfrm>
            <a:off x="755576" y="2996952"/>
            <a:ext cx="7632848" cy="1477328"/>
          </a:xfrm>
          <a:prstGeom prst="rect">
            <a:avLst/>
          </a:prstGeom>
          <a:noFill/>
          <a:ln w="28575">
            <a:solidFill>
              <a:srgbClr val="FF0000"/>
            </a:solidFill>
          </a:ln>
        </p:spPr>
        <p:txBody>
          <a:bodyPr wrap="square" rtlCol="0">
            <a:spAutoFit/>
          </a:bodyPr>
          <a:lstStyle/>
          <a:p>
            <a:pPr algn="ctr"/>
            <a:endParaRPr lang="fr-FR" dirty="0" smtClean="0">
              <a:latin typeface="Algerian" pitchFamily="82" charset="0"/>
            </a:endParaRPr>
          </a:p>
          <a:p>
            <a:pPr algn="ctr"/>
            <a:r>
              <a:rPr lang="fr-FR" dirty="0" smtClean="0">
                <a:latin typeface="Algerian" pitchFamily="82" charset="0"/>
              </a:rPr>
              <a:t>Projet ERASMUS </a:t>
            </a:r>
            <a:r>
              <a:rPr lang="fr-FR" dirty="0">
                <a:latin typeface="Algerian" pitchFamily="82" charset="0"/>
              </a:rPr>
              <a:t>+ </a:t>
            </a:r>
            <a:r>
              <a:rPr lang="fr-FR" dirty="0" smtClean="0">
                <a:latin typeface="Algerian" pitchFamily="82" charset="0"/>
              </a:rPr>
              <a:t>«</a:t>
            </a:r>
            <a:r>
              <a:rPr lang="fr-FR" dirty="0">
                <a:latin typeface="Algerian" pitchFamily="82" charset="0"/>
              </a:rPr>
              <a:t> CIRCUIT SESAME »</a:t>
            </a:r>
          </a:p>
          <a:p>
            <a:r>
              <a:rPr lang="fr-FR" dirty="0">
                <a:latin typeface="Algerian" pitchFamily="82" charset="0"/>
              </a:rPr>
              <a:t> </a:t>
            </a:r>
          </a:p>
          <a:p>
            <a:pPr algn="ctr"/>
            <a:r>
              <a:rPr lang="fr-FR" b="1" dirty="0" smtClean="0">
                <a:solidFill>
                  <a:srgbClr val="FF0000"/>
                </a:solidFill>
              </a:rPr>
              <a:t>Application «</a:t>
            </a:r>
            <a:r>
              <a:rPr lang="fr-FR" b="1" dirty="0">
                <a:solidFill>
                  <a:srgbClr val="FF0000"/>
                </a:solidFill>
              </a:rPr>
              <a:t> CIRCUIT </a:t>
            </a:r>
            <a:r>
              <a:rPr lang="fr-FR" b="1" dirty="0" smtClean="0">
                <a:solidFill>
                  <a:srgbClr val="FF0000"/>
                </a:solidFill>
              </a:rPr>
              <a:t>SESAME»</a:t>
            </a:r>
            <a:endParaRPr lang="fr-FR" b="1" dirty="0">
              <a:solidFill>
                <a:srgbClr val="FF0000"/>
              </a:solidFill>
            </a:endParaRPr>
          </a:p>
          <a:p>
            <a:pPr algn="ctr"/>
            <a:endParaRPr lang="fr-FR" dirty="0">
              <a:solidFill>
                <a:srgbClr val="FF0000"/>
              </a:solidFill>
            </a:endParaRPr>
          </a:p>
        </p:txBody>
      </p:sp>
      <p:pic>
        <p:nvPicPr>
          <p:cNvPr id="5"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6494428" y="283014"/>
            <a:ext cx="1893996" cy="2024296"/>
          </a:xfrm>
          <a:prstGeom prst="rect">
            <a:avLst/>
          </a:prstGeom>
          <a:noFill/>
          <a:ln>
            <a:noFill/>
          </a:ln>
        </p:spPr>
      </p:pic>
      <p:pic>
        <p:nvPicPr>
          <p:cNvPr id="7"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560173" y="464433"/>
            <a:ext cx="3300775" cy="941561"/>
          </a:xfrm>
          <a:prstGeom prst="rect">
            <a:avLst/>
          </a:prstGeom>
          <a:noFill/>
          <a:ln>
            <a:noFill/>
          </a:ln>
        </p:spPr>
      </p:pic>
    </p:spTree>
    <p:extLst>
      <p:ext uri="{BB962C8B-B14F-4D97-AF65-F5344CB8AC3E}">
        <p14:creationId xmlns:p14="http://schemas.microsoft.com/office/powerpoint/2010/main" val="2762513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094010" cy="1143000"/>
          </a:xfrm>
        </p:spPr>
        <p:txBody>
          <a:bodyPr>
            <a:normAutofit/>
          </a:bodyPr>
          <a:lstStyle/>
          <a:p>
            <a:pPr algn="l"/>
            <a:r>
              <a:rPr lang="es-ES_tradnl" dirty="0" err="1" smtClean="0">
                <a:solidFill>
                  <a:srgbClr val="002060"/>
                </a:solidFill>
                <a:latin typeface="Adobe Gothic Std B" pitchFamily="34" charset="-128"/>
                <a:ea typeface="Adobe Gothic Std B" pitchFamily="34" charset="-128"/>
              </a:rPr>
              <a:t>The</a:t>
            </a:r>
            <a:r>
              <a:rPr lang="es-ES_tradnl" dirty="0" smtClean="0">
                <a:solidFill>
                  <a:srgbClr val="002060"/>
                </a:solidFill>
                <a:latin typeface="Adobe Gothic Std B" pitchFamily="34" charset="-128"/>
                <a:ea typeface="Adobe Gothic Std B" pitchFamily="34" charset="-128"/>
              </a:rPr>
              <a:t> </a:t>
            </a:r>
            <a:r>
              <a:rPr lang="es-ES_tradnl" dirty="0" err="1" smtClean="0">
                <a:solidFill>
                  <a:srgbClr val="002060"/>
                </a:solidFill>
                <a:latin typeface="Adobe Gothic Std B" pitchFamily="34" charset="-128"/>
                <a:ea typeface="Adobe Gothic Std B" pitchFamily="34" charset="-128"/>
              </a:rPr>
              <a:t>mobile</a:t>
            </a:r>
            <a:r>
              <a:rPr lang="es-ES_tradnl" dirty="0" smtClean="0">
                <a:solidFill>
                  <a:srgbClr val="002060"/>
                </a:solidFill>
                <a:latin typeface="Adobe Gothic Std B" pitchFamily="34" charset="-128"/>
                <a:ea typeface="Adobe Gothic Std B" pitchFamily="34" charset="-128"/>
              </a:rPr>
              <a:t> App</a:t>
            </a:r>
            <a:endParaRPr lang="es-ES_tradnl" dirty="0">
              <a:solidFill>
                <a:srgbClr val="002060"/>
              </a:solidFill>
              <a:latin typeface="Adobe Gothic Std B" pitchFamily="34" charset="-128"/>
              <a:ea typeface="Adobe Gothic Std B" pitchFamily="34" charset="-128"/>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953" y="332656"/>
            <a:ext cx="3123770" cy="6247540"/>
          </a:xfrm>
          <a:prstGeom prst="rect">
            <a:avLst/>
          </a:prstGeom>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289" y="1268761"/>
            <a:ext cx="2448272" cy="369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403648" y="1844824"/>
            <a:ext cx="4032448" cy="2308324"/>
          </a:xfrm>
          <a:prstGeom prst="rect">
            <a:avLst/>
          </a:prstGeom>
          <a:noFill/>
        </p:spPr>
        <p:txBody>
          <a:bodyPr wrap="square" rtlCol="0">
            <a:spAutoFit/>
          </a:bodyPr>
          <a:lstStyle/>
          <a:p>
            <a:r>
              <a:rPr lang="fr-FR" sz="2400" dirty="0" smtClean="0">
                <a:solidFill>
                  <a:schemeClr val="accent1">
                    <a:lumMod val="75000"/>
                  </a:schemeClr>
                </a:solidFill>
              </a:rPr>
              <a:t>Réalisation d’une application pour appareils mobiles.</a:t>
            </a:r>
            <a:endParaRPr lang="es-ES_tradnl" sz="2400" dirty="0" smtClean="0">
              <a:solidFill>
                <a:schemeClr val="accent1">
                  <a:lumMod val="75000"/>
                </a:schemeClr>
              </a:solidFill>
            </a:endParaRPr>
          </a:p>
          <a:p>
            <a:endParaRPr lang="es-ES_tradnl" sz="2400" dirty="0" smtClean="0">
              <a:solidFill>
                <a:schemeClr val="accent1">
                  <a:lumMod val="75000"/>
                </a:schemeClr>
              </a:solidFill>
            </a:endParaRPr>
          </a:p>
          <a:p>
            <a:r>
              <a:rPr lang="fr-FR" sz="2400" dirty="0" smtClean="0">
                <a:solidFill>
                  <a:schemeClr val="accent1">
                    <a:lumMod val="75000"/>
                  </a:schemeClr>
                </a:solidFill>
              </a:rPr>
              <a:t>Actualisation des </a:t>
            </a:r>
            <a:r>
              <a:rPr lang="es-ES_tradnl" sz="2400" dirty="0" err="1" smtClean="0">
                <a:solidFill>
                  <a:schemeClr val="accent1">
                    <a:lumMod val="75000"/>
                  </a:schemeClr>
                </a:solidFill>
              </a:rPr>
              <a:t>informations</a:t>
            </a:r>
            <a:r>
              <a:rPr lang="es-ES_tradnl" sz="2400" dirty="0" smtClean="0">
                <a:solidFill>
                  <a:schemeClr val="accent1">
                    <a:lumMod val="75000"/>
                  </a:schemeClr>
                </a:solidFill>
              </a:rPr>
              <a:t> sur le </a:t>
            </a:r>
            <a:r>
              <a:rPr lang="es-ES_tradnl" sz="2400" dirty="0" err="1" smtClean="0">
                <a:solidFill>
                  <a:schemeClr val="accent1">
                    <a:lumMod val="75000"/>
                  </a:schemeClr>
                </a:solidFill>
              </a:rPr>
              <a:t>sib</a:t>
            </a:r>
            <a:r>
              <a:rPr lang="es-ES_tradnl" sz="2400" dirty="0" smtClean="0">
                <a:solidFill>
                  <a:schemeClr val="accent1">
                    <a:lumMod val="75000"/>
                  </a:schemeClr>
                </a:solidFill>
              </a:rPr>
              <a:t> web, blog, page web, </a:t>
            </a:r>
            <a:r>
              <a:rPr lang="es-ES_tradnl" sz="2400" dirty="0" err="1" smtClean="0">
                <a:solidFill>
                  <a:schemeClr val="accent1">
                    <a:lumMod val="75000"/>
                  </a:schemeClr>
                </a:solidFill>
              </a:rPr>
              <a:t>eTwinning</a:t>
            </a:r>
            <a:endParaRPr lang="es-ES_tradnl" sz="2400" dirty="0">
              <a:solidFill>
                <a:schemeClr val="accent1">
                  <a:lumMod val="75000"/>
                </a:schemeClr>
              </a:solidFill>
            </a:endParaRPr>
          </a:p>
        </p:txBody>
      </p:sp>
    </p:spTree>
    <p:extLst>
      <p:ext uri="{BB962C8B-B14F-4D97-AF65-F5344CB8AC3E}">
        <p14:creationId xmlns:p14="http://schemas.microsoft.com/office/powerpoint/2010/main" val="4159235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441776" cy="1143000"/>
          </a:xfrm>
        </p:spPr>
        <p:txBody>
          <a:bodyPr>
            <a:normAutofit/>
          </a:bodyPr>
          <a:lstStyle/>
          <a:p>
            <a:pPr algn="l"/>
            <a:r>
              <a:rPr lang="es-ES_tradnl" dirty="0" err="1">
                <a:solidFill>
                  <a:srgbClr val="002060"/>
                </a:solidFill>
                <a:latin typeface="Adobe Gothic Std B" pitchFamily="34" charset="-128"/>
                <a:ea typeface="Adobe Gothic Std B" pitchFamily="34" charset="-128"/>
              </a:rPr>
              <a:t>The</a:t>
            </a:r>
            <a:r>
              <a:rPr lang="es-ES_tradnl" dirty="0">
                <a:solidFill>
                  <a:srgbClr val="002060"/>
                </a:solidFill>
                <a:latin typeface="Adobe Gothic Std B" pitchFamily="34" charset="-128"/>
                <a:ea typeface="Adobe Gothic Std B" pitchFamily="34" charset="-128"/>
              </a:rPr>
              <a:t> </a:t>
            </a:r>
            <a:r>
              <a:rPr lang="es-ES_tradnl" dirty="0" err="1">
                <a:solidFill>
                  <a:srgbClr val="002060"/>
                </a:solidFill>
                <a:latin typeface="Adobe Gothic Std B" pitchFamily="34" charset="-128"/>
                <a:ea typeface="Adobe Gothic Std B" pitchFamily="34" charset="-128"/>
              </a:rPr>
              <a:t>mobile</a:t>
            </a:r>
            <a:r>
              <a:rPr lang="es-ES_tradnl" dirty="0">
                <a:solidFill>
                  <a:srgbClr val="002060"/>
                </a:solidFill>
                <a:latin typeface="Adobe Gothic Std B" pitchFamily="34" charset="-128"/>
                <a:ea typeface="Adobe Gothic Std B" pitchFamily="34" charset="-128"/>
              </a:rPr>
              <a:t> App</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953" y="332656"/>
            <a:ext cx="3123770" cy="6247540"/>
          </a:xfrm>
          <a:prstGeom prst="rect">
            <a:avLst/>
          </a:prstGeom>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289" y="1268761"/>
            <a:ext cx="2448272" cy="369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403648" y="1484784"/>
            <a:ext cx="4032448" cy="5262979"/>
          </a:xfrm>
          <a:prstGeom prst="rect">
            <a:avLst/>
          </a:prstGeom>
          <a:noFill/>
        </p:spPr>
        <p:txBody>
          <a:bodyPr wrap="square" rtlCol="0">
            <a:spAutoFit/>
          </a:bodyPr>
          <a:lstStyle/>
          <a:p>
            <a:r>
              <a:rPr lang="fr-FR" sz="2400" b="1" dirty="0" smtClean="0">
                <a:solidFill>
                  <a:srgbClr val="002060"/>
                </a:solidFill>
              </a:rPr>
              <a:t>L’Application a 2 espaces :</a:t>
            </a:r>
          </a:p>
          <a:p>
            <a:endParaRPr lang="fr-FR" sz="2400" dirty="0" smtClean="0">
              <a:solidFill>
                <a:schemeClr val="accent1">
                  <a:lumMod val="75000"/>
                </a:schemeClr>
              </a:solidFill>
            </a:endParaRPr>
          </a:p>
          <a:p>
            <a:r>
              <a:rPr lang="fr-FR" sz="2400" dirty="0" smtClean="0">
                <a:solidFill>
                  <a:schemeClr val="accent1">
                    <a:lumMod val="75000"/>
                  </a:schemeClr>
                </a:solidFill>
              </a:rPr>
              <a:t>Sur </a:t>
            </a:r>
            <a:r>
              <a:rPr lang="fr-FR" sz="2400" b="1" dirty="0" smtClean="0">
                <a:solidFill>
                  <a:srgbClr val="002060"/>
                </a:solidFill>
              </a:rPr>
              <a:t>la page principale</a:t>
            </a:r>
            <a:r>
              <a:rPr lang="fr-FR" sz="2400" dirty="0" smtClean="0">
                <a:solidFill>
                  <a:schemeClr val="accent1">
                    <a:lumMod val="75000"/>
                  </a:schemeClr>
                </a:solidFill>
              </a:rPr>
              <a:t>, accès aux services : </a:t>
            </a:r>
          </a:p>
          <a:p>
            <a:endParaRPr lang="fr-FR" sz="2400" dirty="0" smtClean="0">
              <a:solidFill>
                <a:schemeClr val="accent1">
                  <a:lumMod val="75000"/>
                </a:schemeClr>
              </a:solidFill>
            </a:endParaRPr>
          </a:p>
          <a:p>
            <a:pPr marL="800100" lvl="1" indent="-342900">
              <a:buFont typeface="Arial" panose="020B0604020202020204" pitchFamily="34" charset="0"/>
              <a:buChar char="•"/>
            </a:pPr>
            <a:r>
              <a:rPr lang="fr-FR" sz="2400" dirty="0" smtClean="0">
                <a:solidFill>
                  <a:schemeClr val="accent1">
                    <a:lumMod val="75000"/>
                  </a:schemeClr>
                </a:solidFill>
              </a:rPr>
              <a:t>Web, </a:t>
            </a:r>
          </a:p>
          <a:p>
            <a:pPr marL="800100" lvl="1" indent="-342900">
              <a:buFont typeface="Arial" panose="020B0604020202020204" pitchFamily="34" charset="0"/>
              <a:buChar char="•"/>
            </a:pPr>
            <a:r>
              <a:rPr lang="fr-FR" sz="2400" dirty="0" smtClean="0">
                <a:solidFill>
                  <a:schemeClr val="accent1">
                    <a:lumMod val="75000"/>
                  </a:schemeClr>
                </a:solidFill>
              </a:rPr>
              <a:t>Calendrier,</a:t>
            </a:r>
          </a:p>
          <a:p>
            <a:pPr marL="800100" lvl="1" indent="-342900">
              <a:buFont typeface="Arial" panose="020B0604020202020204" pitchFamily="34" charset="0"/>
              <a:buChar char="•"/>
            </a:pPr>
            <a:r>
              <a:rPr lang="fr-FR" sz="2400" dirty="0" smtClean="0">
                <a:solidFill>
                  <a:schemeClr val="accent1">
                    <a:lumMod val="75000"/>
                  </a:schemeClr>
                </a:solidFill>
              </a:rPr>
              <a:t>Cartes,</a:t>
            </a:r>
          </a:p>
          <a:p>
            <a:pPr marL="800100" lvl="1" indent="-342900">
              <a:buFont typeface="Arial" panose="020B0604020202020204" pitchFamily="34" charset="0"/>
              <a:buChar char="•"/>
            </a:pPr>
            <a:r>
              <a:rPr lang="fr-FR" sz="2400" dirty="0" smtClean="0">
                <a:solidFill>
                  <a:schemeClr val="accent1">
                    <a:lumMod val="75000"/>
                  </a:schemeClr>
                </a:solidFill>
              </a:rPr>
              <a:t>Téléchargements,</a:t>
            </a:r>
          </a:p>
          <a:p>
            <a:pPr marL="800100" lvl="1" indent="-342900">
              <a:buFont typeface="Arial" panose="020B0604020202020204" pitchFamily="34" charset="0"/>
              <a:buChar char="•"/>
            </a:pPr>
            <a:r>
              <a:rPr lang="fr-FR" sz="2400" dirty="0" err="1" smtClean="0">
                <a:solidFill>
                  <a:schemeClr val="accent1">
                    <a:lumMod val="75000"/>
                  </a:schemeClr>
                </a:solidFill>
              </a:rPr>
              <a:t>eTwinning</a:t>
            </a:r>
            <a:r>
              <a:rPr lang="fr-FR" sz="2400" dirty="0" smtClean="0">
                <a:solidFill>
                  <a:schemeClr val="accent1">
                    <a:lumMod val="75000"/>
                  </a:schemeClr>
                </a:solidFill>
              </a:rPr>
              <a:t>,</a:t>
            </a:r>
          </a:p>
          <a:p>
            <a:pPr marL="800100" lvl="1" indent="-342900">
              <a:buFont typeface="Arial" panose="020B0604020202020204" pitchFamily="34" charset="0"/>
              <a:buChar char="•"/>
            </a:pPr>
            <a:r>
              <a:rPr lang="fr-FR" sz="2400" dirty="0" smtClean="0">
                <a:solidFill>
                  <a:schemeClr val="accent1">
                    <a:lumMod val="75000"/>
                  </a:schemeClr>
                </a:solidFill>
              </a:rPr>
              <a:t>Blogs,</a:t>
            </a:r>
          </a:p>
          <a:p>
            <a:pPr marL="800100" lvl="1" indent="-342900">
              <a:buFont typeface="Arial" panose="020B0604020202020204" pitchFamily="34" charset="0"/>
              <a:buChar char="•"/>
            </a:pPr>
            <a:r>
              <a:rPr lang="fr-FR" sz="2400" dirty="0" smtClean="0">
                <a:solidFill>
                  <a:schemeClr val="accent1">
                    <a:lumMod val="75000"/>
                  </a:schemeClr>
                </a:solidFill>
              </a:rPr>
              <a:t>Notices,</a:t>
            </a:r>
          </a:p>
          <a:p>
            <a:pPr marL="800100" lvl="1" indent="-342900">
              <a:buFont typeface="Arial" panose="020B0604020202020204" pitchFamily="34" charset="0"/>
              <a:buChar char="•"/>
            </a:pPr>
            <a:r>
              <a:rPr lang="fr-FR" sz="2400" dirty="0" smtClean="0">
                <a:solidFill>
                  <a:schemeClr val="accent1">
                    <a:lumMod val="75000"/>
                  </a:schemeClr>
                </a:solidFill>
              </a:rPr>
              <a:t>Zone Restreinte,</a:t>
            </a:r>
          </a:p>
          <a:p>
            <a:pPr marL="800100" lvl="1" indent="-342900">
              <a:buFont typeface="Arial" panose="020B0604020202020204" pitchFamily="34" charset="0"/>
              <a:buChar char="•"/>
            </a:pPr>
            <a:r>
              <a:rPr lang="fr-FR" sz="2400" dirty="0" smtClean="0">
                <a:solidFill>
                  <a:schemeClr val="accent1">
                    <a:lumMod val="75000"/>
                  </a:schemeClr>
                </a:solidFill>
              </a:rPr>
              <a:t>Docs et aides.</a:t>
            </a:r>
          </a:p>
        </p:txBody>
      </p:sp>
      <p:sp>
        <p:nvSpPr>
          <p:cNvPr id="7" name="6 Rectángulo"/>
          <p:cNvSpPr/>
          <p:nvPr/>
        </p:nvSpPr>
        <p:spPr>
          <a:xfrm>
            <a:off x="-324544" y="3168545"/>
            <a:ext cx="2376264" cy="4508927"/>
          </a:xfrm>
          <a:prstGeom prst="rect">
            <a:avLst/>
          </a:prstGeom>
          <a:noFill/>
        </p:spPr>
        <p:txBody>
          <a:bodyPr wrap="square" lIns="91440" tIns="45720" rIns="91440" bIns="45720">
            <a:spAutoFit/>
          </a:bodyPr>
          <a:lstStyle/>
          <a:p>
            <a:pPr algn="ctr"/>
            <a:r>
              <a:rPr lang="es-ES" sz="287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s-ES" sz="287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858074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033528" cy="1143000"/>
          </a:xfrm>
        </p:spPr>
        <p:txBody>
          <a:bodyPr>
            <a:normAutofit fontScale="90000"/>
          </a:bodyPr>
          <a:lstStyle/>
          <a:p>
            <a:pPr algn="l"/>
            <a:r>
              <a:rPr lang="es-ES_tradnl" dirty="0" err="1">
                <a:solidFill>
                  <a:srgbClr val="002060"/>
                </a:solidFill>
                <a:latin typeface="Adobe Gothic Std B" pitchFamily="34" charset="-128"/>
                <a:ea typeface="Adobe Gothic Std B" pitchFamily="34" charset="-128"/>
              </a:rPr>
              <a:t>The</a:t>
            </a:r>
            <a:r>
              <a:rPr lang="es-ES_tradnl" dirty="0">
                <a:solidFill>
                  <a:srgbClr val="002060"/>
                </a:solidFill>
                <a:latin typeface="Adobe Gothic Std B" pitchFamily="34" charset="-128"/>
                <a:ea typeface="Adobe Gothic Std B" pitchFamily="34" charset="-128"/>
              </a:rPr>
              <a:t> </a:t>
            </a:r>
            <a:r>
              <a:rPr lang="es-ES_tradnl" dirty="0" err="1">
                <a:solidFill>
                  <a:srgbClr val="002060"/>
                </a:solidFill>
                <a:latin typeface="Adobe Gothic Std B" pitchFamily="34" charset="-128"/>
                <a:ea typeface="Adobe Gothic Std B" pitchFamily="34" charset="-128"/>
              </a:rPr>
              <a:t>mobile</a:t>
            </a:r>
            <a:r>
              <a:rPr lang="es-ES_tradnl" dirty="0">
                <a:solidFill>
                  <a:srgbClr val="002060"/>
                </a:solidFill>
                <a:latin typeface="Adobe Gothic Std B" pitchFamily="34" charset="-128"/>
                <a:ea typeface="Adobe Gothic Std B" pitchFamily="34" charset="-128"/>
              </a:rPr>
              <a:t> App</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953" y="332656"/>
            <a:ext cx="3123770" cy="6247540"/>
          </a:xfrm>
          <a:prstGeom prst="rect">
            <a:avLst/>
          </a:prstGeom>
        </p:spPr>
      </p:pic>
      <p:sp>
        <p:nvSpPr>
          <p:cNvPr id="5" name="4 CuadroTexto"/>
          <p:cNvSpPr txBox="1"/>
          <p:nvPr/>
        </p:nvSpPr>
        <p:spPr>
          <a:xfrm>
            <a:off x="1403648" y="1484784"/>
            <a:ext cx="4032448" cy="4524315"/>
          </a:xfrm>
          <a:prstGeom prst="rect">
            <a:avLst/>
          </a:prstGeom>
          <a:noFill/>
        </p:spPr>
        <p:txBody>
          <a:bodyPr wrap="square" rtlCol="0">
            <a:spAutoFit/>
          </a:bodyPr>
          <a:lstStyle/>
          <a:p>
            <a:r>
              <a:rPr lang="fr-FR" sz="2400" dirty="0" smtClean="0">
                <a:solidFill>
                  <a:schemeClr val="accent1">
                    <a:lumMod val="75000"/>
                  </a:schemeClr>
                </a:solidFill>
              </a:rPr>
              <a:t>Sur </a:t>
            </a:r>
            <a:r>
              <a:rPr lang="fr-FR" sz="2400" b="1" dirty="0" smtClean="0">
                <a:solidFill>
                  <a:srgbClr val="002060"/>
                </a:solidFill>
              </a:rPr>
              <a:t>le côté gauche</a:t>
            </a:r>
            <a:r>
              <a:rPr lang="fr-FR" sz="2400" dirty="0" smtClean="0">
                <a:solidFill>
                  <a:schemeClr val="accent1">
                    <a:lumMod val="75000"/>
                  </a:schemeClr>
                </a:solidFill>
              </a:rPr>
              <a:t>, </a:t>
            </a:r>
          </a:p>
          <a:p>
            <a:r>
              <a:rPr lang="fr-FR" sz="2400" dirty="0" smtClean="0">
                <a:solidFill>
                  <a:schemeClr val="accent1">
                    <a:lumMod val="75000"/>
                  </a:schemeClr>
                </a:solidFill>
              </a:rPr>
              <a:t>accès aux </a:t>
            </a:r>
            <a:r>
              <a:rPr lang="fr-FR" sz="2400" dirty="0" err="1" smtClean="0">
                <a:solidFill>
                  <a:schemeClr val="accent1">
                    <a:lumMod val="75000"/>
                  </a:schemeClr>
                </a:solidFill>
              </a:rPr>
              <a:t>sevices</a:t>
            </a:r>
            <a:r>
              <a:rPr lang="fr-FR" sz="2400" dirty="0" smtClean="0">
                <a:solidFill>
                  <a:schemeClr val="accent1">
                    <a:lumMod val="75000"/>
                  </a:schemeClr>
                </a:solidFill>
              </a:rPr>
              <a:t>: </a:t>
            </a:r>
          </a:p>
          <a:p>
            <a:endParaRPr lang="fr-FR" sz="2400" dirty="0" smtClean="0">
              <a:solidFill>
                <a:schemeClr val="accent1">
                  <a:lumMod val="75000"/>
                </a:schemeClr>
              </a:solidFill>
            </a:endParaRPr>
          </a:p>
          <a:p>
            <a:pPr marL="800100" lvl="1" indent="-342900">
              <a:buFont typeface="Arial" panose="020B0604020202020204" pitchFamily="34" charset="0"/>
              <a:buChar char="•"/>
            </a:pPr>
            <a:r>
              <a:rPr lang="fr-FR" sz="2400" dirty="0" smtClean="0">
                <a:solidFill>
                  <a:schemeClr val="accent1">
                    <a:lumMod val="75000"/>
                  </a:schemeClr>
                </a:solidFill>
              </a:rPr>
              <a:t>Accueil, </a:t>
            </a:r>
          </a:p>
          <a:p>
            <a:pPr marL="800100" lvl="1" indent="-342900">
              <a:buFont typeface="Arial" panose="020B0604020202020204" pitchFamily="34" charset="0"/>
              <a:buChar char="•"/>
            </a:pPr>
            <a:r>
              <a:rPr lang="fr-FR" sz="2400" dirty="0" smtClean="0">
                <a:solidFill>
                  <a:schemeClr val="accent1">
                    <a:lumMod val="75000"/>
                  </a:schemeClr>
                </a:solidFill>
              </a:rPr>
              <a:t>Notifications,</a:t>
            </a:r>
          </a:p>
          <a:p>
            <a:pPr marL="800100" lvl="1" indent="-342900">
              <a:buFont typeface="Arial" panose="020B0604020202020204" pitchFamily="34" charset="0"/>
              <a:buChar char="•"/>
            </a:pPr>
            <a:r>
              <a:rPr lang="fr-FR" sz="2400" dirty="0" smtClean="0">
                <a:solidFill>
                  <a:schemeClr val="accent1">
                    <a:lumMod val="75000"/>
                  </a:schemeClr>
                </a:solidFill>
              </a:rPr>
              <a:t>Calendrier,</a:t>
            </a:r>
          </a:p>
          <a:p>
            <a:pPr marL="800100" lvl="1" indent="-342900">
              <a:buFont typeface="Arial" panose="020B0604020202020204" pitchFamily="34" charset="0"/>
              <a:buChar char="•"/>
            </a:pPr>
            <a:r>
              <a:rPr lang="fr-FR" sz="2400" dirty="0" smtClean="0">
                <a:solidFill>
                  <a:schemeClr val="accent1">
                    <a:lumMod val="75000"/>
                  </a:schemeClr>
                </a:solidFill>
              </a:rPr>
              <a:t>Cartes,</a:t>
            </a:r>
          </a:p>
          <a:p>
            <a:pPr marL="800100" lvl="1" indent="-342900">
              <a:buFont typeface="Arial" panose="020B0604020202020204" pitchFamily="34" charset="0"/>
              <a:buChar char="•"/>
            </a:pPr>
            <a:r>
              <a:rPr lang="fr-FR" sz="2400" dirty="0" smtClean="0">
                <a:solidFill>
                  <a:schemeClr val="accent1">
                    <a:lumMod val="75000"/>
                  </a:schemeClr>
                </a:solidFill>
              </a:rPr>
              <a:t>Zone restreinte,</a:t>
            </a:r>
          </a:p>
          <a:p>
            <a:pPr marL="800100" lvl="1" indent="-342900">
              <a:buFont typeface="Arial" panose="020B0604020202020204" pitchFamily="34" charset="0"/>
              <a:buChar char="•"/>
            </a:pPr>
            <a:r>
              <a:rPr lang="fr-FR" sz="2400" dirty="0" smtClean="0">
                <a:solidFill>
                  <a:schemeClr val="accent1">
                    <a:lumMod val="75000"/>
                  </a:schemeClr>
                </a:solidFill>
              </a:rPr>
              <a:t>Téléchargements,</a:t>
            </a:r>
          </a:p>
          <a:p>
            <a:pPr marL="800100" lvl="1" indent="-342900">
              <a:buFont typeface="Arial" panose="020B0604020202020204" pitchFamily="34" charset="0"/>
              <a:buChar char="•"/>
            </a:pPr>
            <a:endParaRPr lang="fr-FR" sz="2400" dirty="0" smtClean="0">
              <a:solidFill>
                <a:schemeClr val="accent1">
                  <a:lumMod val="75000"/>
                </a:schemeClr>
              </a:solidFill>
            </a:endParaRPr>
          </a:p>
          <a:p>
            <a:pPr marL="800100" lvl="1" indent="-342900">
              <a:buFont typeface="Arial" panose="020B0604020202020204" pitchFamily="34" charset="0"/>
              <a:buChar char="•"/>
            </a:pPr>
            <a:r>
              <a:rPr lang="fr-FR" sz="2400" dirty="0" smtClean="0">
                <a:solidFill>
                  <a:schemeClr val="accent1">
                    <a:lumMod val="75000"/>
                  </a:schemeClr>
                </a:solidFill>
              </a:rPr>
              <a:t>Blog services (4),</a:t>
            </a:r>
          </a:p>
          <a:p>
            <a:pPr marL="800100" lvl="1" indent="-342900">
              <a:buFont typeface="Arial" panose="020B0604020202020204" pitchFamily="34" charset="0"/>
              <a:buChar char="•"/>
            </a:pPr>
            <a:r>
              <a:rPr lang="fr-FR" sz="2400" dirty="0" smtClean="0">
                <a:solidFill>
                  <a:schemeClr val="accent1">
                    <a:lumMod val="75000"/>
                  </a:schemeClr>
                </a:solidFill>
              </a:rPr>
              <a:t>Paramètres.</a:t>
            </a:r>
          </a:p>
        </p:txBody>
      </p:sp>
      <p:sp>
        <p:nvSpPr>
          <p:cNvPr id="7" name="6 Rectángulo"/>
          <p:cNvSpPr/>
          <p:nvPr/>
        </p:nvSpPr>
        <p:spPr>
          <a:xfrm>
            <a:off x="-324544" y="3168545"/>
            <a:ext cx="2376264" cy="4508927"/>
          </a:xfrm>
          <a:prstGeom prst="rect">
            <a:avLst/>
          </a:prstGeom>
          <a:noFill/>
        </p:spPr>
        <p:txBody>
          <a:bodyPr wrap="square" lIns="91440" tIns="45720" rIns="91440" bIns="45720">
            <a:spAutoFit/>
          </a:bodyPr>
          <a:lstStyle/>
          <a:p>
            <a:pPr algn="ctr"/>
            <a:r>
              <a:rPr lang="es-ES" sz="287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s-ES" sz="287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descr="H:\Documents and Settings\Administrador\Mis documentos\Directorio de intercambio Bluetooth\Screenshot_2015-11-07-20-02-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137451"/>
            <a:ext cx="2592288" cy="472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463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02304"/>
            <a:ext cx="8424936" cy="6740306"/>
          </a:xfrm>
          <a:prstGeom prst="rect">
            <a:avLst/>
          </a:prstGeom>
          <a:noFill/>
        </p:spPr>
        <p:txBody>
          <a:bodyPr wrap="square" rtlCol="0">
            <a:spAutoFit/>
          </a:bodyPr>
          <a:lstStyle/>
          <a:p>
            <a:pPr algn="ctr"/>
            <a:r>
              <a:rPr lang="fr-FR" sz="2400" u="sng" dirty="0">
                <a:solidFill>
                  <a:srgbClr val="FF6600"/>
                </a:solidFill>
              </a:rPr>
              <a:t>Résumé  du projet « CIRCUIT SESAME »</a:t>
            </a:r>
            <a:r>
              <a:rPr lang="fr-FR" sz="2400" dirty="0"/>
              <a:t> </a:t>
            </a:r>
            <a:endParaRPr lang="fr-FR" sz="2400" dirty="0">
              <a:solidFill>
                <a:srgbClr val="800000"/>
              </a:solidFill>
            </a:endParaRPr>
          </a:p>
          <a:p>
            <a:pPr algn="ctr"/>
            <a:endParaRPr lang="fr-FR" sz="2400" dirty="0">
              <a:solidFill>
                <a:srgbClr val="800000"/>
              </a:solidFill>
            </a:endParaRPr>
          </a:p>
          <a:p>
            <a:pPr marL="342900" indent="-342900">
              <a:buFont typeface="Wingdings" charset="2"/>
              <a:buChar char="Ø"/>
            </a:pPr>
            <a:r>
              <a:rPr lang="fr-FR" sz="2400" dirty="0" smtClean="0">
                <a:solidFill>
                  <a:srgbClr val="000000"/>
                </a:solidFill>
              </a:rPr>
              <a:t>4 </a:t>
            </a:r>
            <a:r>
              <a:rPr lang="fr-FR" sz="2400" dirty="0">
                <a:solidFill>
                  <a:srgbClr val="000000"/>
                </a:solidFill>
              </a:rPr>
              <a:t>visites des porteurs du projet avec des élèves </a:t>
            </a:r>
            <a:r>
              <a:rPr lang="fr-FR" sz="2400" dirty="0" smtClean="0">
                <a:solidFill>
                  <a:srgbClr val="000000"/>
                </a:solidFill>
              </a:rPr>
              <a:t>ambassadeurs</a:t>
            </a:r>
          </a:p>
          <a:p>
            <a:pPr marL="342900" indent="-342900">
              <a:buFont typeface="Wingdings" charset="2"/>
              <a:buChar char="Ø"/>
            </a:pPr>
            <a:endParaRPr lang="fr-FR" sz="2400" dirty="0">
              <a:solidFill>
                <a:srgbClr val="000000"/>
              </a:solidFill>
            </a:endParaRPr>
          </a:p>
          <a:p>
            <a:pPr marL="342900" indent="-342900">
              <a:buFont typeface="Wingdings" charset="2"/>
              <a:buChar char="Ø"/>
            </a:pPr>
            <a:r>
              <a:rPr lang="fr-FR" sz="2400" dirty="0" smtClean="0">
                <a:solidFill>
                  <a:srgbClr val="000000"/>
                </a:solidFill>
              </a:rPr>
              <a:t>échanges </a:t>
            </a:r>
            <a:r>
              <a:rPr lang="fr-FR" sz="2400" dirty="0">
                <a:solidFill>
                  <a:srgbClr val="000000"/>
                </a:solidFill>
              </a:rPr>
              <a:t>des travaux et réalisation : internet, plateforme Erasmus+, </a:t>
            </a:r>
            <a:r>
              <a:rPr lang="fr-FR" sz="2400" dirty="0" err="1">
                <a:solidFill>
                  <a:srgbClr val="000000"/>
                </a:solidFill>
              </a:rPr>
              <a:t>eTwinning</a:t>
            </a:r>
            <a:r>
              <a:rPr lang="fr-FR" sz="2400" dirty="0">
                <a:solidFill>
                  <a:srgbClr val="000000"/>
                </a:solidFill>
              </a:rPr>
              <a:t>, </a:t>
            </a:r>
            <a:r>
              <a:rPr lang="fr-FR" sz="2400" dirty="0" smtClean="0">
                <a:solidFill>
                  <a:srgbClr val="000000"/>
                </a:solidFill>
              </a:rPr>
              <a:t>…</a:t>
            </a:r>
          </a:p>
          <a:p>
            <a:pPr marL="342900" indent="-342900">
              <a:buFont typeface="Wingdings" charset="2"/>
              <a:buChar char="Ø"/>
            </a:pPr>
            <a:endParaRPr lang="fr-FR" sz="2400" dirty="0">
              <a:solidFill>
                <a:srgbClr val="000000"/>
              </a:solidFill>
            </a:endParaRPr>
          </a:p>
          <a:p>
            <a:pPr marL="342900" indent="-342900">
              <a:buFont typeface="Wingdings" charset="2"/>
              <a:buChar char="Ø"/>
            </a:pPr>
            <a:r>
              <a:rPr lang="fr-FR" sz="2400" dirty="0" smtClean="0">
                <a:solidFill>
                  <a:srgbClr val="000000"/>
                </a:solidFill>
              </a:rPr>
              <a:t>1 </a:t>
            </a:r>
            <a:r>
              <a:rPr lang="fr-FR" sz="2400" dirty="0">
                <a:solidFill>
                  <a:srgbClr val="000000"/>
                </a:solidFill>
              </a:rPr>
              <a:t>rencontre sportive internationale en </a:t>
            </a:r>
            <a:r>
              <a:rPr lang="fr-FR" sz="2400" dirty="0" smtClean="0">
                <a:solidFill>
                  <a:srgbClr val="000000"/>
                </a:solidFill>
              </a:rPr>
              <a:t>France</a:t>
            </a:r>
          </a:p>
          <a:p>
            <a:pPr marL="342900" indent="-342900">
              <a:buFont typeface="Wingdings" charset="2"/>
              <a:buChar char="Ø"/>
            </a:pPr>
            <a:endParaRPr lang="fr-FR" sz="2400" dirty="0">
              <a:solidFill>
                <a:srgbClr val="000000"/>
              </a:solidFill>
            </a:endParaRPr>
          </a:p>
          <a:p>
            <a:pPr marL="342900" indent="-342900">
              <a:buFont typeface="Wingdings" charset="2"/>
              <a:buChar char="Ø"/>
            </a:pPr>
            <a:r>
              <a:rPr lang="fr-FR" sz="2400" dirty="0" smtClean="0">
                <a:solidFill>
                  <a:srgbClr val="000000"/>
                </a:solidFill>
              </a:rPr>
              <a:t>création </a:t>
            </a:r>
            <a:r>
              <a:rPr lang="fr-FR" sz="2400" dirty="0">
                <a:solidFill>
                  <a:srgbClr val="000000"/>
                </a:solidFill>
              </a:rPr>
              <a:t>de plaquettes  commentées en plusieurs langues avec carte du « circuit » </a:t>
            </a:r>
            <a:endParaRPr lang="fr-FR" sz="2400" dirty="0" smtClean="0">
              <a:solidFill>
                <a:srgbClr val="000000"/>
              </a:solidFill>
            </a:endParaRPr>
          </a:p>
          <a:p>
            <a:pPr marL="342900" indent="-342900">
              <a:buFont typeface="Wingdings" charset="2"/>
              <a:buChar char="Ø"/>
            </a:pPr>
            <a:endParaRPr lang="fr-FR" sz="2400" dirty="0">
              <a:solidFill>
                <a:srgbClr val="000000"/>
              </a:solidFill>
            </a:endParaRPr>
          </a:p>
          <a:p>
            <a:pPr marL="342900" indent="-342900">
              <a:buFont typeface="Wingdings" charset="2"/>
              <a:buChar char="Ø"/>
            </a:pPr>
            <a:r>
              <a:rPr lang="fr-FR" sz="2400" dirty="0" smtClean="0">
                <a:solidFill>
                  <a:srgbClr val="000000"/>
                </a:solidFill>
              </a:rPr>
              <a:t>1 </a:t>
            </a:r>
            <a:r>
              <a:rPr lang="fr-FR" sz="2400" dirty="0">
                <a:solidFill>
                  <a:srgbClr val="000000"/>
                </a:solidFill>
              </a:rPr>
              <a:t>séminaire d’information et de présentation du projet à destination des collectivités locales, du grand public, office de tourisme, établissements scolaires, </a:t>
            </a:r>
            <a:r>
              <a:rPr lang="fr-FR" sz="2400" dirty="0" smtClean="0">
                <a:solidFill>
                  <a:srgbClr val="000000"/>
                </a:solidFill>
              </a:rPr>
              <a:t>…</a:t>
            </a:r>
          </a:p>
          <a:p>
            <a:pPr marL="342900" indent="-342900">
              <a:buFont typeface="Wingdings" charset="2"/>
              <a:buChar char="Ø"/>
            </a:pPr>
            <a:endParaRPr lang="fr-FR" sz="2400" dirty="0">
              <a:solidFill>
                <a:srgbClr val="000000"/>
              </a:solidFill>
            </a:endParaRPr>
          </a:p>
          <a:p>
            <a:pPr marL="342900" indent="-342900">
              <a:buFont typeface="Wingdings" charset="2"/>
              <a:buChar char="Ø"/>
            </a:pPr>
            <a:r>
              <a:rPr lang="fr-FR" sz="2400" dirty="0">
                <a:solidFill>
                  <a:srgbClr val="000000"/>
                </a:solidFill>
              </a:rPr>
              <a:t>- création d’un outil d’évaluation du projet, diffusion aux différents partenaires, publications. </a:t>
            </a:r>
            <a:endParaRPr lang="fr-FR" sz="2400" dirty="0" smtClean="0">
              <a:solidFill>
                <a:srgbClr val="000000"/>
              </a:solidFill>
            </a:endParaRPr>
          </a:p>
        </p:txBody>
      </p:sp>
    </p:spTree>
    <p:extLst>
      <p:ext uri="{BB962C8B-B14F-4D97-AF65-F5344CB8AC3E}">
        <p14:creationId xmlns:p14="http://schemas.microsoft.com/office/powerpoint/2010/main" val="734898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568" y="404664"/>
            <a:ext cx="184731" cy="369332"/>
          </a:xfrm>
          <a:prstGeom prst="rect">
            <a:avLst/>
          </a:prstGeom>
          <a:noFill/>
        </p:spPr>
        <p:txBody>
          <a:bodyPr wrap="none" rtlCol="0">
            <a:spAutoFit/>
          </a:bodyPr>
          <a:lstStyle/>
          <a:p>
            <a:endParaRPr lang="fr-FR" dirty="0"/>
          </a:p>
        </p:txBody>
      </p:sp>
      <p:sp>
        <p:nvSpPr>
          <p:cNvPr id="6" name="ZoneTexte 5"/>
          <p:cNvSpPr txBox="1"/>
          <p:nvPr/>
        </p:nvSpPr>
        <p:spPr>
          <a:xfrm>
            <a:off x="755576" y="2996952"/>
            <a:ext cx="7632848" cy="1477328"/>
          </a:xfrm>
          <a:prstGeom prst="rect">
            <a:avLst/>
          </a:prstGeom>
          <a:noFill/>
          <a:ln w="28575">
            <a:solidFill>
              <a:srgbClr val="FF0000"/>
            </a:solidFill>
          </a:ln>
        </p:spPr>
        <p:txBody>
          <a:bodyPr wrap="square" rtlCol="0">
            <a:spAutoFit/>
          </a:bodyPr>
          <a:lstStyle/>
          <a:p>
            <a:pPr algn="ctr"/>
            <a:endParaRPr lang="fr-FR" dirty="0" smtClean="0">
              <a:latin typeface="Algerian" pitchFamily="82" charset="0"/>
            </a:endParaRPr>
          </a:p>
          <a:p>
            <a:pPr algn="ctr"/>
            <a:r>
              <a:rPr lang="fr-FR" dirty="0" smtClean="0">
                <a:latin typeface="Algerian" pitchFamily="82" charset="0"/>
              </a:rPr>
              <a:t>Projet ERASMUS </a:t>
            </a:r>
            <a:r>
              <a:rPr lang="fr-FR" dirty="0">
                <a:latin typeface="Algerian" pitchFamily="82" charset="0"/>
              </a:rPr>
              <a:t>+ </a:t>
            </a:r>
            <a:r>
              <a:rPr lang="fr-FR" dirty="0" smtClean="0">
                <a:latin typeface="Algerian" pitchFamily="82" charset="0"/>
              </a:rPr>
              <a:t>«</a:t>
            </a:r>
            <a:r>
              <a:rPr lang="fr-FR" dirty="0">
                <a:latin typeface="Algerian" pitchFamily="82" charset="0"/>
              </a:rPr>
              <a:t> CIRCUIT SESAME »</a:t>
            </a:r>
          </a:p>
          <a:p>
            <a:r>
              <a:rPr lang="fr-FR" dirty="0">
                <a:latin typeface="Algerian" pitchFamily="82" charset="0"/>
              </a:rPr>
              <a:t> </a:t>
            </a:r>
          </a:p>
          <a:p>
            <a:pPr algn="ctr"/>
            <a:r>
              <a:rPr lang="fr-FR" b="1" dirty="0" smtClean="0">
                <a:solidFill>
                  <a:srgbClr val="FF0000"/>
                </a:solidFill>
              </a:rPr>
              <a:t>Création des cartes</a:t>
            </a:r>
          </a:p>
          <a:p>
            <a:pPr algn="ctr"/>
            <a:endParaRPr lang="fr-FR" dirty="0">
              <a:solidFill>
                <a:srgbClr val="FF0000"/>
              </a:solidFill>
            </a:endParaRPr>
          </a:p>
        </p:txBody>
      </p:sp>
      <p:pic>
        <p:nvPicPr>
          <p:cNvPr id="5"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6494428" y="283014"/>
            <a:ext cx="1893996" cy="2024296"/>
          </a:xfrm>
          <a:prstGeom prst="rect">
            <a:avLst/>
          </a:prstGeom>
          <a:noFill/>
          <a:ln>
            <a:noFill/>
          </a:ln>
        </p:spPr>
      </p:pic>
      <p:pic>
        <p:nvPicPr>
          <p:cNvPr id="7"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560173" y="464433"/>
            <a:ext cx="3300775" cy="941561"/>
          </a:xfrm>
          <a:prstGeom prst="rect">
            <a:avLst/>
          </a:prstGeom>
          <a:noFill/>
          <a:ln>
            <a:noFill/>
          </a:ln>
        </p:spPr>
      </p:pic>
    </p:spTree>
    <p:extLst>
      <p:ext uri="{BB962C8B-B14F-4D97-AF65-F5344CB8AC3E}">
        <p14:creationId xmlns:p14="http://schemas.microsoft.com/office/powerpoint/2010/main" val="1090988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pic>
        <p:nvPicPr>
          <p:cNvPr id="28674" name="Picture 2" descr="H:\Documents and Settings\Administrador\Escritorio\WEB-SESAME\Movil\images\logosu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16" y="-11708"/>
            <a:ext cx="9170316" cy="273630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83568" y="3145284"/>
            <a:ext cx="7229338" cy="769441"/>
          </a:xfrm>
          <a:prstGeom prst="rect">
            <a:avLst/>
          </a:prstGeom>
          <a:noFill/>
        </p:spPr>
        <p:txBody>
          <a:bodyPr wrap="none" rtlCol="0">
            <a:spAutoFit/>
          </a:bodyPr>
          <a:lstStyle/>
          <a:p>
            <a:r>
              <a:rPr lang="es-ES_tradnl" sz="4400" dirty="0" err="1" smtClean="0">
                <a:solidFill>
                  <a:schemeClr val="accent1">
                    <a:lumMod val="50000"/>
                  </a:schemeClr>
                </a:solidFill>
                <a:latin typeface="Adobe Gothic Std B" pitchFamily="34" charset="-128"/>
                <a:ea typeface="Adobe Gothic Std B" pitchFamily="34" charset="-128"/>
              </a:rPr>
              <a:t>Gestion</a:t>
            </a:r>
            <a:r>
              <a:rPr lang="es-ES_tradnl" sz="4400" dirty="0" smtClean="0">
                <a:solidFill>
                  <a:schemeClr val="accent1">
                    <a:lumMod val="50000"/>
                  </a:schemeClr>
                </a:solidFill>
                <a:latin typeface="Adobe Gothic Std B" pitchFamily="34" charset="-128"/>
                <a:ea typeface="Adobe Gothic Std B" pitchFamily="34" charset="-128"/>
              </a:rPr>
              <a:t> des CIRCUITS VTT</a:t>
            </a:r>
            <a:endParaRPr lang="es-ES_tradnl" sz="4400" dirty="0">
              <a:solidFill>
                <a:schemeClr val="accent1">
                  <a:lumMod val="50000"/>
                </a:schemeClr>
              </a:solidFill>
              <a:latin typeface="Adobe Gothic Std B" pitchFamily="34" charset="-128"/>
              <a:ea typeface="Adobe Gothic Std B" pitchFamily="34" charset="-128"/>
            </a:endParaRPr>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365104"/>
            <a:ext cx="4587009" cy="233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descr="http://www.oruxmaps.com/images/device_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365104"/>
            <a:ext cx="1315221" cy="2339998"/>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876" y="4365104"/>
            <a:ext cx="1403999" cy="233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2" name="Picture 10" descr="http://www.usgs.gov/core_science_systems/access/summer_2013/images/USGS%20TNM%20Topographic%20Data%20via%20OruxMaps%20(Imagery%20Onl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8344" y="4365105"/>
            <a:ext cx="1331640" cy="236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03315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s://lh6.ggpht.com/Ur2Fz-kkLZtxmRZRmX5WCp3aUfSqGkgkgkCVxlQS8hhqdotqFfVkAhD1W5PdnbRDTdE=h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 y="1714127"/>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457200" y="274638"/>
            <a:ext cx="8003232" cy="1143000"/>
          </a:xfrm>
        </p:spPr>
        <p:txBody>
          <a:bodyPr>
            <a:normAutofit fontScale="90000"/>
          </a:bodyPr>
          <a:lstStyle/>
          <a:p>
            <a:pPr algn="l"/>
            <a:r>
              <a:rPr lang="en-GB" dirty="0" smtClean="0">
                <a:solidFill>
                  <a:srgbClr val="002060"/>
                </a:solidFill>
                <a:latin typeface="Adobe Gothic Std B" pitchFamily="34" charset="-128"/>
                <a:ea typeface="Adobe Gothic Std B" pitchFamily="34" charset="-128"/>
              </a:rPr>
              <a:t>Utilisation du </a:t>
            </a:r>
            <a:r>
              <a:rPr lang="en-GB" dirty="0" err="1" smtClean="0">
                <a:solidFill>
                  <a:srgbClr val="002060"/>
                </a:solidFill>
                <a:latin typeface="Adobe Gothic Std B" pitchFamily="34" charset="-128"/>
                <a:ea typeface="Adobe Gothic Std B" pitchFamily="34" charset="-128"/>
              </a:rPr>
              <a:t>logiciel</a:t>
            </a:r>
            <a:r>
              <a:rPr lang="en-GB" dirty="0" smtClean="0">
                <a:solidFill>
                  <a:srgbClr val="002060"/>
                </a:solidFill>
                <a:latin typeface="Adobe Gothic Std B" pitchFamily="34" charset="-128"/>
                <a:ea typeface="Adobe Gothic Std B" pitchFamily="34" charset="-128"/>
              </a:rPr>
              <a:t> </a:t>
            </a:r>
            <a:r>
              <a:rPr lang="en-GB" dirty="0" err="1" smtClean="0">
                <a:solidFill>
                  <a:srgbClr val="002060"/>
                </a:solidFill>
                <a:latin typeface="Adobe Gothic Std B" pitchFamily="34" charset="-128"/>
                <a:ea typeface="Adobe Gothic Std B" pitchFamily="34" charset="-128"/>
              </a:rPr>
              <a:t>Orux</a:t>
            </a:r>
            <a:r>
              <a:rPr lang="en-GB" dirty="0" smtClean="0">
                <a:solidFill>
                  <a:srgbClr val="002060"/>
                </a:solidFill>
                <a:latin typeface="Adobe Gothic Std B" pitchFamily="34" charset="-128"/>
                <a:ea typeface="Adobe Gothic Std B" pitchFamily="34" charset="-128"/>
              </a:rPr>
              <a:t> Maps </a:t>
            </a:r>
            <a:r>
              <a:rPr lang="en-GB" sz="2700" dirty="0" smtClean="0">
                <a:solidFill>
                  <a:schemeClr val="accent3">
                    <a:lumMod val="50000"/>
                  </a:schemeClr>
                </a:solidFill>
                <a:latin typeface="Adobe Gothic Std B" pitchFamily="34" charset="-128"/>
                <a:ea typeface="Adobe Gothic Std B" pitchFamily="34" charset="-128"/>
              </a:rPr>
              <a:t>(</a:t>
            </a:r>
            <a:r>
              <a:rPr lang="en-GB" sz="2700" dirty="0" err="1" smtClean="0">
                <a:solidFill>
                  <a:schemeClr val="accent3">
                    <a:lumMod val="50000"/>
                  </a:schemeClr>
                </a:solidFill>
                <a:latin typeface="Adobe Gothic Std B" pitchFamily="34" charset="-128"/>
                <a:ea typeface="Adobe Gothic Std B" pitchFamily="34" charset="-128"/>
              </a:rPr>
              <a:t>Création</a:t>
            </a:r>
            <a:r>
              <a:rPr lang="en-GB" sz="2700" dirty="0" smtClean="0">
                <a:solidFill>
                  <a:schemeClr val="accent3">
                    <a:lumMod val="50000"/>
                  </a:schemeClr>
                </a:solidFill>
                <a:latin typeface="Adobe Gothic Std B" pitchFamily="34" charset="-128"/>
                <a:ea typeface="Adobe Gothic Std B" pitchFamily="34" charset="-128"/>
              </a:rPr>
              <a:t> de Circuit avec Google Maps et </a:t>
            </a:r>
            <a:r>
              <a:rPr lang="en-GB" sz="2700" dirty="0" err="1" smtClean="0">
                <a:solidFill>
                  <a:schemeClr val="accent3">
                    <a:lumMod val="50000"/>
                  </a:schemeClr>
                </a:solidFill>
                <a:latin typeface="Adobe Gothic Std B" pitchFamily="34" charset="-128"/>
                <a:ea typeface="Adobe Gothic Std B" pitchFamily="34" charset="-128"/>
              </a:rPr>
              <a:t>Wikiloc</a:t>
            </a:r>
            <a:r>
              <a:rPr lang="en-GB" sz="2700" dirty="0" smtClean="0">
                <a:solidFill>
                  <a:schemeClr val="accent3">
                    <a:lumMod val="50000"/>
                  </a:schemeClr>
                </a:solidFill>
                <a:latin typeface="Adobe Gothic Std B" pitchFamily="34" charset="-128"/>
                <a:ea typeface="Adobe Gothic Std B" pitchFamily="34" charset="-128"/>
              </a:rPr>
              <a:t>)</a:t>
            </a:r>
            <a:r>
              <a:rPr lang="en-GB" sz="4000" dirty="0" smtClean="0">
                <a:solidFill>
                  <a:schemeClr val="accent3">
                    <a:lumMod val="50000"/>
                  </a:schemeClr>
                </a:solidFill>
                <a:latin typeface="Adobe Gothic Std B" pitchFamily="34" charset="-128"/>
                <a:ea typeface="Adobe Gothic Std B" pitchFamily="34" charset="-128"/>
              </a:rPr>
              <a:t>.</a:t>
            </a:r>
            <a:endParaRPr lang="en-GB" sz="4000" dirty="0">
              <a:solidFill>
                <a:schemeClr val="accent3">
                  <a:lumMod val="50000"/>
                </a:schemeClr>
              </a:solidFill>
              <a:latin typeface="Adobe Gothic Std B" pitchFamily="34" charset="-128"/>
              <a:ea typeface="Adobe Gothic Std B" pitchFamily="34" charset="-128"/>
            </a:endParaRPr>
          </a:p>
        </p:txBody>
      </p:sp>
    </p:spTree>
    <p:extLst>
      <p:ext uri="{BB962C8B-B14F-4D97-AF65-F5344CB8AC3E}">
        <p14:creationId xmlns:p14="http://schemas.microsoft.com/office/powerpoint/2010/main" val="381495261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23528" y="332656"/>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dirty="0" smtClean="0">
                <a:solidFill>
                  <a:srgbClr val="002060"/>
                </a:solidFill>
                <a:latin typeface="Adobe Gothic Std B" pitchFamily="34" charset="-128"/>
                <a:ea typeface="Adobe Gothic Std B" pitchFamily="34" charset="-128"/>
              </a:rPr>
              <a:t>Résultat final.</a:t>
            </a:r>
            <a:endParaRPr lang="fr-FR" dirty="0">
              <a:solidFill>
                <a:srgbClr val="002060"/>
              </a:solidFill>
              <a:latin typeface="Adobe Gothic Std B" pitchFamily="34" charset="-128"/>
              <a:ea typeface="Adobe Gothic Std B" pitchFamily="34" charset="-128"/>
            </a:endParaRPr>
          </a:p>
        </p:txBody>
      </p:sp>
      <p:pic>
        <p:nvPicPr>
          <p:cNvPr id="3074" name="Picture 2" descr="H:\Documents and Settings\Administrador\Mis documentos\Directorio de intercambio Bluetooth\Screenshot_2015-11-08-11-13-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92629"/>
            <a:ext cx="5040560" cy="67207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Documents and Settings\Administrador\Mis documentos\Directorio de intercambio Bluetooth\Screenshot_2015-11-08-11-13-1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2848" y="1800818"/>
            <a:ext cx="5801320" cy="39324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4170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23528" y="332656"/>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dirty="0">
                <a:solidFill>
                  <a:srgbClr val="002060"/>
                </a:solidFill>
                <a:latin typeface="Adobe Gothic Std B" pitchFamily="34" charset="-128"/>
                <a:ea typeface="Adobe Gothic Std B" pitchFamily="34" charset="-128"/>
              </a:rPr>
              <a:t>Résultat final.</a:t>
            </a:r>
          </a:p>
        </p:txBody>
      </p:sp>
      <p:pic>
        <p:nvPicPr>
          <p:cNvPr id="4098" name="Picture 2" descr="H:\Documents and Settings\Administrador\Mis documentos\Directorio de intercambio Bluetooth\Screenshot_2015-11-08-11-15-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7" y="-1"/>
            <a:ext cx="5148064" cy="6864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Documents and Settings\Administrador\Mis documentos\Directorio de intercambio Bluetooth\Screenshot_2015-11-08-11-15-5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2652" y="1786926"/>
            <a:ext cx="4301356" cy="4005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2 Rectángulo"/>
          <p:cNvSpPr/>
          <p:nvPr/>
        </p:nvSpPr>
        <p:spPr>
          <a:xfrm>
            <a:off x="4400201" y="332656"/>
            <a:ext cx="4339536" cy="1200329"/>
          </a:xfrm>
          <a:prstGeom prst="rect">
            <a:avLst/>
          </a:prstGeom>
          <a:noFill/>
        </p:spPr>
        <p:txBody>
          <a:bodyPr wrap="square" lIns="91440" tIns="45720" rIns="91440" bIns="45720">
            <a:spAutoFit/>
          </a:bodyPr>
          <a:lstStyle/>
          <a:p>
            <a:pPr algn="ctr"/>
            <a:r>
              <a:rPr lang="es-ES" sz="7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3D </a:t>
            </a:r>
            <a:r>
              <a:rPr lang="en-GB" sz="7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view</a:t>
            </a:r>
            <a:endParaRPr lang="en-GB"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3179299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ogo CIRCUIT SESA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0"/>
            <a:ext cx="6419088" cy="6858000"/>
          </a:xfrm>
          <a:prstGeom prst="rect">
            <a:avLst/>
          </a:prstGeom>
        </p:spPr>
      </p:pic>
      <p:pic>
        <p:nvPicPr>
          <p:cNvPr id="4"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1" y="6106283"/>
            <a:ext cx="2635250" cy="751717"/>
          </a:xfrm>
          <a:prstGeom prst="rect">
            <a:avLst/>
          </a:prstGeom>
          <a:noFill/>
          <a:ln>
            <a:noFill/>
          </a:ln>
        </p:spPr>
      </p:pic>
      <p:pic>
        <p:nvPicPr>
          <p:cNvPr id="5" name="Image 4"/>
          <p:cNvPicPr/>
          <p:nvPr/>
        </p:nvPicPr>
        <p:blipFill>
          <a:blip r:embed="rId4">
            <a:extLst>
              <a:ext uri="{28A0092B-C50C-407E-A947-70E740481C1C}">
                <a14:useLocalDpi xmlns:a14="http://schemas.microsoft.com/office/drawing/2010/main" val="0"/>
              </a:ext>
            </a:extLst>
          </a:blip>
          <a:srcRect/>
          <a:stretch>
            <a:fillRect/>
          </a:stretch>
        </p:blipFill>
        <p:spPr bwMode="auto">
          <a:xfrm>
            <a:off x="7599680" y="0"/>
            <a:ext cx="1544320" cy="687070"/>
          </a:xfrm>
          <a:prstGeom prst="rect">
            <a:avLst/>
          </a:prstGeom>
          <a:noFill/>
          <a:ln>
            <a:noFill/>
          </a:ln>
        </p:spPr>
      </p:pic>
    </p:spTree>
    <p:extLst>
      <p:ext uri="{BB962C8B-B14F-4D97-AF65-F5344CB8AC3E}">
        <p14:creationId xmlns:p14="http://schemas.microsoft.com/office/powerpoint/2010/main" val="10051792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424936" cy="6001642"/>
          </a:xfrm>
          <a:prstGeom prst="rect">
            <a:avLst/>
          </a:prstGeom>
          <a:noFill/>
        </p:spPr>
        <p:txBody>
          <a:bodyPr wrap="square" rtlCol="0">
            <a:spAutoFit/>
          </a:bodyPr>
          <a:lstStyle/>
          <a:p>
            <a:pPr algn="ctr"/>
            <a:r>
              <a:rPr lang="fr-FR" sz="2400" u="sng" dirty="0" smtClean="0">
                <a:solidFill>
                  <a:srgbClr val="FF6600"/>
                </a:solidFill>
              </a:rPr>
              <a:t>Les partenaires européens du  « CIRCUIT SESAME» </a:t>
            </a:r>
          </a:p>
          <a:p>
            <a:pPr algn="ctr"/>
            <a:r>
              <a:rPr lang="fr-FR" sz="2400" dirty="0"/>
              <a:t> </a:t>
            </a:r>
          </a:p>
          <a:p>
            <a:r>
              <a:rPr lang="fr-FR" sz="2400" dirty="0" smtClean="0"/>
              <a:t>IES </a:t>
            </a:r>
            <a:r>
              <a:rPr lang="fr-FR" sz="2400" dirty="0" err="1"/>
              <a:t>Pirineos</a:t>
            </a:r>
            <a:r>
              <a:rPr lang="fr-FR" sz="2400" dirty="0"/>
              <a:t>, </a:t>
            </a:r>
            <a:r>
              <a:rPr lang="fr-FR" sz="2400" dirty="0" smtClean="0"/>
              <a:t>Jaca, Espagne</a:t>
            </a:r>
            <a:endParaRPr lang="fr-FR" sz="2400" dirty="0"/>
          </a:p>
          <a:p>
            <a:endParaRPr lang="fr-FR" sz="2400" dirty="0" smtClean="0"/>
          </a:p>
          <a:p>
            <a:endParaRPr lang="fr-FR" sz="2400" dirty="0" smtClean="0"/>
          </a:p>
          <a:p>
            <a:r>
              <a:rPr lang="fr-FR" sz="2400" dirty="0" err="1" smtClean="0"/>
              <a:t>Liceo</a:t>
            </a:r>
            <a:r>
              <a:rPr lang="fr-FR" sz="2400" dirty="0" smtClean="0"/>
              <a:t> </a:t>
            </a:r>
            <a:r>
              <a:rPr lang="fr-FR" sz="2400" dirty="0" err="1"/>
              <a:t>Scientifico</a:t>
            </a:r>
            <a:r>
              <a:rPr lang="fr-FR" sz="2400" dirty="0"/>
              <a:t> e </a:t>
            </a:r>
            <a:r>
              <a:rPr lang="fr-FR" sz="2400" dirty="0" smtClean="0"/>
              <a:t>Linguistico</a:t>
            </a:r>
          </a:p>
          <a:p>
            <a:r>
              <a:rPr lang="fr-FR" sz="2400" dirty="0" smtClean="0"/>
              <a:t> </a:t>
            </a:r>
            <a:r>
              <a:rPr lang="fr-FR" sz="2400" dirty="0"/>
              <a:t>E. </a:t>
            </a:r>
            <a:r>
              <a:rPr lang="fr-FR" sz="2400" dirty="0" err="1"/>
              <a:t>Medi</a:t>
            </a:r>
            <a:r>
              <a:rPr lang="fr-FR" sz="2400" dirty="0"/>
              <a:t>, </a:t>
            </a:r>
            <a:r>
              <a:rPr lang="fr-FR" sz="2400" dirty="0" err="1" smtClean="0"/>
              <a:t>Battipaglia</a:t>
            </a:r>
            <a:r>
              <a:rPr lang="fr-FR" sz="2400" dirty="0"/>
              <a:t>, </a:t>
            </a:r>
            <a:r>
              <a:rPr lang="fr-FR" sz="2400" dirty="0" smtClean="0"/>
              <a:t>Italie</a:t>
            </a:r>
          </a:p>
          <a:p>
            <a:endParaRPr lang="fr-FR" sz="2400" dirty="0"/>
          </a:p>
          <a:p>
            <a:endParaRPr lang="fr-FR" sz="2400" dirty="0" smtClean="0"/>
          </a:p>
          <a:p>
            <a:r>
              <a:rPr lang="fr-FR" sz="2400" dirty="0" err="1" smtClean="0"/>
              <a:t>Academy</a:t>
            </a:r>
            <a:r>
              <a:rPr lang="fr-FR" sz="2400" dirty="0" smtClean="0"/>
              <a:t> </a:t>
            </a:r>
            <a:r>
              <a:rPr lang="fr-FR" sz="2400" dirty="0" err="1"/>
              <a:t>at</a:t>
            </a:r>
            <a:r>
              <a:rPr lang="fr-FR" sz="2400" dirty="0"/>
              <a:t> </a:t>
            </a:r>
            <a:r>
              <a:rPr lang="fr-FR" sz="2400" dirty="0" err="1"/>
              <a:t>Shotton</a:t>
            </a:r>
            <a:r>
              <a:rPr lang="fr-FR" sz="2400" dirty="0"/>
              <a:t> Hall, </a:t>
            </a:r>
            <a:r>
              <a:rPr lang="fr-FR" sz="2400" dirty="0" err="1" smtClean="0"/>
              <a:t>Peterlee</a:t>
            </a:r>
            <a:r>
              <a:rPr lang="fr-FR" sz="2400" dirty="0"/>
              <a:t>, </a:t>
            </a:r>
            <a:r>
              <a:rPr lang="fr-FR" sz="2400" dirty="0" smtClean="0"/>
              <a:t>Royaume</a:t>
            </a:r>
            <a:r>
              <a:rPr lang="fr-FR" sz="2400" dirty="0"/>
              <a:t>-</a:t>
            </a:r>
            <a:r>
              <a:rPr lang="fr-FR" sz="2400" dirty="0" smtClean="0"/>
              <a:t>Uni </a:t>
            </a:r>
            <a:endParaRPr lang="fr-FR" sz="2400" dirty="0"/>
          </a:p>
          <a:p>
            <a:endParaRPr lang="fr-FR" sz="2400" dirty="0"/>
          </a:p>
          <a:p>
            <a:endParaRPr lang="fr-FR" sz="2400" dirty="0" smtClean="0"/>
          </a:p>
          <a:p>
            <a:r>
              <a:rPr lang="fr-FR" sz="2400" dirty="0" smtClean="0"/>
              <a:t>Porta </a:t>
            </a:r>
            <a:r>
              <a:rPr lang="fr-FR" sz="2400" dirty="0" err="1"/>
              <a:t>Mosana</a:t>
            </a:r>
            <a:r>
              <a:rPr lang="fr-FR" sz="2400" dirty="0"/>
              <a:t> </a:t>
            </a:r>
            <a:r>
              <a:rPr lang="fr-FR" sz="2400" dirty="0" err="1"/>
              <a:t>College</a:t>
            </a:r>
            <a:r>
              <a:rPr lang="fr-FR" sz="2400" dirty="0"/>
              <a:t>, </a:t>
            </a:r>
            <a:r>
              <a:rPr lang="fr-FR" sz="2400" dirty="0" smtClean="0"/>
              <a:t>Maastricht</a:t>
            </a:r>
            <a:r>
              <a:rPr lang="fr-FR" sz="2400" dirty="0"/>
              <a:t>, </a:t>
            </a:r>
            <a:r>
              <a:rPr lang="fr-FR" sz="2400" dirty="0" smtClean="0"/>
              <a:t>Pays</a:t>
            </a:r>
            <a:r>
              <a:rPr lang="fr-FR" sz="2400" dirty="0"/>
              <a:t>-</a:t>
            </a:r>
            <a:r>
              <a:rPr lang="fr-FR" sz="2400" dirty="0" smtClean="0"/>
              <a:t>Bas</a:t>
            </a:r>
            <a:endParaRPr lang="fr-FR" sz="2400" dirty="0"/>
          </a:p>
          <a:p>
            <a:endParaRPr lang="fr-FR" sz="2400" dirty="0" smtClean="0"/>
          </a:p>
          <a:p>
            <a:endParaRPr lang="fr-FR" sz="2400" dirty="0" smtClean="0"/>
          </a:p>
          <a:p>
            <a:r>
              <a:rPr lang="fr-FR" sz="2400" dirty="0" smtClean="0"/>
              <a:t>Collège Vincent </a:t>
            </a:r>
            <a:r>
              <a:rPr lang="fr-FR" sz="2400" dirty="0" err="1" smtClean="0"/>
              <a:t>Badie</a:t>
            </a:r>
            <a:r>
              <a:rPr lang="fr-FR" sz="2400" dirty="0" smtClean="0"/>
              <a:t>, </a:t>
            </a:r>
            <a:r>
              <a:rPr lang="fr-FR" sz="2400" dirty="0" err="1" smtClean="0"/>
              <a:t>Montarnaud</a:t>
            </a:r>
            <a:r>
              <a:rPr lang="fr-FR" sz="2400" dirty="0" smtClean="0"/>
              <a:t>, France</a:t>
            </a:r>
            <a:endParaRPr lang="fr-FR" sz="2400" dirty="0"/>
          </a:p>
        </p:txBody>
      </p:sp>
      <p:pic>
        <p:nvPicPr>
          <p:cNvPr id="3" name="Image 2"/>
          <p:cNvPicPr>
            <a:picLocks noChangeAspect="1"/>
          </p:cNvPicPr>
          <p:nvPr/>
        </p:nvPicPr>
        <p:blipFill>
          <a:blip r:embed="rId2"/>
          <a:stretch>
            <a:fillRect/>
          </a:stretch>
        </p:blipFill>
        <p:spPr>
          <a:xfrm>
            <a:off x="6845172" y="3438029"/>
            <a:ext cx="976335" cy="1065093"/>
          </a:xfrm>
          <a:prstGeom prst="rect">
            <a:avLst/>
          </a:prstGeom>
        </p:spPr>
      </p:pic>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4114642" y="1020111"/>
            <a:ext cx="1095375" cy="1038225"/>
          </a:xfrm>
          <a:prstGeom prst="rect">
            <a:avLst/>
          </a:prstGeom>
          <a:noFill/>
          <a:ln>
            <a:noFill/>
          </a:ln>
        </p:spPr>
      </p:pic>
      <p:pic>
        <p:nvPicPr>
          <p:cNvPr id="7" name="Image 6" descr="logo Porta Mosana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569" y="4493788"/>
            <a:ext cx="1656137" cy="1240504"/>
          </a:xfrm>
          <a:prstGeom prst="rect">
            <a:avLst/>
          </a:prstGeom>
        </p:spPr>
      </p:pic>
      <p:pic>
        <p:nvPicPr>
          <p:cNvPr id="12" name="Image 11"/>
          <p:cNvPicPr>
            <a:picLocks noChangeAspect="1"/>
          </p:cNvPicPr>
          <p:nvPr/>
        </p:nvPicPr>
        <p:blipFill>
          <a:blip r:embed="rId5"/>
          <a:stretch>
            <a:fillRect/>
          </a:stretch>
        </p:blipFill>
        <p:spPr>
          <a:xfrm>
            <a:off x="4274878" y="2179282"/>
            <a:ext cx="3711876" cy="1019335"/>
          </a:xfrm>
          <a:prstGeom prst="rect">
            <a:avLst/>
          </a:prstGeom>
        </p:spPr>
      </p:pic>
      <p:pic>
        <p:nvPicPr>
          <p:cNvPr id="13" name="Image 12"/>
          <p:cNvPicPr>
            <a:picLocks noChangeAspect="1"/>
          </p:cNvPicPr>
          <p:nvPr/>
        </p:nvPicPr>
        <p:blipFill>
          <a:blip r:embed="rId6"/>
          <a:stretch>
            <a:fillRect/>
          </a:stretch>
        </p:blipFill>
        <p:spPr>
          <a:xfrm>
            <a:off x="6150758" y="5387618"/>
            <a:ext cx="1969169" cy="1470382"/>
          </a:xfrm>
          <a:prstGeom prst="rect">
            <a:avLst/>
          </a:prstGeom>
        </p:spPr>
      </p:pic>
    </p:spTree>
    <p:extLst>
      <p:ext uri="{BB962C8B-B14F-4D97-AF65-F5344CB8AC3E}">
        <p14:creationId xmlns:p14="http://schemas.microsoft.com/office/powerpoint/2010/main" val="4188667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101600"/>
            <a:ext cx="9144000" cy="6648299"/>
          </a:xfrm>
          <a:prstGeom prst="rect">
            <a:avLst/>
          </a:prstGeom>
        </p:spPr>
      </p:pic>
    </p:spTree>
    <p:extLst>
      <p:ext uri="{BB962C8B-B14F-4D97-AF65-F5344CB8AC3E}">
        <p14:creationId xmlns:p14="http://schemas.microsoft.com/office/powerpoint/2010/main" val="1339544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02304"/>
            <a:ext cx="8424936" cy="4524315"/>
          </a:xfrm>
          <a:prstGeom prst="rect">
            <a:avLst/>
          </a:prstGeom>
          <a:noFill/>
        </p:spPr>
        <p:txBody>
          <a:bodyPr wrap="square" rtlCol="0">
            <a:spAutoFit/>
          </a:bodyPr>
          <a:lstStyle/>
          <a:p>
            <a:pPr algn="ctr"/>
            <a:r>
              <a:rPr lang="fr-FR" sz="2400" u="sng" dirty="0" smtClean="0">
                <a:solidFill>
                  <a:srgbClr val="FF6600"/>
                </a:solidFill>
              </a:rPr>
              <a:t>Le « CIRCUIT » : </a:t>
            </a:r>
            <a:r>
              <a:rPr lang="fr-FR" sz="2400" dirty="0" smtClean="0">
                <a:solidFill>
                  <a:srgbClr val="FF6600"/>
                </a:solidFill>
              </a:rPr>
              <a:t>cohérence entre les activités et les programmes scolaires européens </a:t>
            </a:r>
            <a:r>
              <a:rPr lang="fr-FR" sz="2400" dirty="0"/>
              <a:t> </a:t>
            </a:r>
            <a:endParaRPr lang="fr-FR" sz="2400" dirty="0" smtClean="0">
              <a:solidFill>
                <a:srgbClr val="800000"/>
              </a:solidFill>
            </a:endParaRPr>
          </a:p>
          <a:p>
            <a:pPr algn="ctr"/>
            <a:endParaRPr lang="fr-FR" sz="2400" dirty="0">
              <a:solidFill>
                <a:srgbClr val="800000"/>
              </a:solidFill>
            </a:endParaRPr>
          </a:p>
          <a:p>
            <a:pPr marL="342900" indent="-342900">
              <a:buFont typeface="Wingdings" charset="2"/>
              <a:buChar char="Ø"/>
            </a:pPr>
            <a:r>
              <a:rPr lang="fr-FR" sz="2400" dirty="0">
                <a:solidFill>
                  <a:srgbClr val="800000"/>
                </a:solidFill>
              </a:rPr>
              <a:t> </a:t>
            </a:r>
            <a:r>
              <a:rPr lang="fr-FR" sz="2400" dirty="0" smtClean="0">
                <a:solidFill>
                  <a:srgbClr val="800000"/>
                </a:solidFill>
              </a:rPr>
              <a:t>Éducation </a:t>
            </a:r>
            <a:r>
              <a:rPr lang="fr-FR" sz="2400" dirty="0">
                <a:solidFill>
                  <a:srgbClr val="800000"/>
                </a:solidFill>
              </a:rPr>
              <a:t>Physique et Sportive: </a:t>
            </a:r>
          </a:p>
          <a:p>
            <a:pPr marL="742950" lvl="1" indent="-285750">
              <a:buFont typeface="Courier New"/>
              <a:buChar char="o"/>
            </a:pPr>
            <a:r>
              <a:rPr lang="fr-FR" sz="2400" dirty="0"/>
              <a:t>course et VTT dans l’environnement proche : garrigue =&gt; Sciences + Chemin de Saint Jacques de Compostelle = Histoire-Géographie</a:t>
            </a:r>
          </a:p>
          <a:p>
            <a:pPr marL="742950" lvl="1" indent="-285750">
              <a:buFont typeface="Courier New"/>
              <a:buChar char="o"/>
            </a:pPr>
            <a:r>
              <a:rPr lang="fr-FR" sz="2400" dirty="0"/>
              <a:t>orientation, lecture de carte, vitesse =&gt; Math</a:t>
            </a:r>
          </a:p>
          <a:p>
            <a:pPr marL="742950" lvl="1" indent="-285750">
              <a:buFont typeface="Courier New"/>
              <a:buChar char="o"/>
            </a:pPr>
            <a:r>
              <a:rPr lang="fr-FR" sz="2400" dirty="0"/>
              <a:t>Respect de l’environnement =&gt; éducation à la citoyenneté </a:t>
            </a:r>
            <a:endParaRPr lang="fr-FR" sz="2400" dirty="0" smtClean="0"/>
          </a:p>
          <a:p>
            <a:pPr marL="742950" lvl="1" indent="-285750">
              <a:buFont typeface="Courier New"/>
              <a:buChar char="o"/>
            </a:pPr>
            <a:endParaRPr lang="fr-FR" sz="2400" dirty="0">
              <a:solidFill>
                <a:srgbClr val="800000"/>
              </a:solidFill>
            </a:endParaRPr>
          </a:p>
          <a:p>
            <a:pPr marL="285750" lvl="0" indent="-285750">
              <a:buFont typeface="Wingdings" charset="2"/>
              <a:buChar char="Ø"/>
            </a:pPr>
            <a:r>
              <a:rPr lang="fr-FR" sz="2400" dirty="0">
                <a:solidFill>
                  <a:srgbClr val="800000"/>
                </a:solidFill>
              </a:rPr>
              <a:t>Mathématiques : </a:t>
            </a:r>
            <a:r>
              <a:rPr lang="fr-FR" sz="2400" dirty="0" smtClean="0"/>
              <a:t>Proportionnalité</a:t>
            </a:r>
            <a:r>
              <a:rPr lang="fr-FR" sz="2400" dirty="0"/>
              <a:t> : Échelle, vitesse, pourcentage, </a:t>
            </a:r>
            <a:r>
              <a:rPr lang="fr-FR" sz="2400" dirty="0" smtClean="0"/>
              <a:t>…</a:t>
            </a:r>
            <a:endParaRPr lang="fr-FR" sz="2400" dirty="0"/>
          </a:p>
        </p:txBody>
      </p:sp>
    </p:spTree>
    <p:extLst>
      <p:ext uri="{BB962C8B-B14F-4D97-AF65-F5344CB8AC3E}">
        <p14:creationId xmlns:p14="http://schemas.microsoft.com/office/powerpoint/2010/main" val="2599087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02304"/>
            <a:ext cx="8424936" cy="6740306"/>
          </a:xfrm>
          <a:prstGeom prst="rect">
            <a:avLst/>
          </a:prstGeom>
          <a:noFill/>
        </p:spPr>
        <p:txBody>
          <a:bodyPr wrap="square" rtlCol="0">
            <a:spAutoFit/>
          </a:bodyPr>
          <a:lstStyle/>
          <a:p>
            <a:pPr algn="ctr"/>
            <a:r>
              <a:rPr lang="fr-FR" sz="2400" u="sng" dirty="0" smtClean="0">
                <a:solidFill>
                  <a:srgbClr val="FF6600"/>
                </a:solidFill>
              </a:rPr>
              <a:t>Le « CIRCUIT » : </a:t>
            </a:r>
            <a:r>
              <a:rPr lang="fr-FR" sz="2400" dirty="0" smtClean="0">
                <a:solidFill>
                  <a:srgbClr val="FF6600"/>
                </a:solidFill>
              </a:rPr>
              <a:t>cohérence entre les activités et les programmes scolaires européens </a:t>
            </a:r>
            <a:r>
              <a:rPr lang="fr-FR" sz="2400" dirty="0"/>
              <a:t> </a:t>
            </a:r>
          </a:p>
          <a:p>
            <a:r>
              <a:rPr lang="fr-FR" sz="2400" dirty="0"/>
              <a:t> </a:t>
            </a:r>
            <a:endParaRPr lang="fr-FR" dirty="0" smtClean="0"/>
          </a:p>
          <a:p>
            <a:pPr marL="285750" lvl="0" indent="-285750">
              <a:buFont typeface="Wingdings" charset="2"/>
              <a:buChar char="Ø"/>
            </a:pPr>
            <a:r>
              <a:rPr lang="fr-FR" sz="2400" dirty="0" smtClean="0">
                <a:solidFill>
                  <a:srgbClr val="800000"/>
                </a:solidFill>
              </a:rPr>
              <a:t>Sciences</a:t>
            </a:r>
            <a:r>
              <a:rPr lang="fr-FR" sz="2400" dirty="0">
                <a:solidFill>
                  <a:srgbClr val="800000"/>
                </a:solidFill>
              </a:rPr>
              <a:t> : </a:t>
            </a:r>
          </a:p>
          <a:p>
            <a:pPr marL="742950" lvl="1" indent="-285750">
              <a:buFont typeface="Courier New"/>
              <a:buChar char="o"/>
            </a:pPr>
            <a:r>
              <a:rPr lang="fr-FR" sz="2400" dirty="0"/>
              <a:t>biodiversité de la garrigue : Impact de l'homme, empierrements, Carte géologique =&gt; Math, </a:t>
            </a:r>
          </a:p>
          <a:p>
            <a:pPr marL="742950" lvl="1" indent="-285750">
              <a:buFont typeface="Courier New"/>
              <a:buChar char="o"/>
            </a:pPr>
            <a:r>
              <a:rPr lang="fr-FR" sz="2400" dirty="0"/>
              <a:t>Sensibilisation à la fragilité de l'écosystème (incendies....) =&gt; éducation à la citoyenneté </a:t>
            </a:r>
            <a:endParaRPr lang="fr-FR" sz="2400" dirty="0" smtClean="0"/>
          </a:p>
          <a:p>
            <a:pPr marL="742950" lvl="1" indent="-285750">
              <a:buFont typeface="Courier New"/>
              <a:buChar char="o"/>
            </a:pPr>
            <a:endParaRPr lang="fr-FR" sz="2400" dirty="0"/>
          </a:p>
          <a:p>
            <a:pPr marL="285750" lvl="0" indent="-285750">
              <a:buFont typeface="Wingdings" charset="2"/>
              <a:buChar char="Ø"/>
            </a:pPr>
            <a:r>
              <a:rPr lang="fr-FR" sz="2400" dirty="0">
                <a:solidFill>
                  <a:srgbClr val="800000"/>
                </a:solidFill>
              </a:rPr>
              <a:t>Langues (Espagnol, Anglais, Français) :</a:t>
            </a:r>
          </a:p>
          <a:p>
            <a:pPr marL="742950" lvl="1" indent="-285750">
              <a:buFont typeface="Courier New"/>
              <a:buChar char="o"/>
            </a:pPr>
            <a:r>
              <a:rPr lang="fr-FR" sz="2400" dirty="0"/>
              <a:t>Nécessité de maîtriser les différentes notions étudiées afin de communiquer avec les partenaires =&gt; Maths, Sciences, EPS.</a:t>
            </a:r>
          </a:p>
          <a:p>
            <a:pPr marL="742950" lvl="1" indent="-285750">
              <a:buFont typeface="Courier New"/>
              <a:buChar char="o"/>
            </a:pPr>
            <a:r>
              <a:rPr lang="fr-FR" sz="2400" dirty="0"/>
              <a:t>Échanges avec les partenaires : écrit et oral. =&gt; Apprentissage d’un vocabulaire spécifique à toutes ces disciplines. </a:t>
            </a:r>
          </a:p>
          <a:p>
            <a:pPr marL="742950" lvl="1" indent="-285750">
              <a:buFont typeface="Courier New"/>
              <a:buChar char="o"/>
            </a:pPr>
            <a:r>
              <a:rPr lang="fr-FR" sz="2400" dirty="0"/>
              <a:t>outils de communication mais aussi au service de l’apprentissage transversal</a:t>
            </a:r>
            <a:r>
              <a:rPr lang="fr-FR" sz="2400" dirty="0" smtClean="0"/>
              <a:t>.</a:t>
            </a:r>
            <a:endParaRPr lang="fr-FR" sz="2400" dirty="0"/>
          </a:p>
        </p:txBody>
      </p:sp>
    </p:spTree>
    <p:extLst>
      <p:ext uri="{BB962C8B-B14F-4D97-AF65-F5344CB8AC3E}">
        <p14:creationId xmlns:p14="http://schemas.microsoft.com/office/powerpoint/2010/main" val="347142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457</TotalTime>
  <Words>457</Words>
  <Application>Microsoft Macintosh PowerPoint</Application>
  <PresentationFormat>Présentation à l'écran (4:3)</PresentationFormat>
  <Paragraphs>359</Paragraphs>
  <Slides>55</Slides>
  <Notes>0</Notes>
  <HiddenSlides>0</HiddenSlides>
  <MMClips>0</MMClips>
  <ScaleCrop>false</ScaleCrop>
  <HeadingPairs>
    <vt:vector size="4" baseType="variant">
      <vt:variant>
        <vt:lpstr>Thème</vt:lpstr>
      </vt:variant>
      <vt:variant>
        <vt:i4>1</vt:i4>
      </vt:variant>
      <vt:variant>
        <vt:lpstr>Titres des diapositives</vt:lpstr>
      </vt:variant>
      <vt:variant>
        <vt:i4>55</vt:i4>
      </vt:variant>
    </vt:vector>
  </HeadingPairs>
  <TitlesOfParts>
    <vt:vector size="56"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mobile App</vt:lpstr>
      <vt:lpstr>The mobile App</vt:lpstr>
      <vt:lpstr>The mobile App</vt:lpstr>
      <vt:lpstr>Présentation PowerPoint</vt:lpstr>
      <vt:lpstr>Présentation PowerPoint</vt:lpstr>
      <vt:lpstr>Utilisation du logiciel Orux Maps (Création de Circuit avec Google Maps et Wikiloc).</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MOREAU</dc:creator>
  <cp:lastModifiedBy>Nicolas MOREAU</cp:lastModifiedBy>
  <cp:revision>154</cp:revision>
  <cp:lastPrinted>2015-12-17T20:37:30Z</cp:lastPrinted>
  <dcterms:created xsi:type="dcterms:W3CDTF">2015-12-07T15:42:47Z</dcterms:created>
  <dcterms:modified xsi:type="dcterms:W3CDTF">2015-12-17T20:46:08Z</dcterms:modified>
</cp:coreProperties>
</file>