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5" r:id="rId5"/>
    <p:sldId id="263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28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D3A9-B71E-46E4-ADE9-3A85FADA68C2}" type="datetimeFigureOut">
              <a:rPr lang="fr-FR" smtClean="0"/>
              <a:pPr/>
              <a:t>12/11/14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CB9B-63BA-4D55-A5AE-48D369D9634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3568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2160240" cy="144016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55576" y="2996952"/>
            <a:ext cx="7632848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gerian" pitchFamily="82" charset="0"/>
              </a:rPr>
              <a:t>ERASMUS + Project   « CIRCUIT SESAME »</a:t>
            </a:r>
          </a:p>
          <a:p>
            <a:r>
              <a:rPr lang="fr-FR" dirty="0">
                <a:latin typeface="Algerian" pitchFamily="82" charset="0"/>
              </a:rPr>
              <a:t> 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1st International meeting from November 11th to November 15th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Quick Budget presentation</a:t>
            </a:r>
            <a:endParaRPr lang="fr-F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2" name="Image 1" descr="Image 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300"/>
            <a:ext cx="9144000" cy="356907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27584" y="764704"/>
            <a:ext cx="309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Une erreur dans le formulaire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16016" y="764704"/>
            <a:ext cx="232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 A </a:t>
            </a:r>
            <a:r>
              <a:rPr lang="en-US" dirty="0">
                <a:solidFill>
                  <a:srgbClr val="FF0000"/>
                </a:solidFill>
              </a:rPr>
              <a:t>mistake in the form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67544" y="764704"/>
            <a:ext cx="2514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-Récapitulatif budgétaire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716016" y="76470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Budget recap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" name="Image 1" descr="Image 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228"/>
            <a:ext cx="9144000" cy="3886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67544" y="764704"/>
            <a:ext cx="3736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Avance de 40 % de la subvention </a:t>
            </a:r>
          </a:p>
          <a:p>
            <a:r>
              <a:rPr lang="fr-FR" dirty="0" smtClean="0"/>
              <a:t>accordée versée très prochainement</a:t>
            </a:r>
          </a:p>
          <a:p>
            <a:endParaRPr lang="fr-FR" dirty="0"/>
          </a:p>
          <a:p>
            <a:r>
              <a:rPr lang="fr-FR" dirty="0" smtClean="0"/>
              <a:t>- 40 % de  381 788 € soit 152 715,20 €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716016" y="764704"/>
            <a:ext cx="39805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40 </a:t>
            </a:r>
            <a:r>
              <a:rPr lang="fr-FR" dirty="0">
                <a:solidFill>
                  <a:srgbClr val="FF0000"/>
                </a:solidFill>
              </a:rPr>
              <a:t>% </a:t>
            </a:r>
            <a:r>
              <a:rPr lang="fr-FR" dirty="0" smtClean="0">
                <a:solidFill>
                  <a:srgbClr val="FF0000"/>
                </a:solidFill>
              </a:rPr>
              <a:t>of the </a:t>
            </a:r>
            <a:r>
              <a:rPr lang="fr-FR" dirty="0" err="1" smtClean="0">
                <a:solidFill>
                  <a:srgbClr val="FF0000"/>
                </a:solidFill>
              </a:rPr>
              <a:t>grant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</a:t>
            </a:r>
            <a:r>
              <a:rPr lang="fr-FR" dirty="0" err="1" smtClean="0">
                <a:solidFill>
                  <a:srgbClr val="FF0000"/>
                </a:solidFill>
              </a:rPr>
              <a:t>ill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be</a:t>
            </a:r>
            <a:r>
              <a:rPr lang="fr-FR" dirty="0" smtClean="0">
                <a:solidFill>
                  <a:srgbClr val="FF0000"/>
                </a:solidFill>
              </a:rPr>
              <a:t> sent </a:t>
            </a:r>
            <a:r>
              <a:rPr lang="fr-FR" dirty="0" err="1" smtClean="0">
                <a:solidFill>
                  <a:srgbClr val="FF0000"/>
                </a:solidFill>
              </a:rPr>
              <a:t>very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soon</a:t>
            </a: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40 % </a:t>
            </a:r>
            <a:r>
              <a:rPr lang="fr-FR" dirty="0" smtClean="0">
                <a:solidFill>
                  <a:srgbClr val="FF0000"/>
                </a:solidFill>
              </a:rPr>
              <a:t>of 381 </a:t>
            </a:r>
            <a:r>
              <a:rPr lang="fr-FR" dirty="0">
                <a:solidFill>
                  <a:srgbClr val="FF0000"/>
                </a:solidFill>
              </a:rPr>
              <a:t>788 € </a:t>
            </a:r>
            <a:r>
              <a:rPr lang="fr-FR" dirty="0" smtClean="0">
                <a:solidFill>
                  <a:srgbClr val="FF0000"/>
                </a:solidFill>
              </a:rPr>
              <a:t>about 152 </a:t>
            </a:r>
            <a:r>
              <a:rPr lang="fr-FR" dirty="0">
                <a:solidFill>
                  <a:srgbClr val="FF0000"/>
                </a:solidFill>
              </a:rPr>
              <a:t>715,20 €</a:t>
            </a:r>
          </a:p>
        </p:txBody>
      </p:sp>
      <p:pic>
        <p:nvPicPr>
          <p:cNvPr id="3" name="Image 2" descr="Image 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6825"/>
            <a:ext cx="9144000" cy="38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2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99592" y="40466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Avance de subvention pour chaque pays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88024" y="40466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 part of the grant for </a:t>
            </a:r>
            <a:r>
              <a:rPr lang="en-US" b="1" smtClean="0">
                <a:solidFill>
                  <a:srgbClr val="FF0000"/>
                </a:solidFill>
              </a:rPr>
              <a:t>each country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55576" y="1618922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Espagne : </a:t>
            </a:r>
          </a:p>
          <a:p>
            <a:r>
              <a:rPr lang="fr-FR" b="1" dirty="0" smtClean="0"/>
              <a:t>40 % de 76 592 € = 30 636,60 €</a:t>
            </a:r>
          </a:p>
          <a:p>
            <a:endParaRPr lang="fr-FR" dirty="0" smtClean="0"/>
          </a:p>
          <a:p>
            <a:r>
              <a:rPr lang="fr-FR" b="1" dirty="0" smtClean="0"/>
              <a:t>Italie</a:t>
            </a:r>
          </a:p>
          <a:p>
            <a:r>
              <a:rPr lang="fr-FR" b="1" dirty="0" smtClean="0"/>
              <a:t>40 % de 67 864 € = 27 145,60 €</a:t>
            </a:r>
          </a:p>
          <a:p>
            <a:endParaRPr lang="fr-FR" dirty="0" smtClean="0"/>
          </a:p>
          <a:p>
            <a:r>
              <a:rPr lang="fr-FR" b="1" dirty="0" smtClean="0"/>
              <a:t>Angleterre</a:t>
            </a:r>
          </a:p>
          <a:p>
            <a:r>
              <a:rPr lang="fr-FR" b="1" dirty="0" smtClean="0"/>
              <a:t>40 % de 44 084 € = 17 633,60 €</a:t>
            </a:r>
          </a:p>
          <a:p>
            <a:endParaRPr lang="fr-FR" dirty="0" smtClean="0"/>
          </a:p>
          <a:p>
            <a:r>
              <a:rPr lang="fr-FR" b="1" dirty="0" smtClean="0"/>
              <a:t>Hollande</a:t>
            </a:r>
          </a:p>
          <a:p>
            <a:r>
              <a:rPr lang="fr-FR" b="1" dirty="0" smtClean="0"/>
              <a:t>40 % de 42 756 € = 17 102,40 €</a:t>
            </a:r>
          </a:p>
          <a:p>
            <a:endParaRPr lang="fr-FR" dirty="0" smtClean="0"/>
          </a:p>
          <a:p>
            <a:r>
              <a:rPr lang="fr-FR" b="1" dirty="0" smtClean="0"/>
              <a:t>France</a:t>
            </a:r>
          </a:p>
          <a:p>
            <a:r>
              <a:rPr lang="fr-FR" b="1" dirty="0" smtClean="0"/>
              <a:t>40 % de 150 492 € = 60 196,80 €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716016" y="1618922"/>
            <a:ext cx="338437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Spain : 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40 % </a:t>
            </a:r>
            <a:r>
              <a:rPr lang="fr-FR" b="1" dirty="0" smtClean="0">
                <a:solidFill>
                  <a:srgbClr val="FF0000"/>
                </a:solidFill>
              </a:rPr>
              <a:t>of 76 </a:t>
            </a:r>
            <a:r>
              <a:rPr lang="fr-FR" b="1" dirty="0">
                <a:solidFill>
                  <a:srgbClr val="FF0000"/>
                </a:solidFill>
              </a:rPr>
              <a:t>592 € = 30 636,60 €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 err="1" smtClean="0">
                <a:solidFill>
                  <a:srgbClr val="FF0000"/>
                </a:solidFill>
              </a:rPr>
              <a:t>Italy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40 % </a:t>
            </a:r>
            <a:r>
              <a:rPr lang="fr-FR" b="1" dirty="0" smtClean="0">
                <a:solidFill>
                  <a:srgbClr val="FF0000"/>
                </a:solidFill>
              </a:rPr>
              <a:t>of67 </a:t>
            </a:r>
            <a:r>
              <a:rPr lang="fr-FR" b="1" dirty="0">
                <a:solidFill>
                  <a:srgbClr val="FF0000"/>
                </a:solidFill>
              </a:rPr>
              <a:t>864 € = 27 145,60 €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English</a:t>
            </a:r>
          </a:p>
          <a:p>
            <a:r>
              <a:rPr lang="fr-FR" b="1" dirty="0">
                <a:solidFill>
                  <a:srgbClr val="FF0000"/>
                </a:solidFill>
              </a:rPr>
              <a:t>40 % </a:t>
            </a:r>
            <a:r>
              <a:rPr lang="fr-FR" b="1" dirty="0" smtClean="0">
                <a:solidFill>
                  <a:srgbClr val="FF0000"/>
                </a:solidFill>
              </a:rPr>
              <a:t>of44 </a:t>
            </a:r>
            <a:r>
              <a:rPr lang="fr-FR" b="1" dirty="0">
                <a:solidFill>
                  <a:srgbClr val="FF0000"/>
                </a:solidFill>
              </a:rPr>
              <a:t>084 € = 17 633,60 €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 err="1">
                <a:solidFill>
                  <a:srgbClr val="FF0000"/>
                </a:solidFill>
              </a:rPr>
              <a:t>Netherland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40 % </a:t>
            </a:r>
            <a:r>
              <a:rPr lang="fr-FR" b="1" dirty="0" smtClean="0">
                <a:solidFill>
                  <a:srgbClr val="FF0000"/>
                </a:solidFill>
              </a:rPr>
              <a:t>of 42 </a:t>
            </a:r>
            <a:r>
              <a:rPr lang="fr-FR" b="1" dirty="0">
                <a:solidFill>
                  <a:srgbClr val="FF0000"/>
                </a:solidFill>
              </a:rPr>
              <a:t>756 € = 17 102,40 €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France</a:t>
            </a:r>
          </a:p>
          <a:p>
            <a:r>
              <a:rPr lang="fr-FR" b="1" dirty="0">
                <a:solidFill>
                  <a:srgbClr val="FF0000"/>
                </a:solidFill>
              </a:rPr>
              <a:t>40 % </a:t>
            </a:r>
            <a:r>
              <a:rPr lang="fr-FR" b="1" dirty="0" smtClean="0">
                <a:solidFill>
                  <a:srgbClr val="FF0000"/>
                </a:solidFill>
              </a:rPr>
              <a:t>of150 </a:t>
            </a:r>
            <a:r>
              <a:rPr lang="fr-FR" b="1" dirty="0">
                <a:solidFill>
                  <a:srgbClr val="FF0000"/>
                </a:solidFill>
              </a:rPr>
              <a:t>492 € = 60 196,80 € </a:t>
            </a:r>
            <a:endParaRPr lang="fr-FR" dirty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190</Words>
  <Application>Microsoft Macintosh PowerPoint</Application>
  <PresentationFormat>Présentation à l'écran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jmi meyre</dc:creator>
  <cp:lastModifiedBy>Nicolas MOREAU</cp:lastModifiedBy>
  <cp:revision>31</cp:revision>
  <dcterms:created xsi:type="dcterms:W3CDTF">2014-11-11T05:32:23Z</dcterms:created>
  <dcterms:modified xsi:type="dcterms:W3CDTF">2014-11-12T07:55:32Z</dcterms:modified>
</cp:coreProperties>
</file>