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3" r:id="rId5"/>
    <p:sldId id="264" r:id="rId6"/>
    <p:sldId id="259" r:id="rId7"/>
    <p:sldId id="268" r:id="rId8"/>
    <p:sldId id="272" r:id="rId9"/>
    <p:sldId id="273" r:id="rId10"/>
    <p:sldId id="274" r:id="rId11"/>
    <p:sldId id="266"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824" y="-3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0C7D3A9-B71E-46E4-ADE9-3A85FADA68C2}" type="datetimeFigureOut">
              <a:rPr lang="fr-FR" smtClean="0"/>
              <a:pPr/>
              <a:t>11/11/2014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13CB9B-63BA-4D55-A5AE-48D369D9634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C7D3A9-B71E-46E4-ADE9-3A85FADA68C2}" type="datetimeFigureOut">
              <a:rPr lang="fr-FR" smtClean="0"/>
              <a:pPr/>
              <a:t>11/11/2014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13CB9B-63BA-4D55-A5AE-48D369D9634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C7D3A9-B71E-46E4-ADE9-3A85FADA68C2}" type="datetimeFigureOut">
              <a:rPr lang="fr-FR" smtClean="0"/>
              <a:pPr/>
              <a:t>11/11/2014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13CB9B-63BA-4D55-A5AE-48D369D9634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C7D3A9-B71E-46E4-ADE9-3A85FADA68C2}" type="datetimeFigureOut">
              <a:rPr lang="fr-FR" smtClean="0"/>
              <a:pPr/>
              <a:t>11/11/2014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13CB9B-63BA-4D55-A5AE-48D369D9634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0C7D3A9-B71E-46E4-ADE9-3A85FADA68C2}" type="datetimeFigureOut">
              <a:rPr lang="fr-FR" smtClean="0"/>
              <a:pPr/>
              <a:t>11/11/2014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13CB9B-63BA-4D55-A5AE-48D369D9634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0C7D3A9-B71E-46E4-ADE9-3A85FADA68C2}" type="datetimeFigureOut">
              <a:rPr lang="fr-FR" smtClean="0"/>
              <a:pPr/>
              <a:t>11/11/2014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13CB9B-63BA-4D55-A5AE-48D369D9634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0C7D3A9-B71E-46E4-ADE9-3A85FADA68C2}" type="datetimeFigureOut">
              <a:rPr lang="fr-FR" smtClean="0"/>
              <a:pPr/>
              <a:t>11/11/2014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513CB9B-63BA-4D55-A5AE-48D369D9634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0C7D3A9-B71E-46E4-ADE9-3A85FADA68C2}" type="datetimeFigureOut">
              <a:rPr lang="fr-FR" smtClean="0"/>
              <a:pPr/>
              <a:t>11/11/2014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513CB9B-63BA-4D55-A5AE-48D369D9634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0C7D3A9-B71E-46E4-ADE9-3A85FADA68C2}" type="datetimeFigureOut">
              <a:rPr lang="fr-FR" smtClean="0"/>
              <a:pPr/>
              <a:t>11/11/2014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513CB9B-63BA-4D55-A5AE-48D369D9634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0C7D3A9-B71E-46E4-ADE9-3A85FADA68C2}" type="datetimeFigureOut">
              <a:rPr lang="fr-FR" smtClean="0"/>
              <a:pPr/>
              <a:t>11/11/2014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13CB9B-63BA-4D55-A5AE-48D369D9634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0C7D3A9-B71E-46E4-ADE9-3A85FADA68C2}" type="datetimeFigureOut">
              <a:rPr lang="fr-FR" smtClean="0"/>
              <a:pPr/>
              <a:t>11/11/2014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13CB9B-63BA-4D55-A5AE-48D369D9634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7D3A9-B71E-46E4-ADE9-3A85FADA68C2}" type="datetimeFigureOut">
              <a:rPr lang="fr-FR" smtClean="0"/>
              <a:pPr/>
              <a:t>11/11/2014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3CB9B-63BA-4D55-A5AE-48D369D9634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83568" y="404664"/>
            <a:ext cx="184731" cy="369332"/>
          </a:xfrm>
          <a:prstGeom prst="rect">
            <a:avLst/>
          </a:prstGeom>
          <a:noFill/>
        </p:spPr>
        <p:txBody>
          <a:bodyPr wrap="none" rtlCol="0">
            <a:spAutoFit/>
          </a:bodyPr>
          <a:lstStyle/>
          <a:p>
            <a:endParaRPr lang="fr-FR" dirty="0"/>
          </a:p>
        </p:txBody>
      </p:sp>
      <p:pic>
        <p:nvPicPr>
          <p:cNvPr id="4" name="Image 3"/>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val="0"/>
              </a:ext>
            </a:extLst>
          </a:blip>
          <a:stretch>
            <a:fillRect/>
          </a:stretch>
        </p:blipFill>
        <p:spPr>
          <a:xfrm>
            <a:off x="971600" y="620688"/>
            <a:ext cx="2160240" cy="1440160"/>
          </a:xfrm>
          <a:prstGeom prst="rect">
            <a:avLst/>
          </a:prstGeom>
          <a:extLst>
            <a:ext uri="{FAA26D3D-D897-4be2-8F04-BA451C77F1D7}">
              <ma14:placeholderFlag xmlns:lc="http://schemas.openxmlformats.org/drawingml/2006/lockedCanvas" xmlns:pic="http://schemas.openxmlformats.org/drawingml/2006/picture"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pic>
      <p:sp>
        <p:nvSpPr>
          <p:cNvPr id="6" name="ZoneTexte 5"/>
          <p:cNvSpPr txBox="1"/>
          <p:nvPr/>
        </p:nvSpPr>
        <p:spPr>
          <a:xfrm>
            <a:off x="755576" y="2996952"/>
            <a:ext cx="7632848" cy="923330"/>
          </a:xfrm>
          <a:prstGeom prst="rect">
            <a:avLst/>
          </a:prstGeom>
          <a:noFill/>
          <a:ln w="28575">
            <a:solidFill>
              <a:srgbClr val="FF0000"/>
            </a:solidFill>
          </a:ln>
        </p:spPr>
        <p:txBody>
          <a:bodyPr wrap="square" rtlCol="0">
            <a:spAutoFit/>
          </a:bodyPr>
          <a:lstStyle/>
          <a:p>
            <a:pPr algn="ctr"/>
            <a:r>
              <a:rPr lang="fr-FR" dirty="0">
                <a:latin typeface="Algerian" pitchFamily="82" charset="0"/>
              </a:rPr>
              <a:t>ERASMUS + Project   « CIRCUIT SESAME »</a:t>
            </a:r>
          </a:p>
          <a:p>
            <a:r>
              <a:rPr lang="fr-FR" dirty="0">
                <a:latin typeface="Algerian" pitchFamily="82" charset="0"/>
              </a:rPr>
              <a:t> </a:t>
            </a:r>
          </a:p>
          <a:p>
            <a:r>
              <a:rPr lang="en-US" dirty="0">
                <a:latin typeface="Arial" pitchFamily="34" charset="0"/>
                <a:cs typeface="Arial" pitchFamily="34" charset="0"/>
              </a:rPr>
              <a:t>1st International meeting from November 11th to November 15th 2014</a:t>
            </a:r>
            <a:endParaRPr lang="fr-FR"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p:nvPr/>
        </p:nvPicPr>
        <p:blipFill>
          <a:blip r:embed="rId2" cstate="print">
            <a:lum bright="60000"/>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val="0"/>
              </a:ext>
            </a:extLst>
          </a:blip>
          <a:stretch>
            <a:fillRect/>
          </a:stretch>
        </p:blipFill>
        <p:spPr>
          <a:xfrm>
            <a:off x="0" y="0"/>
            <a:ext cx="9144000" cy="6858000"/>
          </a:xfrm>
          <a:prstGeom prst="rect">
            <a:avLst/>
          </a:prstGeom>
          <a:effectLst>
            <a:outerShdw dist="50800" dir="5400000" algn="ctr" rotWithShape="0">
              <a:srgbClr val="000000">
                <a:alpha val="0"/>
              </a:srgbClr>
            </a:outerShdw>
          </a:effectLst>
          <a:extLst>
            <a:ext uri="{FAA26D3D-D897-4be2-8F04-BA451C77F1D7}">
              <ma14:placeholderFlag xmlns:lc="http://schemas.openxmlformats.org/drawingml/2006/lockedCanvas" xmlns:pic="http://schemas.openxmlformats.org/drawingml/2006/picture"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pic>
      <p:sp>
        <p:nvSpPr>
          <p:cNvPr id="7" name="ZoneTexte 6"/>
          <p:cNvSpPr txBox="1"/>
          <p:nvPr/>
        </p:nvSpPr>
        <p:spPr>
          <a:xfrm>
            <a:off x="827584" y="260648"/>
            <a:ext cx="2486578" cy="369332"/>
          </a:xfrm>
          <a:prstGeom prst="rect">
            <a:avLst/>
          </a:prstGeom>
          <a:noFill/>
        </p:spPr>
        <p:txBody>
          <a:bodyPr wrap="none" rtlCol="0">
            <a:spAutoFit/>
          </a:bodyPr>
          <a:lstStyle/>
          <a:p>
            <a:r>
              <a:rPr lang="fr-FR" dirty="0" smtClean="0">
                <a:latin typeface="Algerian" pitchFamily="82" charset="0"/>
              </a:rPr>
              <a:t>OBJECTIFS </a:t>
            </a:r>
            <a:r>
              <a:rPr lang="fr-FR" dirty="0" err="1" smtClean="0">
                <a:latin typeface="Algerian" pitchFamily="82" charset="0"/>
              </a:rPr>
              <a:t>FRANçAIS</a:t>
            </a:r>
            <a:endParaRPr lang="fr-FR" dirty="0">
              <a:latin typeface="Algerian" pitchFamily="82" charset="0"/>
            </a:endParaRPr>
          </a:p>
        </p:txBody>
      </p:sp>
      <p:sp>
        <p:nvSpPr>
          <p:cNvPr id="9" name="ZoneTexte 8"/>
          <p:cNvSpPr txBox="1"/>
          <p:nvPr/>
        </p:nvSpPr>
        <p:spPr>
          <a:xfrm>
            <a:off x="4788024" y="260648"/>
            <a:ext cx="3528392" cy="369332"/>
          </a:xfrm>
          <a:prstGeom prst="rect">
            <a:avLst/>
          </a:prstGeom>
          <a:noFill/>
        </p:spPr>
        <p:txBody>
          <a:bodyPr wrap="square" rtlCol="0">
            <a:spAutoFit/>
          </a:bodyPr>
          <a:lstStyle/>
          <a:p>
            <a:r>
              <a:rPr lang="fr-FR" dirty="0" smtClean="0">
                <a:latin typeface="Algerian" pitchFamily="82" charset="0"/>
              </a:rPr>
              <a:t>FRENCH objectives</a:t>
            </a:r>
            <a:endParaRPr lang="fr-FR" dirty="0">
              <a:latin typeface="Algerian" pitchFamily="82" charset="0"/>
            </a:endParaRPr>
          </a:p>
        </p:txBody>
      </p:sp>
      <p:sp>
        <p:nvSpPr>
          <p:cNvPr id="10" name="ZoneTexte 9"/>
          <p:cNvSpPr txBox="1"/>
          <p:nvPr/>
        </p:nvSpPr>
        <p:spPr>
          <a:xfrm>
            <a:off x="539552" y="1268760"/>
            <a:ext cx="3744416" cy="3416320"/>
          </a:xfrm>
          <a:prstGeom prst="rect">
            <a:avLst/>
          </a:prstGeom>
          <a:noFill/>
        </p:spPr>
        <p:txBody>
          <a:bodyPr wrap="square" rtlCol="0">
            <a:spAutoFit/>
          </a:bodyPr>
          <a:lstStyle/>
          <a:p>
            <a:r>
              <a:rPr lang="fr-FR" dirty="0" smtClean="0"/>
              <a:t>Hypothèses de travail:</a:t>
            </a:r>
          </a:p>
          <a:p>
            <a:endParaRPr lang="fr-FR" dirty="0"/>
          </a:p>
          <a:p>
            <a:r>
              <a:rPr lang="fr-FR" dirty="0" smtClean="0"/>
              <a:t>- travail autour des caractéristiques </a:t>
            </a:r>
            <a:r>
              <a:rPr lang="fr-FR" dirty="0" smtClean="0"/>
              <a:t>environnementales et historiques</a:t>
            </a:r>
            <a:endParaRPr lang="fr-FR" dirty="0" smtClean="0"/>
          </a:p>
          <a:p>
            <a:r>
              <a:rPr lang="fr-FR" dirty="0" smtClean="0"/>
              <a:t>- comparaisons ressemblances </a:t>
            </a:r>
          </a:p>
          <a:p>
            <a:r>
              <a:rPr lang="fr-FR" dirty="0" smtClean="0"/>
              <a:t>- photos, vidéos</a:t>
            </a:r>
          </a:p>
          <a:p>
            <a:r>
              <a:rPr lang="fr-FR" dirty="0" smtClean="0"/>
              <a:t>- écrits, oraux dans une langue étrangère</a:t>
            </a:r>
          </a:p>
          <a:p>
            <a:r>
              <a:rPr lang="fr-FR" dirty="0" smtClean="0"/>
              <a:t>- logos</a:t>
            </a:r>
          </a:p>
          <a:p>
            <a:r>
              <a:rPr lang="fr-FR" dirty="0" smtClean="0"/>
              <a:t>- mise en place de modalités d’évaluation communes</a:t>
            </a:r>
          </a:p>
          <a:p>
            <a:r>
              <a:rPr lang="fr-FR" dirty="0" smtClean="0"/>
              <a:t>- travail sur un thème spécifique</a:t>
            </a:r>
            <a:endParaRPr lang="fr-FR" dirty="0"/>
          </a:p>
        </p:txBody>
      </p:sp>
      <p:sp>
        <p:nvSpPr>
          <p:cNvPr id="11" name="ZoneTexte 10"/>
          <p:cNvSpPr txBox="1"/>
          <p:nvPr/>
        </p:nvSpPr>
        <p:spPr>
          <a:xfrm>
            <a:off x="4860032" y="1268760"/>
            <a:ext cx="3024336" cy="3416320"/>
          </a:xfrm>
          <a:prstGeom prst="rect">
            <a:avLst/>
          </a:prstGeom>
          <a:noFill/>
        </p:spPr>
        <p:txBody>
          <a:bodyPr wrap="square" rtlCol="0">
            <a:spAutoFit/>
          </a:bodyPr>
          <a:lstStyle/>
          <a:p>
            <a:r>
              <a:rPr lang="en-US" dirty="0" smtClean="0">
                <a:solidFill>
                  <a:srgbClr val="FF0000"/>
                </a:solidFill>
              </a:rPr>
              <a:t>Working hypotheses:</a:t>
            </a:r>
          </a:p>
          <a:p>
            <a:endParaRPr lang="en-US" dirty="0">
              <a:solidFill>
                <a:srgbClr val="FF0000"/>
              </a:solidFill>
            </a:endParaRPr>
          </a:p>
          <a:p>
            <a:pPr>
              <a:buFontTx/>
              <a:buChar char="-"/>
            </a:pPr>
            <a:r>
              <a:rPr lang="en-US" dirty="0" smtClean="0">
                <a:solidFill>
                  <a:srgbClr val="FF0000"/>
                </a:solidFill>
              </a:rPr>
              <a:t>the environment</a:t>
            </a:r>
          </a:p>
          <a:p>
            <a:pPr>
              <a:buFontTx/>
              <a:buChar char="-"/>
            </a:pPr>
            <a:r>
              <a:rPr lang="en-US" dirty="0" smtClean="0">
                <a:solidFill>
                  <a:srgbClr val="FF0000"/>
                </a:solidFill>
              </a:rPr>
              <a:t>the historic aspect</a:t>
            </a:r>
            <a:endParaRPr lang="en-US" dirty="0" smtClean="0">
              <a:solidFill>
                <a:srgbClr val="FF0000"/>
              </a:solidFill>
            </a:endParaRPr>
          </a:p>
          <a:p>
            <a:r>
              <a:rPr lang="en-US" dirty="0" smtClean="0">
                <a:solidFill>
                  <a:srgbClr val="FF0000"/>
                </a:solidFill>
              </a:rPr>
              <a:t>- comparisons and similarities</a:t>
            </a:r>
          </a:p>
          <a:p>
            <a:r>
              <a:rPr lang="en-US" dirty="0" smtClean="0">
                <a:solidFill>
                  <a:srgbClr val="FF0000"/>
                </a:solidFill>
              </a:rPr>
              <a:t> - photos and videos </a:t>
            </a:r>
          </a:p>
          <a:p>
            <a:r>
              <a:rPr lang="en-US" dirty="0" smtClean="0">
                <a:solidFill>
                  <a:srgbClr val="FF0000"/>
                </a:solidFill>
              </a:rPr>
              <a:t> - Work writes and oral in a foreign language</a:t>
            </a:r>
          </a:p>
          <a:p>
            <a:r>
              <a:rPr lang="en-US" dirty="0" smtClean="0">
                <a:solidFill>
                  <a:srgbClr val="FF0000"/>
                </a:solidFill>
              </a:rPr>
              <a:t>- logo</a:t>
            </a:r>
          </a:p>
          <a:p>
            <a:r>
              <a:rPr lang="en-US" dirty="0" smtClean="0">
                <a:solidFill>
                  <a:srgbClr val="FF0000"/>
                </a:solidFill>
              </a:rPr>
              <a:t>- methods of assessment (evaluation</a:t>
            </a:r>
            <a:r>
              <a:rPr lang="en-US" dirty="0">
                <a:solidFill>
                  <a:srgbClr val="FF0000"/>
                </a:solidFill>
              </a:rPr>
              <a:t>)</a:t>
            </a:r>
            <a:r>
              <a:rPr lang="en-US" dirty="0" smtClean="0">
                <a:solidFill>
                  <a:srgbClr val="FF0000"/>
                </a:solidFill>
              </a:rPr>
              <a:t>, </a:t>
            </a:r>
          </a:p>
          <a:p>
            <a:r>
              <a:rPr lang="en-US" dirty="0" smtClean="0">
                <a:solidFill>
                  <a:srgbClr val="FF0000"/>
                </a:solidFill>
              </a:rPr>
              <a:t>- work on a specific subject</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p:nvPr/>
        </p:nvPicPr>
        <p:blipFill>
          <a:blip r:embed="rId2" cstate="print">
            <a:lum bright="60000"/>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val="0"/>
              </a:ext>
            </a:extLst>
          </a:blip>
          <a:stretch>
            <a:fillRect/>
          </a:stretch>
        </p:blipFill>
        <p:spPr>
          <a:xfrm>
            <a:off x="0" y="0"/>
            <a:ext cx="9144000" cy="6858000"/>
          </a:xfrm>
          <a:prstGeom prst="rect">
            <a:avLst/>
          </a:prstGeom>
          <a:effectLst>
            <a:outerShdw dist="50800" dir="5400000" algn="ctr" rotWithShape="0">
              <a:srgbClr val="000000">
                <a:alpha val="0"/>
              </a:srgbClr>
            </a:outerShdw>
          </a:effectLst>
          <a:extLst>
            <a:ext uri="{FAA26D3D-D897-4be2-8F04-BA451C77F1D7}">
              <ma14:placeholderFlag xmlns:lc="http://schemas.openxmlformats.org/drawingml/2006/lockedCanvas" xmlns:pic="http://schemas.openxmlformats.org/drawingml/2006/picture"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pic>
      <p:sp>
        <p:nvSpPr>
          <p:cNvPr id="3" name="ZoneTexte 2"/>
          <p:cNvSpPr txBox="1"/>
          <p:nvPr/>
        </p:nvSpPr>
        <p:spPr>
          <a:xfrm>
            <a:off x="755576" y="1484784"/>
            <a:ext cx="3312368" cy="2954655"/>
          </a:xfrm>
          <a:prstGeom prst="rect">
            <a:avLst/>
          </a:prstGeom>
          <a:noFill/>
        </p:spPr>
        <p:txBody>
          <a:bodyPr wrap="square" rtlCol="0">
            <a:spAutoFit/>
          </a:bodyPr>
          <a:lstStyle/>
          <a:p>
            <a:r>
              <a:rPr lang="fr-FR" sz="2400" dirty="0" smtClean="0"/>
              <a:t>- Moyens de diffusion, correspondances, communications entre les partenaires (mails, site internet spécifique projet, </a:t>
            </a:r>
            <a:r>
              <a:rPr lang="fr-FR" sz="2400" dirty="0" err="1" smtClean="0"/>
              <a:t>visio</a:t>
            </a:r>
            <a:r>
              <a:rPr lang="fr-FR" sz="2400" dirty="0" smtClean="0"/>
              <a:t> conférence…)</a:t>
            </a:r>
          </a:p>
          <a:p>
            <a:endParaRPr lang="fr-FR" dirty="0"/>
          </a:p>
        </p:txBody>
      </p:sp>
      <p:sp>
        <p:nvSpPr>
          <p:cNvPr id="4" name="ZoneTexte 3"/>
          <p:cNvSpPr txBox="1"/>
          <p:nvPr/>
        </p:nvSpPr>
        <p:spPr>
          <a:xfrm>
            <a:off x="4716016" y="1484784"/>
            <a:ext cx="3384376" cy="1938992"/>
          </a:xfrm>
          <a:prstGeom prst="rect">
            <a:avLst/>
          </a:prstGeom>
          <a:noFill/>
        </p:spPr>
        <p:txBody>
          <a:bodyPr wrap="square" rtlCol="0">
            <a:spAutoFit/>
          </a:bodyPr>
          <a:lstStyle/>
          <a:p>
            <a:r>
              <a:rPr lang="en-US" sz="2400" dirty="0" smtClean="0">
                <a:solidFill>
                  <a:srgbClr val="FF0000"/>
                </a:solidFill>
              </a:rPr>
              <a:t>- Spreading  the project, correspondence, partners communication (by mail, project web site, </a:t>
            </a:r>
            <a:r>
              <a:rPr lang="en-US" sz="2400" dirty="0" err="1" smtClean="0">
                <a:solidFill>
                  <a:srgbClr val="FF0000"/>
                </a:solidFill>
              </a:rPr>
              <a:t>visio</a:t>
            </a:r>
            <a:r>
              <a:rPr lang="en-US" sz="2400" dirty="0" smtClean="0">
                <a:solidFill>
                  <a:srgbClr val="FF0000"/>
                </a:solidFill>
              </a:rPr>
              <a:t> conference…)</a:t>
            </a:r>
            <a:endParaRPr lang="fr-FR"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p:nvPr/>
        </p:nvPicPr>
        <p:blipFill>
          <a:blip r:embed="rId2" cstate="print">
            <a:lum bright="60000"/>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val="0"/>
              </a:ext>
            </a:extLst>
          </a:blip>
          <a:stretch>
            <a:fillRect/>
          </a:stretch>
        </p:blipFill>
        <p:spPr>
          <a:xfrm>
            <a:off x="0" y="0"/>
            <a:ext cx="9144000" cy="6858000"/>
          </a:xfrm>
          <a:prstGeom prst="rect">
            <a:avLst/>
          </a:prstGeom>
          <a:effectLst>
            <a:outerShdw dist="50800" dir="5400000" algn="ctr" rotWithShape="0">
              <a:srgbClr val="000000">
                <a:alpha val="0"/>
              </a:srgbClr>
            </a:outerShdw>
          </a:effectLst>
          <a:extLst>
            <a:ext uri="{FAA26D3D-D897-4be2-8F04-BA451C77F1D7}">
              <ma14:placeholderFlag xmlns:lc="http://schemas.openxmlformats.org/drawingml/2006/lockedCanvas" xmlns:pic="http://schemas.openxmlformats.org/drawingml/2006/picture"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p:nvPr/>
        </p:nvPicPr>
        <p:blipFill>
          <a:blip r:embed="rId2" cstate="print">
            <a:lum bright="60000"/>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val="0"/>
              </a:ext>
            </a:extLst>
          </a:blip>
          <a:stretch>
            <a:fillRect/>
          </a:stretch>
        </p:blipFill>
        <p:spPr>
          <a:xfrm>
            <a:off x="0" y="0"/>
            <a:ext cx="9144000" cy="6858000"/>
          </a:xfrm>
          <a:prstGeom prst="rect">
            <a:avLst/>
          </a:prstGeom>
          <a:effectLst>
            <a:outerShdw dist="50800" dir="5400000" algn="ctr" rotWithShape="0">
              <a:srgbClr val="000000">
                <a:alpha val="0"/>
              </a:srgbClr>
            </a:outerShdw>
          </a:effectLst>
          <a:extLst>
            <a:ext uri="{FAA26D3D-D897-4be2-8F04-BA451C77F1D7}">
              <ma14:placeholderFlag xmlns:lc="http://schemas.openxmlformats.org/drawingml/2006/lockedCanvas" xmlns:pic="http://schemas.openxmlformats.org/drawingml/2006/picture"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pic>
      <p:sp>
        <p:nvSpPr>
          <p:cNvPr id="5" name="ZoneTexte 4"/>
          <p:cNvSpPr txBox="1"/>
          <p:nvPr/>
        </p:nvSpPr>
        <p:spPr>
          <a:xfrm>
            <a:off x="467544" y="1412776"/>
            <a:ext cx="3312368" cy="5478423"/>
          </a:xfrm>
          <a:prstGeom prst="rect">
            <a:avLst/>
          </a:prstGeom>
          <a:noFill/>
        </p:spPr>
        <p:txBody>
          <a:bodyPr wrap="square" rtlCol="0">
            <a:spAutoFit/>
          </a:bodyPr>
          <a:lstStyle/>
          <a:p>
            <a:r>
              <a:rPr lang="fr-FR" sz="1400" dirty="0" smtClean="0"/>
              <a:t>-Tour </a:t>
            </a:r>
            <a:r>
              <a:rPr lang="fr-FR" sz="1400" dirty="0"/>
              <a:t>de table, présentation </a:t>
            </a:r>
            <a:r>
              <a:rPr lang="fr-FR" sz="1400" dirty="0" smtClean="0"/>
              <a:t>individuelle</a:t>
            </a:r>
          </a:p>
          <a:p>
            <a:endParaRPr lang="fr-FR" sz="1400" dirty="0"/>
          </a:p>
          <a:p>
            <a:pPr>
              <a:buFontTx/>
              <a:buChar char="-"/>
            </a:pPr>
            <a:r>
              <a:rPr lang="fr-FR" sz="1400" dirty="0" smtClean="0"/>
              <a:t>Partage </a:t>
            </a:r>
            <a:r>
              <a:rPr lang="fr-FR" sz="1400" dirty="0"/>
              <a:t>des </a:t>
            </a:r>
            <a:r>
              <a:rPr lang="fr-FR" sz="1400" dirty="0" smtClean="0"/>
              <a:t>expériences</a:t>
            </a:r>
          </a:p>
          <a:p>
            <a:r>
              <a:rPr lang="fr-FR" sz="1400" dirty="0"/>
              <a:t>	</a:t>
            </a:r>
          </a:p>
          <a:p>
            <a:pPr>
              <a:buFontTx/>
              <a:buChar char="-"/>
            </a:pPr>
            <a:r>
              <a:rPr lang="fr-FR" sz="1400" dirty="0" smtClean="0"/>
              <a:t>Présentation </a:t>
            </a:r>
            <a:r>
              <a:rPr lang="fr-FR" sz="1400" dirty="0"/>
              <a:t>du </a:t>
            </a:r>
            <a:r>
              <a:rPr lang="fr-FR" sz="1400" dirty="0" smtClean="0"/>
              <a:t>projet	</a:t>
            </a:r>
            <a:endParaRPr lang="fr-FR" sz="1400" dirty="0"/>
          </a:p>
          <a:p>
            <a:r>
              <a:rPr lang="fr-FR" sz="1400" dirty="0" smtClean="0"/>
              <a:t>     - modalités financières</a:t>
            </a:r>
          </a:p>
          <a:p>
            <a:r>
              <a:rPr lang="fr-FR" sz="1400" dirty="0" smtClean="0"/>
              <a:t>     - finalités </a:t>
            </a:r>
            <a:r>
              <a:rPr lang="fr-FR" sz="1400" dirty="0"/>
              <a:t>de ce projet (raid, </a:t>
            </a:r>
            <a:r>
              <a:rPr lang="fr-FR" sz="1400" dirty="0" smtClean="0"/>
              <a:t>recherche</a:t>
            </a:r>
            <a:r>
              <a:rPr lang="fr-FR" sz="1400" dirty="0" smtClean="0"/>
              <a:t>, carte,  </a:t>
            </a:r>
            <a:r>
              <a:rPr lang="fr-FR" sz="1400" dirty="0" smtClean="0"/>
              <a:t>dissémination)</a:t>
            </a:r>
          </a:p>
          <a:p>
            <a:r>
              <a:rPr lang="fr-FR" sz="1400" dirty="0"/>
              <a:t> </a:t>
            </a:r>
            <a:r>
              <a:rPr lang="fr-FR" sz="1400" dirty="0" smtClean="0"/>
              <a:t>    - choix </a:t>
            </a:r>
            <a:r>
              <a:rPr lang="fr-FR" sz="1400" dirty="0"/>
              <a:t>de la population </a:t>
            </a:r>
            <a:r>
              <a:rPr lang="fr-FR" sz="1400" dirty="0" smtClean="0"/>
              <a:t>support</a:t>
            </a:r>
          </a:p>
          <a:p>
            <a:endParaRPr lang="fr-FR" sz="1400" dirty="0"/>
          </a:p>
          <a:p>
            <a:r>
              <a:rPr lang="fr-FR" sz="1400" dirty="0" smtClean="0"/>
              <a:t>-Objectifs </a:t>
            </a:r>
            <a:r>
              <a:rPr lang="fr-FR" sz="1400" dirty="0"/>
              <a:t>spécifiques par pays, (organisation de raid en Italie, travail autour des caractéristiques environnementales</a:t>
            </a:r>
            <a:r>
              <a:rPr lang="fr-FR" sz="1400" dirty="0" smtClean="0"/>
              <a:t>, historiques, géologiques, </a:t>
            </a:r>
            <a:r>
              <a:rPr lang="fr-FR" sz="1400" dirty="0"/>
              <a:t>comparaisons ressemblances, photos, vidéos, écrits, oraux, logos, mise en place de modalités d’évaluation communes, travail sur un thème spécifique</a:t>
            </a:r>
            <a:r>
              <a:rPr lang="fr-FR" sz="1400" dirty="0" smtClean="0"/>
              <a:t>...)</a:t>
            </a:r>
          </a:p>
          <a:p>
            <a:endParaRPr lang="fr-FR" sz="1400" dirty="0"/>
          </a:p>
          <a:p>
            <a:r>
              <a:rPr lang="fr-FR" sz="1400" dirty="0"/>
              <a:t>- </a:t>
            </a:r>
            <a:r>
              <a:rPr lang="fr-FR" sz="1400" dirty="0" smtClean="0"/>
              <a:t>Moyens </a:t>
            </a:r>
            <a:r>
              <a:rPr lang="fr-FR" sz="1400" dirty="0"/>
              <a:t>de diffusion, correspondances, communications entre les partenaires (mails, site internet spécifique projet, </a:t>
            </a:r>
            <a:r>
              <a:rPr lang="fr-FR" sz="1400" dirty="0" err="1"/>
              <a:t>visio</a:t>
            </a:r>
            <a:r>
              <a:rPr lang="fr-FR" sz="1400" dirty="0"/>
              <a:t> conférence…)</a:t>
            </a:r>
          </a:p>
          <a:p>
            <a:endParaRPr lang="fr-FR" sz="1400" dirty="0"/>
          </a:p>
        </p:txBody>
      </p:sp>
      <p:sp>
        <p:nvSpPr>
          <p:cNvPr id="6" name="ZoneTexte 5"/>
          <p:cNvSpPr txBox="1"/>
          <p:nvPr/>
        </p:nvSpPr>
        <p:spPr>
          <a:xfrm>
            <a:off x="4716016" y="1412776"/>
            <a:ext cx="3168352" cy="4955203"/>
          </a:xfrm>
          <a:prstGeom prst="rect">
            <a:avLst/>
          </a:prstGeom>
          <a:noFill/>
        </p:spPr>
        <p:txBody>
          <a:bodyPr wrap="square" rtlCol="0">
            <a:spAutoFit/>
          </a:bodyPr>
          <a:lstStyle/>
          <a:p>
            <a:pPr>
              <a:buFontTx/>
              <a:buChar char="-"/>
            </a:pPr>
            <a:r>
              <a:rPr lang="en-US" sz="1400" dirty="0" smtClean="0">
                <a:solidFill>
                  <a:srgbClr val="FF0000"/>
                </a:solidFill>
              </a:rPr>
              <a:t>Each partner </a:t>
            </a:r>
            <a:r>
              <a:rPr lang="en-US" sz="1400" dirty="0">
                <a:solidFill>
                  <a:srgbClr val="FF0000"/>
                </a:solidFill>
              </a:rPr>
              <a:t>introduce </a:t>
            </a:r>
            <a:r>
              <a:rPr lang="en-US" sz="1400" dirty="0" smtClean="0">
                <a:solidFill>
                  <a:srgbClr val="FF0000"/>
                </a:solidFill>
              </a:rPr>
              <a:t>himself</a:t>
            </a:r>
          </a:p>
          <a:p>
            <a:endParaRPr lang="en-US" sz="1400" dirty="0" smtClean="0">
              <a:solidFill>
                <a:srgbClr val="FF0000"/>
              </a:solidFill>
            </a:endParaRPr>
          </a:p>
          <a:p>
            <a:pPr>
              <a:buFontTx/>
              <a:buChar char="-"/>
            </a:pPr>
            <a:r>
              <a:rPr lang="en-US" sz="1400" dirty="0" err="1">
                <a:solidFill>
                  <a:srgbClr val="FF0000"/>
                </a:solidFill>
              </a:rPr>
              <a:t>F</a:t>
            </a:r>
            <a:r>
              <a:rPr lang="en-US" sz="1400" dirty="0" err="1" smtClean="0">
                <a:solidFill>
                  <a:srgbClr val="FF0000"/>
                </a:solidFill>
              </a:rPr>
              <a:t>riefly</a:t>
            </a:r>
            <a:r>
              <a:rPr lang="en-US" sz="1400" dirty="0" smtClean="0">
                <a:solidFill>
                  <a:srgbClr val="FF0000"/>
                </a:solidFill>
              </a:rPr>
              <a:t> speaking about each experience </a:t>
            </a:r>
            <a:r>
              <a:rPr lang="en-US" sz="1400" dirty="0">
                <a:solidFill>
                  <a:srgbClr val="FF0000"/>
                </a:solidFill>
              </a:rPr>
              <a:t>on similar </a:t>
            </a:r>
            <a:r>
              <a:rPr lang="en-US" sz="1400" dirty="0" smtClean="0">
                <a:solidFill>
                  <a:srgbClr val="FF0000"/>
                </a:solidFill>
              </a:rPr>
              <a:t>projects</a:t>
            </a:r>
          </a:p>
          <a:p>
            <a:endParaRPr lang="fr-FR" sz="1400" dirty="0">
              <a:solidFill>
                <a:srgbClr val="FF0000"/>
              </a:solidFill>
            </a:endParaRPr>
          </a:p>
          <a:p>
            <a:pPr>
              <a:buFontTx/>
              <a:buChar char="-"/>
            </a:pPr>
            <a:r>
              <a:rPr lang="en-US" sz="1400" dirty="0" smtClean="0">
                <a:solidFill>
                  <a:srgbClr val="FF0000"/>
                </a:solidFill>
              </a:rPr>
              <a:t>Presentation </a:t>
            </a:r>
            <a:r>
              <a:rPr lang="en-US" sz="1400" dirty="0">
                <a:solidFill>
                  <a:srgbClr val="FF0000"/>
                </a:solidFill>
              </a:rPr>
              <a:t>of the </a:t>
            </a:r>
            <a:r>
              <a:rPr lang="en-US" sz="1400" dirty="0" smtClean="0">
                <a:solidFill>
                  <a:srgbClr val="FF0000"/>
                </a:solidFill>
              </a:rPr>
              <a:t>project </a:t>
            </a:r>
          </a:p>
          <a:p>
            <a:r>
              <a:rPr lang="en-US" sz="1400" dirty="0" smtClean="0">
                <a:solidFill>
                  <a:srgbClr val="FF0000"/>
                </a:solidFill>
              </a:rPr>
              <a:t>     - financial aspects</a:t>
            </a:r>
          </a:p>
          <a:p>
            <a:r>
              <a:rPr lang="en-US" sz="1400" dirty="0" smtClean="0">
                <a:solidFill>
                  <a:srgbClr val="FF0000"/>
                </a:solidFill>
              </a:rPr>
              <a:t>     - project objectives (the circuit, research, </a:t>
            </a:r>
            <a:r>
              <a:rPr lang="en-US" sz="1400" dirty="0" smtClean="0">
                <a:solidFill>
                  <a:srgbClr val="FF0000"/>
                </a:solidFill>
              </a:rPr>
              <a:t>the </a:t>
            </a:r>
            <a:r>
              <a:rPr lang="en-US" sz="1400" dirty="0" smtClean="0">
                <a:solidFill>
                  <a:srgbClr val="FF0000"/>
                </a:solidFill>
              </a:rPr>
              <a:t>map</a:t>
            </a:r>
            <a:r>
              <a:rPr lang="en-US" sz="1400" dirty="0" smtClean="0">
                <a:solidFill>
                  <a:srgbClr val="FF0000"/>
                </a:solidFill>
              </a:rPr>
              <a:t>, </a:t>
            </a:r>
            <a:r>
              <a:rPr lang="fr-FR" sz="1400" dirty="0" err="1" smtClean="0">
                <a:solidFill>
                  <a:srgbClr val="FF0000"/>
                </a:solidFill>
              </a:rPr>
              <a:t>popularization</a:t>
            </a:r>
            <a:r>
              <a:rPr lang="fr-FR" sz="1400" dirty="0" smtClean="0">
                <a:solidFill>
                  <a:srgbClr val="FF0000"/>
                </a:solidFill>
              </a:rPr>
              <a:t>)</a:t>
            </a:r>
            <a:endParaRPr lang="en-US" sz="1400" dirty="0" smtClean="0">
              <a:solidFill>
                <a:srgbClr val="FF0000"/>
              </a:solidFill>
            </a:endParaRPr>
          </a:p>
          <a:p>
            <a:r>
              <a:rPr lang="en-US" sz="1400" dirty="0" smtClean="0">
                <a:solidFill>
                  <a:srgbClr val="FF0000"/>
                </a:solidFill>
              </a:rPr>
              <a:t>     - choice </a:t>
            </a:r>
            <a:r>
              <a:rPr lang="en-US" sz="1400" dirty="0">
                <a:solidFill>
                  <a:srgbClr val="FF0000"/>
                </a:solidFill>
              </a:rPr>
              <a:t>of </a:t>
            </a:r>
            <a:r>
              <a:rPr lang="en-US" sz="1400" dirty="0" smtClean="0">
                <a:solidFill>
                  <a:srgbClr val="FF0000"/>
                </a:solidFill>
              </a:rPr>
              <a:t>pupils</a:t>
            </a:r>
          </a:p>
          <a:p>
            <a:endParaRPr lang="fr-FR" sz="1400" dirty="0">
              <a:solidFill>
                <a:srgbClr val="FF0000"/>
              </a:solidFill>
            </a:endParaRPr>
          </a:p>
          <a:p>
            <a:pPr>
              <a:buFontTx/>
              <a:buChar char="-"/>
            </a:pPr>
            <a:r>
              <a:rPr lang="en-US" sz="1400" dirty="0" smtClean="0">
                <a:solidFill>
                  <a:srgbClr val="FF0000"/>
                </a:solidFill>
              </a:rPr>
              <a:t>Specific </a:t>
            </a:r>
            <a:r>
              <a:rPr lang="en-US" sz="1400" dirty="0">
                <a:solidFill>
                  <a:srgbClr val="FF0000"/>
                </a:solidFill>
              </a:rPr>
              <a:t>objectives according to each country (sport event in Italy, the environment, </a:t>
            </a:r>
            <a:r>
              <a:rPr lang="en-US" sz="1400" dirty="0" smtClean="0">
                <a:solidFill>
                  <a:srgbClr val="FF0000"/>
                </a:solidFill>
              </a:rPr>
              <a:t>historic, comparisons </a:t>
            </a:r>
            <a:r>
              <a:rPr lang="en-US" sz="1400" dirty="0">
                <a:solidFill>
                  <a:srgbClr val="FF0000"/>
                </a:solidFill>
              </a:rPr>
              <a:t>and similarities, photos and videos,  logo, methods of assessment (evaluation), work on a specific subject</a:t>
            </a:r>
            <a:r>
              <a:rPr lang="en-US" sz="1400" dirty="0" smtClean="0">
                <a:solidFill>
                  <a:srgbClr val="FF0000"/>
                </a:solidFill>
              </a:rPr>
              <a:t>)</a:t>
            </a:r>
          </a:p>
          <a:p>
            <a:endParaRPr lang="fr-FR" sz="1400" dirty="0">
              <a:solidFill>
                <a:srgbClr val="FF0000"/>
              </a:solidFill>
            </a:endParaRPr>
          </a:p>
          <a:p>
            <a:r>
              <a:rPr lang="en-US" sz="1400" dirty="0">
                <a:solidFill>
                  <a:srgbClr val="FF0000"/>
                </a:solidFill>
              </a:rPr>
              <a:t>- Spreading the project, correspondence, partners communication (by mail, project web site, </a:t>
            </a:r>
            <a:r>
              <a:rPr lang="en-US" sz="1400" dirty="0" err="1">
                <a:solidFill>
                  <a:srgbClr val="FF0000"/>
                </a:solidFill>
              </a:rPr>
              <a:t>visio</a:t>
            </a:r>
            <a:r>
              <a:rPr lang="en-US" sz="1400" dirty="0">
                <a:solidFill>
                  <a:srgbClr val="FF0000"/>
                </a:solidFill>
              </a:rPr>
              <a:t> conference…)</a:t>
            </a:r>
            <a:endParaRPr lang="fr-FR" sz="1400" dirty="0">
              <a:solidFill>
                <a:srgbClr val="FF0000"/>
              </a:solidFill>
            </a:endParaRPr>
          </a:p>
          <a:p>
            <a:endParaRPr lang="fr-FR" dirty="0"/>
          </a:p>
        </p:txBody>
      </p:sp>
      <p:sp>
        <p:nvSpPr>
          <p:cNvPr id="11" name="ZoneTexte 10"/>
          <p:cNvSpPr txBox="1"/>
          <p:nvPr/>
        </p:nvSpPr>
        <p:spPr>
          <a:xfrm>
            <a:off x="467544" y="764704"/>
            <a:ext cx="3637406" cy="369332"/>
          </a:xfrm>
          <a:prstGeom prst="rect">
            <a:avLst/>
          </a:prstGeom>
          <a:noFill/>
        </p:spPr>
        <p:txBody>
          <a:bodyPr wrap="none" rtlCol="0">
            <a:spAutoFit/>
          </a:bodyPr>
          <a:lstStyle/>
          <a:p>
            <a:r>
              <a:rPr lang="fr-FR" dirty="0" smtClean="0"/>
              <a:t>Présentation du travail de la matinée</a:t>
            </a:r>
            <a:endParaRPr lang="fr-FR" dirty="0"/>
          </a:p>
        </p:txBody>
      </p:sp>
      <p:sp>
        <p:nvSpPr>
          <p:cNvPr id="12" name="ZoneTexte 11"/>
          <p:cNvSpPr txBox="1"/>
          <p:nvPr/>
        </p:nvSpPr>
        <p:spPr>
          <a:xfrm>
            <a:off x="4716016" y="764704"/>
            <a:ext cx="2834430" cy="369332"/>
          </a:xfrm>
          <a:prstGeom prst="rect">
            <a:avLst/>
          </a:prstGeom>
          <a:noFill/>
        </p:spPr>
        <p:txBody>
          <a:bodyPr wrap="none" rtlCol="0">
            <a:spAutoFit/>
          </a:bodyPr>
          <a:lstStyle/>
          <a:p>
            <a:r>
              <a:rPr lang="en-US" dirty="0" smtClean="0"/>
              <a:t>Display of the morning work</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p:nvPr/>
        </p:nvPicPr>
        <p:blipFill>
          <a:blip r:embed="rId2" cstate="print">
            <a:lum bright="60000"/>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val="0"/>
              </a:ext>
            </a:extLst>
          </a:blip>
          <a:stretch>
            <a:fillRect/>
          </a:stretch>
        </p:blipFill>
        <p:spPr>
          <a:xfrm>
            <a:off x="0" y="0"/>
            <a:ext cx="9144000" cy="6858000"/>
          </a:xfrm>
          <a:prstGeom prst="rect">
            <a:avLst/>
          </a:prstGeom>
          <a:effectLst>
            <a:outerShdw dist="50800" dir="5400000" algn="ctr" rotWithShape="0">
              <a:srgbClr val="000000">
                <a:alpha val="0"/>
              </a:srgbClr>
            </a:outerShdw>
          </a:effectLst>
          <a:extLst>
            <a:ext uri="{FAA26D3D-D897-4be2-8F04-BA451C77F1D7}">
              <ma14:placeholderFlag xmlns:lc="http://schemas.openxmlformats.org/drawingml/2006/lockedCanvas" xmlns:pic="http://schemas.openxmlformats.org/drawingml/2006/picture"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pic>
      <p:sp>
        <p:nvSpPr>
          <p:cNvPr id="5" name="ZoneTexte 4"/>
          <p:cNvSpPr txBox="1"/>
          <p:nvPr/>
        </p:nvSpPr>
        <p:spPr>
          <a:xfrm>
            <a:off x="467544" y="1412776"/>
            <a:ext cx="3312368" cy="5047536"/>
          </a:xfrm>
          <a:prstGeom prst="rect">
            <a:avLst/>
          </a:prstGeom>
          <a:noFill/>
        </p:spPr>
        <p:txBody>
          <a:bodyPr wrap="square" rtlCol="0">
            <a:spAutoFit/>
          </a:bodyPr>
          <a:lstStyle/>
          <a:p>
            <a:r>
              <a:rPr lang="fr-FR" sz="1400" b="1" dirty="0" smtClean="0"/>
              <a:t>Espagne</a:t>
            </a:r>
          </a:p>
          <a:p>
            <a:r>
              <a:rPr lang="fr-FR" sz="1400" dirty="0" smtClean="0"/>
              <a:t>Marta García </a:t>
            </a:r>
            <a:r>
              <a:rPr lang="fr-FR" sz="1400" dirty="0" err="1" smtClean="0"/>
              <a:t>Heras</a:t>
            </a:r>
            <a:r>
              <a:rPr lang="fr-FR" sz="1400" dirty="0" smtClean="0"/>
              <a:t/>
            </a:r>
            <a:br>
              <a:rPr lang="fr-FR" sz="1400" dirty="0" smtClean="0"/>
            </a:br>
            <a:r>
              <a:rPr lang="fr-FR" sz="1400" dirty="0" smtClean="0"/>
              <a:t>Juan Gonzalo García Navarro</a:t>
            </a:r>
          </a:p>
          <a:p>
            <a:endParaRPr lang="fr-FR" sz="1400" dirty="0"/>
          </a:p>
          <a:p>
            <a:r>
              <a:rPr lang="fr-FR" sz="1400" b="1" dirty="0" smtClean="0"/>
              <a:t>Italie</a:t>
            </a:r>
          </a:p>
          <a:p>
            <a:r>
              <a:rPr lang="fr-FR" sz="1400" dirty="0" smtClean="0"/>
              <a:t>Teresa </a:t>
            </a:r>
          </a:p>
          <a:p>
            <a:endParaRPr lang="fr-FR" sz="1400" dirty="0"/>
          </a:p>
          <a:p>
            <a:r>
              <a:rPr lang="fr-FR" sz="1400" b="1" dirty="0" smtClean="0"/>
              <a:t>Angleterre</a:t>
            </a:r>
          </a:p>
          <a:p>
            <a:r>
              <a:rPr lang="fr-FR" sz="1400" dirty="0" smtClean="0"/>
              <a:t>Ian </a:t>
            </a:r>
            <a:r>
              <a:rPr lang="fr-FR" sz="1400" dirty="0" err="1" smtClean="0"/>
              <a:t>Kell</a:t>
            </a:r>
            <a:endParaRPr lang="fr-FR" sz="1400" dirty="0" smtClean="0"/>
          </a:p>
          <a:p>
            <a:endParaRPr lang="fr-FR" sz="1400" dirty="0"/>
          </a:p>
          <a:p>
            <a:r>
              <a:rPr lang="fr-FR" sz="1400" b="1" dirty="0" smtClean="0"/>
              <a:t>Hollande</a:t>
            </a:r>
          </a:p>
          <a:p>
            <a:r>
              <a:rPr lang="fr-FR" sz="1400" dirty="0"/>
              <a:t>Guido </a:t>
            </a:r>
            <a:r>
              <a:rPr lang="fr-FR" sz="1400" dirty="0" err="1" smtClean="0"/>
              <a:t>Amkreutz</a:t>
            </a:r>
            <a:r>
              <a:rPr lang="fr-FR" sz="1400" dirty="0" smtClean="0"/>
              <a:t> </a:t>
            </a:r>
          </a:p>
          <a:p>
            <a:r>
              <a:rPr lang="fr-FR" sz="1400" dirty="0" err="1" smtClean="0"/>
              <a:t>Jacco</a:t>
            </a:r>
            <a:r>
              <a:rPr lang="fr-FR" sz="1400" dirty="0" smtClean="0"/>
              <a:t> </a:t>
            </a:r>
            <a:r>
              <a:rPr lang="fr-FR" sz="1400" dirty="0" err="1" smtClean="0"/>
              <a:t>Hendrikx</a:t>
            </a:r>
            <a:endParaRPr lang="fr-FR" sz="1400" dirty="0" smtClean="0"/>
          </a:p>
          <a:p>
            <a:endParaRPr lang="fr-FR" sz="1400" dirty="0"/>
          </a:p>
          <a:p>
            <a:r>
              <a:rPr lang="fr-FR" sz="1400" b="1" dirty="0" smtClean="0"/>
              <a:t>France</a:t>
            </a:r>
          </a:p>
          <a:p>
            <a:r>
              <a:rPr lang="fr-FR" sz="1400" dirty="0" smtClean="0"/>
              <a:t>Pierre </a:t>
            </a:r>
            <a:r>
              <a:rPr lang="fr-FR" sz="1400" dirty="0" err="1" smtClean="0"/>
              <a:t>Lautier</a:t>
            </a:r>
            <a:r>
              <a:rPr lang="fr-FR" sz="1400" dirty="0" smtClean="0"/>
              <a:t>  </a:t>
            </a:r>
            <a:endParaRPr lang="fr-FR" sz="1400" dirty="0"/>
          </a:p>
          <a:p>
            <a:r>
              <a:rPr lang="fr-FR" sz="1400" dirty="0" smtClean="0"/>
              <a:t>Jean-Michel </a:t>
            </a:r>
            <a:r>
              <a:rPr lang="fr-FR" sz="1400" dirty="0" err="1" smtClean="0"/>
              <a:t>Meyre</a:t>
            </a:r>
            <a:endParaRPr lang="fr-FR" sz="1400" dirty="0"/>
          </a:p>
          <a:p>
            <a:r>
              <a:rPr lang="fr-FR" sz="1400" dirty="0" smtClean="0"/>
              <a:t>Nicolas Moreau </a:t>
            </a:r>
            <a:r>
              <a:rPr lang="fr-FR" sz="1400" dirty="0"/>
              <a:t> </a:t>
            </a:r>
          </a:p>
          <a:p>
            <a:r>
              <a:rPr lang="fr-FR" sz="1400" dirty="0" smtClean="0"/>
              <a:t>Christophe </a:t>
            </a:r>
            <a:r>
              <a:rPr lang="fr-FR" sz="1400" dirty="0" err="1" smtClean="0"/>
              <a:t>Ribes</a:t>
            </a:r>
            <a:r>
              <a:rPr lang="fr-FR" sz="1400" dirty="0" smtClean="0"/>
              <a:t> </a:t>
            </a:r>
          </a:p>
          <a:p>
            <a:r>
              <a:rPr lang="fr-FR" sz="1400" dirty="0" smtClean="0"/>
              <a:t>Véronique </a:t>
            </a:r>
            <a:r>
              <a:rPr lang="fr-FR" sz="1400" dirty="0" err="1" smtClean="0"/>
              <a:t>Roméro</a:t>
            </a:r>
            <a:r>
              <a:rPr lang="fr-FR" sz="1400" dirty="0"/>
              <a:t> </a:t>
            </a:r>
          </a:p>
          <a:p>
            <a:r>
              <a:rPr lang="fr-FR" sz="1400" dirty="0" smtClean="0"/>
              <a:t>Sophie </a:t>
            </a:r>
            <a:r>
              <a:rPr lang="fr-FR" sz="1400" dirty="0" err="1" smtClean="0"/>
              <a:t>Valat</a:t>
            </a:r>
            <a:endParaRPr lang="fr-FR" sz="1400" dirty="0" smtClean="0"/>
          </a:p>
          <a:p>
            <a:r>
              <a:rPr lang="fr-FR" sz="1400" dirty="0" smtClean="0"/>
              <a:t>Romain </a:t>
            </a:r>
            <a:r>
              <a:rPr lang="fr-FR" sz="1400" dirty="0" err="1" smtClean="0"/>
              <a:t>Vandestichele</a:t>
            </a:r>
            <a:r>
              <a:rPr lang="fr-FR" sz="1400" dirty="0" smtClean="0"/>
              <a:t> </a:t>
            </a:r>
            <a:r>
              <a:rPr lang="fr-FR" sz="1400" dirty="0"/>
              <a:t> </a:t>
            </a:r>
            <a:endParaRPr lang="fr-FR" sz="1400" dirty="0" smtClean="0"/>
          </a:p>
          <a:p>
            <a:endParaRPr lang="fr-FR" sz="1400" dirty="0"/>
          </a:p>
        </p:txBody>
      </p:sp>
      <p:sp>
        <p:nvSpPr>
          <p:cNvPr id="6" name="ZoneTexte 5"/>
          <p:cNvSpPr txBox="1"/>
          <p:nvPr/>
        </p:nvSpPr>
        <p:spPr>
          <a:xfrm>
            <a:off x="4716016" y="1412776"/>
            <a:ext cx="3168352" cy="5324535"/>
          </a:xfrm>
          <a:prstGeom prst="rect">
            <a:avLst/>
          </a:prstGeom>
          <a:noFill/>
        </p:spPr>
        <p:txBody>
          <a:bodyPr wrap="square" rtlCol="0">
            <a:spAutoFit/>
          </a:bodyPr>
          <a:lstStyle/>
          <a:p>
            <a:r>
              <a:rPr lang="fr-FR" sz="1400" b="1" dirty="0" smtClean="0">
                <a:solidFill>
                  <a:srgbClr val="FF0000"/>
                </a:solidFill>
              </a:rPr>
              <a:t>Spain</a:t>
            </a:r>
          </a:p>
          <a:p>
            <a:r>
              <a:rPr lang="fr-FR" sz="1400" dirty="0" smtClean="0">
                <a:solidFill>
                  <a:srgbClr val="FF0000"/>
                </a:solidFill>
              </a:rPr>
              <a:t>Marta García </a:t>
            </a:r>
            <a:r>
              <a:rPr lang="fr-FR" sz="1400" dirty="0" err="1" smtClean="0">
                <a:solidFill>
                  <a:srgbClr val="FF0000"/>
                </a:solidFill>
              </a:rPr>
              <a:t>Heras</a:t>
            </a:r>
            <a:r>
              <a:rPr lang="fr-FR" sz="1400" dirty="0" smtClean="0">
                <a:solidFill>
                  <a:srgbClr val="FF0000"/>
                </a:solidFill>
              </a:rPr>
              <a:t/>
            </a:r>
            <a:br>
              <a:rPr lang="fr-FR" sz="1400" dirty="0" smtClean="0">
                <a:solidFill>
                  <a:srgbClr val="FF0000"/>
                </a:solidFill>
              </a:rPr>
            </a:br>
            <a:r>
              <a:rPr lang="fr-FR" sz="1400" dirty="0" smtClean="0">
                <a:solidFill>
                  <a:srgbClr val="FF0000"/>
                </a:solidFill>
              </a:rPr>
              <a:t>Juan Gonzalo García Navarro</a:t>
            </a:r>
          </a:p>
          <a:p>
            <a:endParaRPr lang="fr-FR" sz="1400" dirty="0" smtClean="0">
              <a:solidFill>
                <a:srgbClr val="FF0000"/>
              </a:solidFill>
            </a:endParaRPr>
          </a:p>
          <a:p>
            <a:r>
              <a:rPr lang="fr-FR" sz="1400" b="1" dirty="0" err="1" smtClean="0">
                <a:solidFill>
                  <a:srgbClr val="FF0000"/>
                </a:solidFill>
              </a:rPr>
              <a:t>Italia</a:t>
            </a:r>
            <a:endParaRPr lang="fr-FR" sz="1400" b="1" dirty="0" smtClean="0">
              <a:solidFill>
                <a:srgbClr val="FF0000"/>
              </a:solidFill>
            </a:endParaRPr>
          </a:p>
          <a:p>
            <a:r>
              <a:rPr lang="fr-FR" sz="1400" dirty="0" smtClean="0">
                <a:solidFill>
                  <a:srgbClr val="FF0000"/>
                </a:solidFill>
              </a:rPr>
              <a:t>Teresa </a:t>
            </a:r>
          </a:p>
          <a:p>
            <a:endParaRPr lang="fr-FR" sz="1400" dirty="0" smtClean="0">
              <a:solidFill>
                <a:srgbClr val="FF0000"/>
              </a:solidFill>
            </a:endParaRPr>
          </a:p>
          <a:p>
            <a:r>
              <a:rPr lang="fr-FR" sz="1400" b="1" dirty="0" smtClean="0">
                <a:solidFill>
                  <a:srgbClr val="FF0000"/>
                </a:solidFill>
              </a:rPr>
              <a:t>English</a:t>
            </a:r>
          </a:p>
          <a:p>
            <a:r>
              <a:rPr lang="fr-FR" sz="1400" dirty="0" smtClean="0">
                <a:solidFill>
                  <a:srgbClr val="FF0000"/>
                </a:solidFill>
              </a:rPr>
              <a:t>Ian </a:t>
            </a:r>
            <a:r>
              <a:rPr lang="fr-FR" sz="1400" dirty="0" err="1" smtClean="0">
                <a:solidFill>
                  <a:srgbClr val="FF0000"/>
                </a:solidFill>
              </a:rPr>
              <a:t>Kell</a:t>
            </a:r>
            <a:endParaRPr lang="fr-FR" sz="1400" dirty="0" smtClean="0">
              <a:solidFill>
                <a:srgbClr val="FF0000"/>
              </a:solidFill>
            </a:endParaRPr>
          </a:p>
          <a:p>
            <a:endParaRPr lang="fr-FR" sz="1400" dirty="0" smtClean="0">
              <a:solidFill>
                <a:srgbClr val="FF0000"/>
              </a:solidFill>
            </a:endParaRPr>
          </a:p>
          <a:p>
            <a:r>
              <a:rPr lang="fr-FR" sz="1400" b="1" dirty="0" smtClean="0">
                <a:solidFill>
                  <a:srgbClr val="FF0000"/>
                </a:solidFill>
              </a:rPr>
              <a:t>Holland</a:t>
            </a:r>
          </a:p>
          <a:p>
            <a:r>
              <a:rPr lang="fr-FR" sz="1400" dirty="0" smtClean="0">
                <a:solidFill>
                  <a:srgbClr val="FF0000"/>
                </a:solidFill>
              </a:rPr>
              <a:t>Guido </a:t>
            </a:r>
            <a:r>
              <a:rPr lang="fr-FR" sz="1400" dirty="0" err="1" smtClean="0">
                <a:solidFill>
                  <a:srgbClr val="FF0000"/>
                </a:solidFill>
              </a:rPr>
              <a:t>Amkreutz</a:t>
            </a:r>
            <a:r>
              <a:rPr lang="fr-FR" sz="1400" dirty="0" smtClean="0">
                <a:solidFill>
                  <a:srgbClr val="FF0000"/>
                </a:solidFill>
              </a:rPr>
              <a:t> </a:t>
            </a:r>
          </a:p>
          <a:p>
            <a:r>
              <a:rPr lang="fr-FR" sz="1400" dirty="0" err="1" smtClean="0">
                <a:solidFill>
                  <a:srgbClr val="FF0000"/>
                </a:solidFill>
              </a:rPr>
              <a:t>Jacco</a:t>
            </a:r>
            <a:r>
              <a:rPr lang="fr-FR" sz="1400" dirty="0" smtClean="0">
                <a:solidFill>
                  <a:srgbClr val="FF0000"/>
                </a:solidFill>
              </a:rPr>
              <a:t> </a:t>
            </a:r>
            <a:r>
              <a:rPr lang="fr-FR" sz="1400" dirty="0" err="1" smtClean="0">
                <a:solidFill>
                  <a:srgbClr val="FF0000"/>
                </a:solidFill>
              </a:rPr>
              <a:t>Hendrikx</a:t>
            </a:r>
            <a:endParaRPr lang="fr-FR" sz="1400" dirty="0" smtClean="0">
              <a:solidFill>
                <a:srgbClr val="FF0000"/>
              </a:solidFill>
            </a:endParaRPr>
          </a:p>
          <a:p>
            <a:endParaRPr lang="fr-FR" sz="1400" dirty="0" smtClean="0">
              <a:solidFill>
                <a:srgbClr val="FF0000"/>
              </a:solidFill>
            </a:endParaRPr>
          </a:p>
          <a:p>
            <a:r>
              <a:rPr lang="fr-FR" sz="1400" b="1" dirty="0" smtClean="0">
                <a:solidFill>
                  <a:srgbClr val="FF0000"/>
                </a:solidFill>
              </a:rPr>
              <a:t>France</a:t>
            </a:r>
          </a:p>
          <a:p>
            <a:r>
              <a:rPr lang="fr-FR" sz="1400" dirty="0" smtClean="0">
                <a:solidFill>
                  <a:srgbClr val="FF0000"/>
                </a:solidFill>
              </a:rPr>
              <a:t>Pierre </a:t>
            </a:r>
            <a:r>
              <a:rPr lang="fr-FR" sz="1400" dirty="0" err="1" smtClean="0">
                <a:solidFill>
                  <a:srgbClr val="FF0000"/>
                </a:solidFill>
              </a:rPr>
              <a:t>Lautier</a:t>
            </a:r>
            <a:r>
              <a:rPr lang="fr-FR" sz="1400" dirty="0" smtClean="0">
                <a:solidFill>
                  <a:srgbClr val="FF0000"/>
                </a:solidFill>
              </a:rPr>
              <a:t>  </a:t>
            </a:r>
          </a:p>
          <a:p>
            <a:r>
              <a:rPr lang="fr-FR" sz="1400" dirty="0" smtClean="0">
                <a:solidFill>
                  <a:srgbClr val="FF0000"/>
                </a:solidFill>
              </a:rPr>
              <a:t>Jean-Michel </a:t>
            </a:r>
            <a:r>
              <a:rPr lang="fr-FR" sz="1400" dirty="0" err="1" smtClean="0">
                <a:solidFill>
                  <a:srgbClr val="FF0000"/>
                </a:solidFill>
              </a:rPr>
              <a:t>Meyre</a:t>
            </a:r>
            <a:endParaRPr lang="fr-FR" sz="1400" dirty="0" smtClean="0">
              <a:solidFill>
                <a:srgbClr val="FF0000"/>
              </a:solidFill>
            </a:endParaRPr>
          </a:p>
          <a:p>
            <a:r>
              <a:rPr lang="fr-FR" sz="1400" dirty="0" smtClean="0">
                <a:solidFill>
                  <a:srgbClr val="FF0000"/>
                </a:solidFill>
              </a:rPr>
              <a:t>Nicolas Moreau  </a:t>
            </a:r>
          </a:p>
          <a:p>
            <a:r>
              <a:rPr lang="fr-FR" sz="1400" dirty="0" smtClean="0">
                <a:solidFill>
                  <a:srgbClr val="FF0000"/>
                </a:solidFill>
              </a:rPr>
              <a:t>Christophe </a:t>
            </a:r>
            <a:r>
              <a:rPr lang="fr-FR" sz="1400" dirty="0" err="1" smtClean="0">
                <a:solidFill>
                  <a:srgbClr val="FF0000"/>
                </a:solidFill>
              </a:rPr>
              <a:t>Ribes</a:t>
            </a:r>
            <a:r>
              <a:rPr lang="fr-FR" sz="1400" dirty="0" smtClean="0">
                <a:solidFill>
                  <a:srgbClr val="FF0000"/>
                </a:solidFill>
              </a:rPr>
              <a:t> </a:t>
            </a:r>
          </a:p>
          <a:p>
            <a:r>
              <a:rPr lang="fr-FR" sz="1400" dirty="0" smtClean="0">
                <a:solidFill>
                  <a:srgbClr val="FF0000"/>
                </a:solidFill>
              </a:rPr>
              <a:t>Véronique </a:t>
            </a:r>
            <a:r>
              <a:rPr lang="fr-FR" sz="1400" dirty="0" err="1" smtClean="0">
                <a:solidFill>
                  <a:srgbClr val="FF0000"/>
                </a:solidFill>
              </a:rPr>
              <a:t>Roméro</a:t>
            </a:r>
            <a:r>
              <a:rPr lang="fr-FR" sz="1400" dirty="0" smtClean="0">
                <a:solidFill>
                  <a:srgbClr val="FF0000"/>
                </a:solidFill>
              </a:rPr>
              <a:t> </a:t>
            </a:r>
          </a:p>
          <a:p>
            <a:r>
              <a:rPr lang="fr-FR" sz="1400" dirty="0" smtClean="0">
                <a:solidFill>
                  <a:srgbClr val="FF0000"/>
                </a:solidFill>
              </a:rPr>
              <a:t>Sophie </a:t>
            </a:r>
            <a:r>
              <a:rPr lang="fr-FR" sz="1400" dirty="0" err="1" smtClean="0">
                <a:solidFill>
                  <a:srgbClr val="FF0000"/>
                </a:solidFill>
              </a:rPr>
              <a:t>Valat</a:t>
            </a:r>
            <a:endParaRPr lang="fr-FR" sz="1400" dirty="0" smtClean="0">
              <a:solidFill>
                <a:srgbClr val="FF0000"/>
              </a:solidFill>
            </a:endParaRPr>
          </a:p>
          <a:p>
            <a:r>
              <a:rPr lang="fr-FR" sz="1400" dirty="0" smtClean="0">
                <a:solidFill>
                  <a:srgbClr val="FF0000"/>
                </a:solidFill>
              </a:rPr>
              <a:t>Romain </a:t>
            </a:r>
            <a:r>
              <a:rPr lang="fr-FR" sz="1400" dirty="0" err="1" smtClean="0">
                <a:solidFill>
                  <a:srgbClr val="FF0000"/>
                </a:solidFill>
              </a:rPr>
              <a:t>Vandestichele</a:t>
            </a:r>
            <a:r>
              <a:rPr lang="fr-FR" sz="1400" dirty="0" smtClean="0">
                <a:solidFill>
                  <a:srgbClr val="FF0000"/>
                </a:solidFill>
              </a:rPr>
              <a:t>  </a:t>
            </a:r>
          </a:p>
          <a:p>
            <a:endParaRPr lang="fr-FR" sz="1400" dirty="0" smtClean="0"/>
          </a:p>
          <a:p>
            <a:endParaRPr lang="fr-FR" dirty="0"/>
          </a:p>
        </p:txBody>
      </p:sp>
      <p:sp>
        <p:nvSpPr>
          <p:cNvPr id="11" name="ZoneTexte 10"/>
          <p:cNvSpPr txBox="1"/>
          <p:nvPr/>
        </p:nvSpPr>
        <p:spPr>
          <a:xfrm>
            <a:off x="467544" y="764704"/>
            <a:ext cx="3934347" cy="369332"/>
          </a:xfrm>
          <a:prstGeom prst="rect">
            <a:avLst/>
          </a:prstGeom>
          <a:noFill/>
        </p:spPr>
        <p:txBody>
          <a:bodyPr wrap="none" rtlCol="0">
            <a:spAutoFit/>
          </a:bodyPr>
          <a:lstStyle/>
          <a:p>
            <a:r>
              <a:rPr lang="fr-FR" dirty="0" smtClean="0"/>
              <a:t>-Tour de table, présentation individuelle</a:t>
            </a:r>
          </a:p>
        </p:txBody>
      </p:sp>
      <p:sp>
        <p:nvSpPr>
          <p:cNvPr id="12" name="ZoneTexte 11"/>
          <p:cNvSpPr txBox="1"/>
          <p:nvPr/>
        </p:nvSpPr>
        <p:spPr>
          <a:xfrm>
            <a:off x="4716016" y="764704"/>
            <a:ext cx="3151760" cy="369332"/>
          </a:xfrm>
          <a:prstGeom prst="rect">
            <a:avLst/>
          </a:prstGeom>
          <a:noFill/>
        </p:spPr>
        <p:txBody>
          <a:bodyPr wrap="none" rtlCol="0">
            <a:spAutoFit/>
          </a:bodyPr>
          <a:lstStyle/>
          <a:p>
            <a:pPr>
              <a:buFontTx/>
              <a:buChar char="-"/>
            </a:pPr>
            <a:r>
              <a:rPr lang="en-US" dirty="0" smtClean="0">
                <a:solidFill>
                  <a:srgbClr val="FF0000"/>
                </a:solidFill>
              </a:rPr>
              <a:t>Each partner introduce himself</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p:nvPr/>
        </p:nvPicPr>
        <p:blipFill>
          <a:blip r:embed="rId2" cstate="print">
            <a:lum bright="60000"/>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val="0"/>
              </a:ext>
            </a:extLst>
          </a:blip>
          <a:stretch>
            <a:fillRect/>
          </a:stretch>
        </p:blipFill>
        <p:spPr>
          <a:xfrm>
            <a:off x="0" y="0"/>
            <a:ext cx="9144000" cy="6858000"/>
          </a:xfrm>
          <a:prstGeom prst="rect">
            <a:avLst/>
          </a:prstGeom>
          <a:effectLst>
            <a:outerShdw dist="50800" dir="5400000" algn="ctr" rotWithShape="0">
              <a:srgbClr val="000000">
                <a:alpha val="0"/>
              </a:srgbClr>
            </a:outerShdw>
          </a:effectLst>
          <a:extLst>
            <a:ext uri="{FAA26D3D-D897-4be2-8F04-BA451C77F1D7}">
              <ma14:placeholderFlag xmlns:lc="http://schemas.openxmlformats.org/drawingml/2006/lockedCanvas" xmlns:pic="http://schemas.openxmlformats.org/drawingml/2006/picture"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pic>
      <p:sp>
        <p:nvSpPr>
          <p:cNvPr id="7" name="ZoneTexte 6"/>
          <p:cNvSpPr txBox="1"/>
          <p:nvPr/>
        </p:nvSpPr>
        <p:spPr>
          <a:xfrm>
            <a:off x="899592" y="1340768"/>
            <a:ext cx="2952328" cy="646331"/>
          </a:xfrm>
          <a:prstGeom prst="rect">
            <a:avLst/>
          </a:prstGeom>
          <a:noFill/>
        </p:spPr>
        <p:txBody>
          <a:bodyPr wrap="square" rtlCol="0">
            <a:spAutoFit/>
          </a:bodyPr>
          <a:lstStyle/>
          <a:p>
            <a:r>
              <a:rPr lang="fr-FR" b="1" dirty="0" smtClean="0"/>
              <a:t>Partage des expériences</a:t>
            </a:r>
          </a:p>
          <a:p>
            <a:endParaRPr lang="fr-FR" dirty="0"/>
          </a:p>
        </p:txBody>
      </p:sp>
      <p:sp>
        <p:nvSpPr>
          <p:cNvPr id="9" name="ZoneTexte 8"/>
          <p:cNvSpPr txBox="1"/>
          <p:nvPr/>
        </p:nvSpPr>
        <p:spPr>
          <a:xfrm>
            <a:off x="4788024" y="1340768"/>
            <a:ext cx="3672408" cy="923330"/>
          </a:xfrm>
          <a:prstGeom prst="rect">
            <a:avLst/>
          </a:prstGeom>
          <a:noFill/>
        </p:spPr>
        <p:txBody>
          <a:bodyPr wrap="square" rtlCol="0">
            <a:spAutoFit/>
          </a:bodyPr>
          <a:lstStyle/>
          <a:p>
            <a:r>
              <a:rPr lang="en-US" b="1" dirty="0" err="1" smtClean="0">
                <a:solidFill>
                  <a:srgbClr val="FF0000"/>
                </a:solidFill>
              </a:rPr>
              <a:t>Friefly</a:t>
            </a:r>
            <a:r>
              <a:rPr lang="en-US" b="1" dirty="0" smtClean="0">
                <a:solidFill>
                  <a:srgbClr val="FF0000"/>
                </a:solidFill>
              </a:rPr>
              <a:t> speaking about each experience on similar projects</a:t>
            </a:r>
          </a:p>
          <a:p>
            <a:endParaRPr lang="fr-FR" dirty="0"/>
          </a:p>
        </p:txBody>
      </p:sp>
      <p:sp>
        <p:nvSpPr>
          <p:cNvPr id="10" name="ZoneTexte 9"/>
          <p:cNvSpPr txBox="1"/>
          <p:nvPr/>
        </p:nvSpPr>
        <p:spPr>
          <a:xfrm>
            <a:off x="755576" y="2996952"/>
            <a:ext cx="2664296" cy="2585323"/>
          </a:xfrm>
          <a:prstGeom prst="rect">
            <a:avLst/>
          </a:prstGeom>
          <a:noFill/>
        </p:spPr>
        <p:txBody>
          <a:bodyPr wrap="square" rtlCol="0">
            <a:spAutoFit/>
          </a:bodyPr>
          <a:lstStyle/>
          <a:p>
            <a:r>
              <a:rPr lang="fr-FR" b="1" dirty="0" smtClean="0"/>
              <a:t>Espagne</a:t>
            </a:r>
          </a:p>
          <a:p>
            <a:endParaRPr lang="fr-FR" dirty="0" smtClean="0"/>
          </a:p>
          <a:p>
            <a:r>
              <a:rPr lang="fr-FR" b="1" dirty="0" smtClean="0"/>
              <a:t>Italie</a:t>
            </a:r>
          </a:p>
          <a:p>
            <a:endParaRPr lang="fr-FR" dirty="0" smtClean="0"/>
          </a:p>
          <a:p>
            <a:r>
              <a:rPr lang="fr-FR" b="1" dirty="0" smtClean="0"/>
              <a:t>Angleterre</a:t>
            </a:r>
          </a:p>
          <a:p>
            <a:endParaRPr lang="fr-FR" dirty="0" smtClean="0"/>
          </a:p>
          <a:p>
            <a:r>
              <a:rPr lang="fr-FR" b="1" dirty="0" smtClean="0"/>
              <a:t>Hollande</a:t>
            </a:r>
          </a:p>
          <a:p>
            <a:endParaRPr lang="fr-FR" dirty="0" smtClean="0"/>
          </a:p>
          <a:p>
            <a:r>
              <a:rPr lang="fr-FR" b="1" dirty="0" smtClean="0"/>
              <a:t>France</a:t>
            </a:r>
            <a:endParaRPr lang="fr-FR" dirty="0"/>
          </a:p>
        </p:txBody>
      </p:sp>
      <p:sp>
        <p:nvSpPr>
          <p:cNvPr id="13" name="ZoneTexte 12"/>
          <p:cNvSpPr txBox="1"/>
          <p:nvPr/>
        </p:nvSpPr>
        <p:spPr>
          <a:xfrm>
            <a:off x="4716016" y="2924944"/>
            <a:ext cx="3384376" cy="2862322"/>
          </a:xfrm>
          <a:prstGeom prst="rect">
            <a:avLst/>
          </a:prstGeom>
          <a:noFill/>
        </p:spPr>
        <p:txBody>
          <a:bodyPr wrap="square" rtlCol="0">
            <a:spAutoFit/>
          </a:bodyPr>
          <a:lstStyle/>
          <a:p>
            <a:r>
              <a:rPr lang="fr-FR" b="1" dirty="0" smtClean="0">
                <a:solidFill>
                  <a:srgbClr val="FF0000"/>
                </a:solidFill>
              </a:rPr>
              <a:t>Spain</a:t>
            </a:r>
          </a:p>
          <a:p>
            <a:endParaRPr lang="fr-FR" dirty="0" smtClean="0">
              <a:solidFill>
                <a:srgbClr val="FF0000"/>
              </a:solidFill>
            </a:endParaRPr>
          </a:p>
          <a:p>
            <a:r>
              <a:rPr lang="fr-FR" b="1" dirty="0" err="1" smtClean="0">
                <a:solidFill>
                  <a:srgbClr val="FF0000"/>
                </a:solidFill>
              </a:rPr>
              <a:t>Italia</a:t>
            </a:r>
            <a:endParaRPr lang="fr-FR" b="1" dirty="0" smtClean="0">
              <a:solidFill>
                <a:srgbClr val="FF0000"/>
              </a:solidFill>
            </a:endParaRPr>
          </a:p>
          <a:p>
            <a:endParaRPr lang="fr-FR" dirty="0" smtClean="0">
              <a:solidFill>
                <a:srgbClr val="FF0000"/>
              </a:solidFill>
            </a:endParaRPr>
          </a:p>
          <a:p>
            <a:r>
              <a:rPr lang="fr-FR" b="1" dirty="0" smtClean="0">
                <a:solidFill>
                  <a:srgbClr val="FF0000"/>
                </a:solidFill>
              </a:rPr>
              <a:t>English</a:t>
            </a:r>
          </a:p>
          <a:p>
            <a:endParaRPr lang="fr-FR" dirty="0" smtClean="0">
              <a:solidFill>
                <a:srgbClr val="FF0000"/>
              </a:solidFill>
            </a:endParaRPr>
          </a:p>
          <a:p>
            <a:r>
              <a:rPr lang="fr-FR" b="1" dirty="0" smtClean="0">
                <a:solidFill>
                  <a:srgbClr val="FF0000"/>
                </a:solidFill>
              </a:rPr>
              <a:t>Holland</a:t>
            </a:r>
          </a:p>
          <a:p>
            <a:endParaRPr lang="fr-FR" dirty="0" smtClean="0">
              <a:solidFill>
                <a:srgbClr val="FF0000"/>
              </a:solidFill>
            </a:endParaRPr>
          </a:p>
          <a:p>
            <a:r>
              <a:rPr lang="fr-FR" b="1" dirty="0" smtClean="0">
                <a:solidFill>
                  <a:srgbClr val="FF0000"/>
                </a:solidFill>
              </a:rPr>
              <a:t>France</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p:nvPr/>
        </p:nvPicPr>
        <p:blipFill>
          <a:blip r:embed="rId2" cstate="print">
            <a:lum bright="60000"/>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val="0"/>
              </a:ext>
            </a:extLst>
          </a:blip>
          <a:stretch>
            <a:fillRect/>
          </a:stretch>
        </p:blipFill>
        <p:spPr>
          <a:xfrm>
            <a:off x="0" y="0"/>
            <a:ext cx="9144000" cy="6858000"/>
          </a:xfrm>
          <a:prstGeom prst="rect">
            <a:avLst/>
          </a:prstGeom>
          <a:effectLst>
            <a:outerShdw dist="50800" dir="5400000" algn="ctr" rotWithShape="0">
              <a:srgbClr val="000000">
                <a:alpha val="0"/>
              </a:srgbClr>
            </a:outerShdw>
          </a:effectLst>
          <a:extLst>
            <a:ext uri="{FAA26D3D-D897-4be2-8F04-BA451C77F1D7}">
              <ma14:placeholderFlag xmlns:lc="http://schemas.openxmlformats.org/drawingml/2006/lockedCanvas" xmlns:pic="http://schemas.openxmlformats.org/drawingml/2006/picture"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pic>
      <p:sp>
        <p:nvSpPr>
          <p:cNvPr id="3" name="ZoneTexte 2"/>
          <p:cNvSpPr txBox="1"/>
          <p:nvPr/>
        </p:nvSpPr>
        <p:spPr>
          <a:xfrm>
            <a:off x="5148064" y="2492896"/>
            <a:ext cx="3456384" cy="3139321"/>
          </a:xfrm>
          <a:prstGeom prst="rect">
            <a:avLst/>
          </a:prstGeom>
          <a:noFill/>
        </p:spPr>
        <p:txBody>
          <a:bodyPr wrap="square" rtlCol="0">
            <a:spAutoFit/>
          </a:bodyPr>
          <a:lstStyle/>
          <a:p>
            <a:r>
              <a:rPr lang="en-US" dirty="0" smtClean="0">
                <a:solidFill>
                  <a:srgbClr val="FF0000"/>
                </a:solidFill>
              </a:rPr>
              <a:t> </a:t>
            </a:r>
          </a:p>
          <a:p>
            <a:r>
              <a:rPr lang="en-US" dirty="0" smtClean="0">
                <a:solidFill>
                  <a:srgbClr val="FF0000"/>
                </a:solidFill>
              </a:rPr>
              <a:t>     - financial aspects</a:t>
            </a:r>
          </a:p>
          <a:p>
            <a:endParaRPr lang="en-US" dirty="0" smtClean="0">
              <a:solidFill>
                <a:srgbClr val="FF0000"/>
              </a:solidFill>
            </a:endParaRPr>
          </a:p>
          <a:p>
            <a:r>
              <a:rPr lang="en-US" dirty="0" smtClean="0">
                <a:solidFill>
                  <a:srgbClr val="FF0000"/>
                </a:solidFill>
              </a:rPr>
              <a:t>     - project objectives (the circuit, research, </a:t>
            </a:r>
            <a:r>
              <a:rPr lang="en-US" dirty="0" smtClean="0">
                <a:solidFill>
                  <a:srgbClr val="FF0000"/>
                </a:solidFill>
              </a:rPr>
              <a:t>the map, </a:t>
            </a:r>
            <a:r>
              <a:rPr lang="fr-FR" dirty="0" err="1" smtClean="0">
                <a:solidFill>
                  <a:srgbClr val="FF0000"/>
                </a:solidFill>
              </a:rPr>
              <a:t>popularization</a:t>
            </a:r>
            <a:r>
              <a:rPr lang="fr-FR" dirty="0" smtClean="0">
                <a:solidFill>
                  <a:srgbClr val="FF0000"/>
                </a:solidFill>
              </a:rPr>
              <a:t>…)</a:t>
            </a:r>
          </a:p>
          <a:p>
            <a:endParaRPr lang="en-US" dirty="0" smtClean="0">
              <a:solidFill>
                <a:srgbClr val="FF0000"/>
              </a:solidFill>
            </a:endParaRPr>
          </a:p>
          <a:p>
            <a:r>
              <a:rPr lang="en-US" dirty="0" smtClean="0">
                <a:solidFill>
                  <a:srgbClr val="FF0000"/>
                </a:solidFill>
              </a:rPr>
              <a:t>     - choice of pupils</a:t>
            </a:r>
          </a:p>
          <a:p>
            <a:endParaRPr lang="en-US" dirty="0">
              <a:solidFill>
                <a:srgbClr val="FF0000"/>
              </a:solidFill>
            </a:endParaRPr>
          </a:p>
          <a:p>
            <a:r>
              <a:rPr lang="en-US" dirty="0" smtClean="0">
                <a:solidFill>
                  <a:srgbClr val="FF0000"/>
                </a:solidFill>
              </a:rPr>
              <a:t>     - other aspects</a:t>
            </a:r>
          </a:p>
          <a:p>
            <a:endParaRPr lang="fr-FR" dirty="0"/>
          </a:p>
        </p:txBody>
      </p:sp>
      <p:sp>
        <p:nvSpPr>
          <p:cNvPr id="4" name="ZoneTexte 3"/>
          <p:cNvSpPr txBox="1"/>
          <p:nvPr/>
        </p:nvSpPr>
        <p:spPr>
          <a:xfrm>
            <a:off x="539552" y="2492896"/>
            <a:ext cx="3672408" cy="2862322"/>
          </a:xfrm>
          <a:prstGeom prst="rect">
            <a:avLst/>
          </a:prstGeom>
          <a:noFill/>
        </p:spPr>
        <p:txBody>
          <a:bodyPr wrap="square" rtlCol="0">
            <a:spAutoFit/>
          </a:bodyPr>
          <a:lstStyle/>
          <a:p>
            <a:r>
              <a:rPr lang="fr-FR" dirty="0" smtClean="0"/>
              <a:t>	</a:t>
            </a:r>
          </a:p>
          <a:p>
            <a:r>
              <a:rPr lang="fr-FR" dirty="0" smtClean="0"/>
              <a:t>     - modalités financières</a:t>
            </a:r>
          </a:p>
          <a:p>
            <a:endParaRPr lang="fr-FR" dirty="0" smtClean="0"/>
          </a:p>
          <a:p>
            <a:r>
              <a:rPr lang="fr-FR" dirty="0" smtClean="0"/>
              <a:t>     - finalités de ce projet (raid, recherche, </a:t>
            </a:r>
            <a:r>
              <a:rPr lang="fr-FR" dirty="0" smtClean="0"/>
              <a:t>carte, dissémination</a:t>
            </a:r>
            <a:r>
              <a:rPr lang="fr-FR" dirty="0" smtClean="0"/>
              <a:t>…)</a:t>
            </a:r>
          </a:p>
          <a:p>
            <a:endParaRPr lang="fr-FR" dirty="0" smtClean="0"/>
          </a:p>
          <a:p>
            <a:r>
              <a:rPr lang="fr-FR" dirty="0" smtClean="0"/>
              <a:t>     - choix de la population support</a:t>
            </a:r>
          </a:p>
          <a:p>
            <a:endParaRPr lang="fr-FR" dirty="0"/>
          </a:p>
          <a:p>
            <a:r>
              <a:rPr lang="fr-FR" dirty="0"/>
              <a:t> </a:t>
            </a:r>
            <a:r>
              <a:rPr lang="fr-FR" dirty="0" smtClean="0"/>
              <a:t>    - autres aspects</a:t>
            </a:r>
          </a:p>
          <a:p>
            <a:endParaRPr lang="fr-FR" dirty="0"/>
          </a:p>
        </p:txBody>
      </p:sp>
      <p:sp>
        <p:nvSpPr>
          <p:cNvPr id="5" name="ZoneTexte 4"/>
          <p:cNvSpPr txBox="1"/>
          <p:nvPr/>
        </p:nvSpPr>
        <p:spPr>
          <a:xfrm>
            <a:off x="323528" y="1268760"/>
            <a:ext cx="3888432" cy="523220"/>
          </a:xfrm>
          <a:prstGeom prst="rect">
            <a:avLst/>
          </a:prstGeom>
          <a:noFill/>
        </p:spPr>
        <p:txBody>
          <a:bodyPr wrap="square" rtlCol="0">
            <a:spAutoFit/>
          </a:bodyPr>
          <a:lstStyle/>
          <a:p>
            <a:r>
              <a:rPr lang="fr-FR" sz="2800" dirty="0" smtClean="0"/>
              <a:t>Présentation du projet</a:t>
            </a:r>
            <a:endParaRPr lang="fr-FR" sz="2800" dirty="0"/>
          </a:p>
        </p:txBody>
      </p:sp>
      <p:sp>
        <p:nvSpPr>
          <p:cNvPr id="6" name="ZoneTexte 5"/>
          <p:cNvSpPr txBox="1"/>
          <p:nvPr/>
        </p:nvSpPr>
        <p:spPr>
          <a:xfrm>
            <a:off x="4788024" y="1268760"/>
            <a:ext cx="4156202" cy="800219"/>
          </a:xfrm>
          <a:prstGeom prst="rect">
            <a:avLst/>
          </a:prstGeom>
          <a:noFill/>
        </p:spPr>
        <p:txBody>
          <a:bodyPr wrap="none" rtlCol="0">
            <a:spAutoFit/>
          </a:bodyPr>
          <a:lstStyle/>
          <a:p>
            <a:r>
              <a:rPr lang="en-US" sz="2800" dirty="0" smtClean="0">
                <a:solidFill>
                  <a:srgbClr val="FF0000"/>
                </a:solidFill>
              </a:rPr>
              <a:t>Presentation of the project</a:t>
            </a:r>
            <a:r>
              <a:rPr lang="en-US" dirty="0" smtClean="0">
                <a:solidFill>
                  <a:srgbClr val="FF0000"/>
                </a:solidFill>
              </a:rPr>
              <a:t> </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p:nvPr/>
        </p:nvPicPr>
        <p:blipFill>
          <a:blip r:embed="rId2" cstate="print">
            <a:lum bright="60000"/>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val="0"/>
              </a:ext>
            </a:extLst>
          </a:blip>
          <a:stretch>
            <a:fillRect/>
          </a:stretch>
        </p:blipFill>
        <p:spPr>
          <a:xfrm>
            <a:off x="0" y="0"/>
            <a:ext cx="9144000" cy="6858000"/>
          </a:xfrm>
          <a:prstGeom prst="rect">
            <a:avLst/>
          </a:prstGeom>
          <a:effectLst>
            <a:outerShdw dist="50800" dir="5400000" algn="ctr" rotWithShape="0">
              <a:srgbClr val="000000">
                <a:alpha val="0"/>
              </a:srgbClr>
            </a:outerShdw>
          </a:effectLst>
          <a:extLst>
            <a:ext uri="{FAA26D3D-D897-4be2-8F04-BA451C77F1D7}">
              <ma14:placeholderFlag xmlns:lc="http://schemas.openxmlformats.org/drawingml/2006/lockedCanvas" xmlns:pic="http://schemas.openxmlformats.org/drawingml/2006/picture"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pic>
      <p:sp>
        <p:nvSpPr>
          <p:cNvPr id="5" name="ZoneTexte 4"/>
          <p:cNvSpPr txBox="1"/>
          <p:nvPr/>
        </p:nvSpPr>
        <p:spPr>
          <a:xfrm>
            <a:off x="251520" y="692696"/>
            <a:ext cx="4104456" cy="6340197"/>
          </a:xfrm>
          <a:prstGeom prst="rect">
            <a:avLst/>
          </a:prstGeom>
          <a:noFill/>
        </p:spPr>
        <p:txBody>
          <a:bodyPr wrap="square" rtlCol="0">
            <a:spAutoFit/>
          </a:bodyPr>
          <a:lstStyle/>
          <a:p>
            <a:r>
              <a:rPr lang="fr-FR" sz="1400" dirty="0" smtClean="0"/>
              <a:t>a) Les travaux d'intérêt général ..... pourraient donner un coup de main à de vieilles personnes à la maison, peindre une barrière sur une école primaire, collecter de vieux vêtements pour les sans abri. (Évidemment ceci n'a rien à voir avec notre projet </a:t>
            </a:r>
            <a:r>
              <a:rPr lang="fr-FR" sz="1400" dirty="0" err="1" smtClean="0"/>
              <a:t>Érasmus</a:t>
            </a:r>
            <a:r>
              <a:rPr lang="fr-FR" sz="1400" dirty="0" smtClean="0"/>
              <a:t>.</a:t>
            </a:r>
            <a:br>
              <a:rPr lang="fr-FR" sz="1400" dirty="0" smtClean="0"/>
            </a:br>
            <a:r>
              <a:rPr lang="fr-FR" sz="1400" dirty="0" smtClean="0"/>
              <a:t/>
            </a:r>
            <a:br>
              <a:rPr lang="fr-FR" sz="1400" dirty="0" smtClean="0"/>
            </a:br>
            <a:r>
              <a:rPr lang="fr-FR" sz="1400" dirty="0" smtClean="0"/>
              <a:t>b) Une habileté(compétence), ceci pourrait être n'importe quelle habileté(compétence) intellectuelle ... l'art, la sculpture, apprendre à jouer un instrument de musique ou apprendre une langue.... (J'ai déjà choisi nos </a:t>
            </a:r>
            <a:r>
              <a:rPr lang="fr-FR" sz="1400" dirty="0" err="1" smtClean="0"/>
              <a:t>élèvess</a:t>
            </a:r>
            <a:r>
              <a:rPr lang="fr-FR" sz="1400" dirty="0" smtClean="0"/>
              <a:t> pour suivre un cours en néerlandais) Ceci a un peu plus de rapport à notre projet.</a:t>
            </a:r>
            <a:br>
              <a:rPr lang="fr-FR" sz="1400" dirty="0" smtClean="0"/>
            </a:br>
            <a:r>
              <a:rPr lang="fr-FR" sz="1400" dirty="0" smtClean="0"/>
              <a:t/>
            </a:r>
            <a:br>
              <a:rPr lang="fr-FR" sz="1400" dirty="0" smtClean="0"/>
            </a:br>
            <a:r>
              <a:rPr lang="fr-FR" sz="1400" dirty="0" smtClean="0"/>
              <a:t>c) Maintenant on y est.... activités physiques ..... cyclisme, course, football, </a:t>
            </a:r>
            <a:r>
              <a:rPr lang="fr-FR" sz="1400" dirty="0" err="1" smtClean="0"/>
              <a:t>korfball</a:t>
            </a:r>
            <a:r>
              <a:rPr lang="fr-FR" sz="1400" dirty="0" smtClean="0"/>
              <a:t>, rugby, retrouver juste la forme et perdre du poids, canoë-kayak, escalade, vol un planeur, parachute ... quoi que ce soit de physique.</a:t>
            </a:r>
            <a:br>
              <a:rPr lang="fr-FR" sz="1400" dirty="0" smtClean="0"/>
            </a:br>
            <a:r>
              <a:rPr lang="fr-FR" sz="1400" dirty="0" smtClean="0"/>
              <a:t/>
            </a:r>
            <a:br>
              <a:rPr lang="fr-FR" sz="1400" dirty="0" smtClean="0"/>
            </a:br>
            <a:r>
              <a:rPr lang="fr-FR" sz="1400" dirty="0" smtClean="0"/>
              <a:t/>
            </a:r>
            <a:br>
              <a:rPr lang="fr-FR" sz="1400" dirty="0" smtClean="0"/>
            </a:br>
            <a:r>
              <a:rPr lang="fr-FR" sz="1400" dirty="0" smtClean="0"/>
              <a:t>d) La vraiment bonne partie .... une expédition ...... les élèves avec une tente, un réchaud de camping et une carte traversent la région, camping de nuit pour se rendre ailleurs en marchant le jour suivant.</a:t>
            </a:r>
            <a:br>
              <a:rPr lang="fr-FR" sz="1400" dirty="0" smtClean="0"/>
            </a:br>
            <a:endParaRPr lang="fr-FR" sz="1400" dirty="0" smtClean="0"/>
          </a:p>
          <a:p>
            <a:r>
              <a:rPr lang="fr-FR" sz="1400" dirty="0" smtClean="0"/>
              <a:t/>
            </a:r>
            <a:br>
              <a:rPr lang="fr-FR" sz="1400" dirty="0" smtClean="0"/>
            </a:br>
            <a:endParaRPr lang="fr-FR" sz="1400" dirty="0"/>
          </a:p>
        </p:txBody>
      </p:sp>
      <p:sp>
        <p:nvSpPr>
          <p:cNvPr id="6" name="ZoneTexte 5"/>
          <p:cNvSpPr txBox="1"/>
          <p:nvPr/>
        </p:nvSpPr>
        <p:spPr>
          <a:xfrm>
            <a:off x="4716016" y="692696"/>
            <a:ext cx="4104456" cy="5324535"/>
          </a:xfrm>
          <a:prstGeom prst="rect">
            <a:avLst/>
          </a:prstGeom>
          <a:noFill/>
        </p:spPr>
        <p:txBody>
          <a:bodyPr wrap="square" rtlCol="0">
            <a:spAutoFit/>
          </a:bodyPr>
          <a:lstStyle/>
          <a:p>
            <a:r>
              <a:rPr lang="fr-FR" sz="1400" dirty="0" smtClean="0">
                <a:solidFill>
                  <a:srgbClr val="FF0000"/>
                </a:solidFill>
              </a:rPr>
              <a:t>a) </a:t>
            </a:r>
            <a:r>
              <a:rPr lang="fr-FR" sz="1400" dirty="0">
                <a:solidFill>
                  <a:srgbClr val="FF0000"/>
                </a:solidFill>
              </a:rPr>
              <a:t>A </a:t>
            </a:r>
            <a:r>
              <a:rPr lang="fr-FR" sz="1400" dirty="0" err="1">
                <a:solidFill>
                  <a:srgbClr val="FF0000"/>
                </a:solidFill>
              </a:rPr>
              <a:t>community</a:t>
            </a:r>
            <a:r>
              <a:rPr lang="fr-FR" sz="1400" dirty="0">
                <a:solidFill>
                  <a:srgbClr val="FF0000"/>
                </a:solidFill>
              </a:rPr>
              <a:t> service.....</a:t>
            </a:r>
            <a:r>
              <a:rPr lang="fr-FR" sz="1400" dirty="0" err="1">
                <a:solidFill>
                  <a:srgbClr val="FF0000"/>
                </a:solidFill>
              </a:rPr>
              <a:t>could</a:t>
            </a:r>
            <a:r>
              <a:rPr lang="fr-FR" sz="1400" dirty="0">
                <a:solidFill>
                  <a:srgbClr val="FF0000"/>
                </a:solidFill>
              </a:rPr>
              <a:t> </a:t>
            </a:r>
            <a:r>
              <a:rPr lang="fr-FR" sz="1400" dirty="0" err="1">
                <a:solidFill>
                  <a:srgbClr val="FF0000"/>
                </a:solidFill>
              </a:rPr>
              <a:t>be</a:t>
            </a:r>
            <a:r>
              <a:rPr lang="fr-FR" sz="1400" dirty="0">
                <a:solidFill>
                  <a:srgbClr val="FF0000"/>
                </a:solidFill>
              </a:rPr>
              <a:t> </a:t>
            </a:r>
            <a:r>
              <a:rPr lang="fr-FR" sz="1400" dirty="0" err="1">
                <a:solidFill>
                  <a:srgbClr val="FF0000"/>
                </a:solidFill>
              </a:rPr>
              <a:t>helping</a:t>
            </a:r>
            <a:r>
              <a:rPr lang="fr-FR" sz="1400" dirty="0">
                <a:solidFill>
                  <a:srgbClr val="FF0000"/>
                </a:solidFill>
              </a:rPr>
              <a:t> out </a:t>
            </a:r>
            <a:r>
              <a:rPr lang="fr-FR" sz="1400" dirty="0" err="1">
                <a:solidFill>
                  <a:srgbClr val="FF0000"/>
                </a:solidFill>
              </a:rPr>
              <a:t>at</a:t>
            </a:r>
            <a:r>
              <a:rPr lang="fr-FR" sz="1400" dirty="0">
                <a:solidFill>
                  <a:srgbClr val="FF0000"/>
                </a:solidFill>
              </a:rPr>
              <a:t> an </a:t>
            </a:r>
            <a:r>
              <a:rPr lang="fr-FR" sz="1400" dirty="0" err="1">
                <a:solidFill>
                  <a:srgbClr val="FF0000"/>
                </a:solidFill>
              </a:rPr>
              <a:t>old</a:t>
            </a:r>
            <a:r>
              <a:rPr lang="fr-FR" sz="1400" dirty="0">
                <a:solidFill>
                  <a:srgbClr val="FF0000"/>
                </a:solidFill>
              </a:rPr>
              <a:t> </a:t>
            </a:r>
            <a:r>
              <a:rPr lang="fr-FR" sz="1400" dirty="0" err="1">
                <a:solidFill>
                  <a:srgbClr val="FF0000"/>
                </a:solidFill>
              </a:rPr>
              <a:t>persons</a:t>
            </a:r>
            <a:r>
              <a:rPr lang="fr-FR" sz="1400" dirty="0">
                <a:solidFill>
                  <a:srgbClr val="FF0000"/>
                </a:solidFill>
              </a:rPr>
              <a:t> home, painting a </a:t>
            </a:r>
            <a:r>
              <a:rPr lang="fr-FR" sz="1400" dirty="0" err="1">
                <a:solidFill>
                  <a:srgbClr val="FF0000"/>
                </a:solidFill>
              </a:rPr>
              <a:t>fence</a:t>
            </a:r>
            <a:r>
              <a:rPr lang="fr-FR" sz="1400" dirty="0">
                <a:solidFill>
                  <a:srgbClr val="FF0000"/>
                </a:solidFill>
              </a:rPr>
              <a:t> on a junior </a:t>
            </a:r>
            <a:r>
              <a:rPr lang="fr-FR" sz="1400" dirty="0" err="1">
                <a:solidFill>
                  <a:srgbClr val="FF0000"/>
                </a:solidFill>
              </a:rPr>
              <a:t>school</a:t>
            </a:r>
            <a:r>
              <a:rPr lang="fr-FR" sz="1400" dirty="0">
                <a:solidFill>
                  <a:srgbClr val="FF0000"/>
                </a:solidFill>
              </a:rPr>
              <a:t> </a:t>
            </a:r>
            <a:r>
              <a:rPr lang="fr-FR" sz="1400" dirty="0" err="1">
                <a:solidFill>
                  <a:srgbClr val="FF0000"/>
                </a:solidFill>
              </a:rPr>
              <a:t>collecting</a:t>
            </a:r>
            <a:r>
              <a:rPr lang="fr-FR" sz="1400" dirty="0">
                <a:solidFill>
                  <a:srgbClr val="FF0000"/>
                </a:solidFill>
              </a:rPr>
              <a:t> </a:t>
            </a:r>
            <a:r>
              <a:rPr lang="fr-FR" sz="1400" dirty="0" err="1">
                <a:solidFill>
                  <a:srgbClr val="FF0000"/>
                </a:solidFill>
              </a:rPr>
              <a:t>old</a:t>
            </a:r>
            <a:r>
              <a:rPr lang="fr-FR" sz="1400" dirty="0">
                <a:solidFill>
                  <a:srgbClr val="FF0000"/>
                </a:solidFill>
              </a:rPr>
              <a:t> </a:t>
            </a:r>
            <a:r>
              <a:rPr lang="fr-FR" sz="1400" dirty="0" err="1">
                <a:solidFill>
                  <a:srgbClr val="FF0000"/>
                </a:solidFill>
              </a:rPr>
              <a:t>clothes</a:t>
            </a:r>
            <a:r>
              <a:rPr lang="fr-FR" sz="1400" dirty="0">
                <a:solidFill>
                  <a:srgbClr val="FF0000"/>
                </a:solidFill>
              </a:rPr>
              <a:t> for a </a:t>
            </a:r>
            <a:r>
              <a:rPr lang="fr-FR" sz="1400" dirty="0" err="1">
                <a:solidFill>
                  <a:srgbClr val="FF0000"/>
                </a:solidFill>
              </a:rPr>
              <a:t>homeless</a:t>
            </a:r>
            <a:r>
              <a:rPr lang="fr-FR" sz="1400" dirty="0">
                <a:solidFill>
                  <a:srgbClr val="FF0000"/>
                </a:solidFill>
              </a:rPr>
              <a:t> </a:t>
            </a:r>
            <a:r>
              <a:rPr lang="fr-FR" sz="1400" dirty="0" err="1">
                <a:solidFill>
                  <a:srgbClr val="FF0000"/>
                </a:solidFill>
              </a:rPr>
              <a:t>shelter</a:t>
            </a:r>
            <a:r>
              <a:rPr lang="fr-FR" sz="1400" dirty="0">
                <a:solidFill>
                  <a:srgbClr val="FF0000"/>
                </a:solidFill>
              </a:rPr>
              <a:t>, </a:t>
            </a:r>
            <a:r>
              <a:rPr lang="fr-FR" sz="1400" dirty="0" err="1">
                <a:solidFill>
                  <a:srgbClr val="FF0000"/>
                </a:solidFill>
              </a:rPr>
              <a:t>anything</a:t>
            </a:r>
            <a:r>
              <a:rPr lang="fr-FR" sz="1400" dirty="0">
                <a:solidFill>
                  <a:srgbClr val="FF0000"/>
                </a:solidFill>
              </a:rPr>
              <a:t>. (</a:t>
            </a:r>
            <a:r>
              <a:rPr lang="fr-FR" sz="1400" dirty="0" err="1">
                <a:solidFill>
                  <a:srgbClr val="FF0000"/>
                </a:solidFill>
              </a:rPr>
              <a:t>Obviously</a:t>
            </a:r>
            <a:r>
              <a:rPr lang="fr-FR" sz="1400" dirty="0">
                <a:solidFill>
                  <a:srgbClr val="FF0000"/>
                </a:solidFill>
              </a:rPr>
              <a:t> </a:t>
            </a:r>
            <a:r>
              <a:rPr lang="fr-FR" sz="1400" dirty="0" err="1">
                <a:solidFill>
                  <a:srgbClr val="FF0000"/>
                </a:solidFill>
              </a:rPr>
              <a:t>this</a:t>
            </a:r>
            <a:r>
              <a:rPr lang="fr-FR" sz="1400" dirty="0">
                <a:solidFill>
                  <a:srgbClr val="FF0000"/>
                </a:solidFill>
              </a:rPr>
              <a:t> has </a:t>
            </a:r>
            <a:r>
              <a:rPr lang="fr-FR" sz="1400" dirty="0" err="1">
                <a:solidFill>
                  <a:srgbClr val="FF0000"/>
                </a:solidFill>
              </a:rPr>
              <a:t>nothing</a:t>
            </a:r>
            <a:r>
              <a:rPr lang="fr-FR" sz="1400" dirty="0">
                <a:solidFill>
                  <a:srgbClr val="FF0000"/>
                </a:solidFill>
              </a:rPr>
              <a:t> to do </a:t>
            </a:r>
            <a:r>
              <a:rPr lang="fr-FR" sz="1400" dirty="0" err="1">
                <a:solidFill>
                  <a:srgbClr val="FF0000"/>
                </a:solidFill>
              </a:rPr>
              <a:t>with</a:t>
            </a:r>
            <a:r>
              <a:rPr lang="fr-FR" sz="1400" dirty="0">
                <a:solidFill>
                  <a:srgbClr val="FF0000"/>
                </a:solidFill>
              </a:rPr>
              <a:t> </a:t>
            </a:r>
            <a:r>
              <a:rPr lang="fr-FR" sz="1400" dirty="0" err="1">
                <a:solidFill>
                  <a:srgbClr val="FF0000"/>
                </a:solidFill>
              </a:rPr>
              <a:t>our</a:t>
            </a:r>
            <a:r>
              <a:rPr lang="fr-FR" sz="1400" dirty="0">
                <a:solidFill>
                  <a:srgbClr val="FF0000"/>
                </a:solidFill>
              </a:rPr>
              <a:t> Erasmus </a:t>
            </a:r>
            <a:r>
              <a:rPr lang="fr-FR" sz="1400" dirty="0" err="1">
                <a:solidFill>
                  <a:srgbClr val="FF0000"/>
                </a:solidFill>
              </a:rPr>
              <a:t>project</a:t>
            </a:r>
            <a:r>
              <a:rPr lang="fr-FR" sz="1400" dirty="0">
                <a:solidFill>
                  <a:srgbClr val="FF0000"/>
                </a:solidFill>
              </a:rPr>
              <a:t> but </a:t>
            </a:r>
            <a:r>
              <a:rPr lang="fr-FR" sz="1400" dirty="0" err="1">
                <a:solidFill>
                  <a:srgbClr val="FF0000"/>
                </a:solidFill>
              </a:rPr>
              <a:t>bear</a:t>
            </a:r>
            <a:r>
              <a:rPr lang="fr-FR" sz="1400" dirty="0">
                <a:solidFill>
                  <a:srgbClr val="FF0000"/>
                </a:solidFill>
              </a:rPr>
              <a:t> </a:t>
            </a:r>
            <a:r>
              <a:rPr lang="fr-FR" sz="1400" dirty="0" err="1">
                <a:solidFill>
                  <a:srgbClr val="FF0000"/>
                </a:solidFill>
              </a:rPr>
              <a:t>with</a:t>
            </a:r>
            <a:r>
              <a:rPr lang="fr-FR" sz="1400" dirty="0">
                <a:solidFill>
                  <a:srgbClr val="FF0000"/>
                </a:solidFill>
              </a:rPr>
              <a:t> me).</a:t>
            </a:r>
          </a:p>
          <a:p>
            <a:r>
              <a:rPr lang="fr-FR" sz="1400" dirty="0">
                <a:solidFill>
                  <a:srgbClr val="FF0000"/>
                </a:solidFill>
              </a:rPr>
              <a:t> </a:t>
            </a:r>
          </a:p>
          <a:p>
            <a:r>
              <a:rPr lang="fr-FR" sz="1400" dirty="0">
                <a:solidFill>
                  <a:srgbClr val="FF0000"/>
                </a:solidFill>
              </a:rPr>
              <a:t>b) A </a:t>
            </a:r>
            <a:r>
              <a:rPr lang="fr-FR" sz="1400" dirty="0" err="1">
                <a:solidFill>
                  <a:srgbClr val="FF0000"/>
                </a:solidFill>
              </a:rPr>
              <a:t>skill</a:t>
            </a:r>
            <a:r>
              <a:rPr lang="fr-FR" sz="1400" dirty="0">
                <a:solidFill>
                  <a:srgbClr val="FF0000"/>
                </a:solidFill>
              </a:rPr>
              <a:t>, </a:t>
            </a:r>
            <a:r>
              <a:rPr lang="fr-FR" sz="1400" dirty="0" err="1">
                <a:solidFill>
                  <a:srgbClr val="FF0000"/>
                </a:solidFill>
              </a:rPr>
              <a:t>this</a:t>
            </a:r>
            <a:r>
              <a:rPr lang="fr-FR" sz="1400" dirty="0">
                <a:solidFill>
                  <a:srgbClr val="FF0000"/>
                </a:solidFill>
              </a:rPr>
              <a:t> </a:t>
            </a:r>
            <a:r>
              <a:rPr lang="fr-FR" sz="1400" dirty="0" err="1">
                <a:solidFill>
                  <a:srgbClr val="FF0000"/>
                </a:solidFill>
              </a:rPr>
              <a:t>could</a:t>
            </a:r>
            <a:r>
              <a:rPr lang="fr-FR" sz="1400" dirty="0">
                <a:solidFill>
                  <a:srgbClr val="FF0000"/>
                </a:solidFill>
              </a:rPr>
              <a:t> </a:t>
            </a:r>
            <a:r>
              <a:rPr lang="fr-FR" sz="1400" dirty="0" err="1">
                <a:solidFill>
                  <a:srgbClr val="FF0000"/>
                </a:solidFill>
              </a:rPr>
              <a:t>be</a:t>
            </a:r>
            <a:r>
              <a:rPr lang="fr-FR" sz="1400" dirty="0">
                <a:solidFill>
                  <a:srgbClr val="FF0000"/>
                </a:solidFill>
              </a:rPr>
              <a:t> </a:t>
            </a:r>
            <a:r>
              <a:rPr lang="fr-FR" sz="1400" dirty="0" err="1">
                <a:solidFill>
                  <a:srgbClr val="FF0000"/>
                </a:solidFill>
              </a:rPr>
              <a:t>any</a:t>
            </a:r>
            <a:r>
              <a:rPr lang="fr-FR" sz="1400" dirty="0">
                <a:solidFill>
                  <a:srgbClr val="FF0000"/>
                </a:solidFill>
              </a:rPr>
              <a:t> </a:t>
            </a:r>
            <a:r>
              <a:rPr lang="fr-FR" sz="1400" dirty="0" err="1">
                <a:solidFill>
                  <a:srgbClr val="FF0000"/>
                </a:solidFill>
              </a:rPr>
              <a:t>intellectual</a:t>
            </a:r>
            <a:r>
              <a:rPr lang="fr-FR" sz="1400" dirty="0">
                <a:solidFill>
                  <a:srgbClr val="FF0000"/>
                </a:solidFill>
              </a:rPr>
              <a:t> </a:t>
            </a:r>
            <a:r>
              <a:rPr lang="fr-FR" sz="1400" dirty="0" err="1">
                <a:solidFill>
                  <a:srgbClr val="FF0000"/>
                </a:solidFill>
              </a:rPr>
              <a:t>skill</a:t>
            </a:r>
            <a:r>
              <a:rPr lang="fr-FR" sz="1400" dirty="0">
                <a:solidFill>
                  <a:srgbClr val="FF0000"/>
                </a:solidFill>
              </a:rPr>
              <a:t>...art, sculpture, </a:t>
            </a:r>
            <a:r>
              <a:rPr lang="fr-FR" sz="1400" dirty="0" err="1">
                <a:solidFill>
                  <a:srgbClr val="FF0000"/>
                </a:solidFill>
              </a:rPr>
              <a:t>learning</a:t>
            </a:r>
            <a:r>
              <a:rPr lang="fr-FR" sz="1400" dirty="0">
                <a:solidFill>
                  <a:srgbClr val="FF0000"/>
                </a:solidFill>
              </a:rPr>
              <a:t> to </a:t>
            </a:r>
            <a:r>
              <a:rPr lang="fr-FR" sz="1400" dirty="0" err="1">
                <a:solidFill>
                  <a:srgbClr val="FF0000"/>
                </a:solidFill>
              </a:rPr>
              <a:t>play</a:t>
            </a:r>
            <a:r>
              <a:rPr lang="fr-FR" sz="1400" dirty="0">
                <a:solidFill>
                  <a:srgbClr val="FF0000"/>
                </a:solidFill>
              </a:rPr>
              <a:t> a musical instrument or </a:t>
            </a:r>
            <a:r>
              <a:rPr lang="fr-FR" sz="1400" dirty="0" err="1">
                <a:solidFill>
                  <a:srgbClr val="FF0000"/>
                </a:solidFill>
              </a:rPr>
              <a:t>learning</a:t>
            </a:r>
            <a:r>
              <a:rPr lang="fr-FR" sz="1400" dirty="0">
                <a:solidFill>
                  <a:srgbClr val="FF0000"/>
                </a:solidFill>
              </a:rPr>
              <a:t> a </a:t>
            </a:r>
            <a:r>
              <a:rPr lang="fr-FR" sz="1400" dirty="0" err="1">
                <a:solidFill>
                  <a:srgbClr val="FF0000"/>
                </a:solidFill>
              </a:rPr>
              <a:t>language</a:t>
            </a:r>
            <a:r>
              <a:rPr lang="fr-FR" sz="1400" dirty="0">
                <a:solidFill>
                  <a:srgbClr val="FF0000"/>
                </a:solidFill>
              </a:rPr>
              <a:t>....(I have </a:t>
            </a:r>
            <a:r>
              <a:rPr lang="fr-FR" sz="1400" dirty="0" err="1">
                <a:solidFill>
                  <a:srgbClr val="FF0000"/>
                </a:solidFill>
              </a:rPr>
              <a:t>already</a:t>
            </a:r>
            <a:r>
              <a:rPr lang="fr-FR" sz="1400" dirty="0">
                <a:solidFill>
                  <a:srgbClr val="FF0000"/>
                </a:solidFill>
              </a:rPr>
              <a:t> </a:t>
            </a:r>
            <a:r>
              <a:rPr lang="fr-FR" sz="1400" dirty="0" err="1">
                <a:solidFill>
                  <a:srgbClr val="FF0000"/>
                </a:solidFill>
              </a:rPr>
              <a:t>earmarked</a:t>
            </a:r>
            <a:r>
              <a:rPr lang="fr-FR" sz="1400" dirty="0">
                <a:solidFill>
                  <a:srgbClr val="FF0000"/>
                </a:solidFill>
              </a:rPr>
              <a:t> </a:t>
            </a:r>
            <a:r>
              <a:rPr lang="fr-FR" sz="1400" dirty="0" err="1">
                <a:solidFill>
                  <a:srgbClr val="FF0000"/>
                </a:solidFill>
              </a:rPr>
              <a:t>our</a:t>
            </a:r>
            <a:r>
              <a:rPr lang="fr-FR" sz="1400" dirty="0">
                <a:solidFill>
                  <a:srgbClr val="FF0000"/>
                </a:solidFill>
              </a:rPr>
              <a:t> </a:t>
            </a:r>
            <a:r>
              <a:rPr lang="fr-FR" sz="1400" dirty="0" err="1">
                <a:solidFill>
                  <a:srgbClr val="FF0000"/>
                </a:solidFill>
              </a:rPr>
              <a:t>students</a:t>
            </a:r>
            <a:r>
              <a:rPr lang="fr-FR" sz="1400" dirty="0">
                <a:solidFill>
                  <a:srgbClr val="FF0000"/>
                </a:solidFill>
              </a:rPr>
              <a:t> to </a:t>
            </a:r>
            <a:r>
              <a:rPr lang="fr-FR" sz="1400" dirty="0" err="1">
                <a:solidFill>
                  <a:srgbClr val="FF0000"/>
                </a:solidFill>
              </a:rPr>
              <a:t>follow</a:t>
            </a:r>
            <a:r>
              <a:rPr lang="fr-FR" sz="1400" dirty="0">
                <a:solidFill>
                  <a:srgbClr val="FF0000"/>
                </a:solidFill>
              </a:rPr>
              <a:t> a course in </a:t>
            </a:r>
            <a:r>
              <a:rPr lang="fr-FR" sz="1400" dirty="0" err="1">
                <a:solidFill>
                  <a:srgbClr val="FF0000"/>
                </a:solidFill>
              </a:rPr>
              <a:t>Dutch</a:t>
            </a:r>
            <a:r>
              <a:rPr lang="fr-FR" sz="1400" dirty="0">
                <a:solidFill>
                  <a:srgbClr val="FF0000"/>
                </a:solidFill>
              </a:rPr>
              <a:t>) This has a </a:t>
            </a:r>
            <a:r>
              <a:rPr lang="fr-FR" sz="1400" dirty="0" err="1">
                <a:solidFill>
                  <a:srgbClr val="FF0000"/>
                </a:solidFill>
              </a:rPr>
              <a:t>little</a:t>
            </a:r>
            <a:r>
              <a:rPr lang="fr-FR" sz="1400" dirty="0">
                <a:solidFill>
                  <a:srgbClr val="FF0000"/>
                </a:solidFill>
              </a:rPr>
              <a:t> more </a:t>
            </a:r>
            <a:r>
              <a:rPr lang="fr-FR" sz="1400" dirty="0" err="1">
                <a:solidFill>
                  <a:srgbClr val="FF0000"/>
                </a:solidFill>
              </a:rPr>
              <a:t>relevence</a:t>
            </a:r>
            <a:r>
              <a:rPr lang="fr-FR" sz="1400" dirty="0">
                <a:solidFill>
                  <a:srgbClr val="FF0000"/>
                </a:solidFill>
              </a:rPr>
              <a:t> to </a:t>
            </a:r>
            <a:r>
              <a:rPr lang="fr-FR" sz="1400" dirty="0" err="1">
                <a:solidFill>
                  <a:srgbClr val="FF0000"/>
                </a:solidFill>
              </a:rPr>
              <a:t>our</a:t>
            </a:r>
            <a:r>
              <a:rPr lang="fr-FR" sz="1400" dirty="0">
                <a:solidFill>
                  <a:srgbClr val="FF0000"/>
                </a:solidFill>
              </a:rPr>
              <a:t> </a:t>
            </a:r>
            <a:r>
              <a:rPr lang="fr-FR" sz="1400" dirty="0" err="1">
                <a:solidFill>
                  <a:srgbClr val="FF0000"/>
                </a:solidFill>
              </a:rPr>
              <a:t>project</a:t>
            </a:r>
            <a:r>
              <a:rPr lang="fr-FR" sz="1400" dirty="0">
                <a:solidFill>
                  <a:srgbClr val="FF0000"/>
                </a:solidFill>
              </a:rPr>
              <a:t>....but </a:t>
            </a:r>
            <a:r>
              <a:rPr lang="fr-FR" sz="1400" dirty="0" err="1">
                <a:solidFill>
                  <a:srgbClr val="FF0000"/>
                </a:solidFill>
              </a:rPr>
              <a:t>stay</a:t>
            </a:r>
            <a:r>
              <a:rPr lang="fr-FR" sz="1400" dirty="0">
                <a:solidFill>
                  <a:srgbClr val="FF0000"/>
                </a:solidFill>
              </a:rPr>
              <a:t> </a:t>
            </a:r>
            <a:r>
              <a:rPr lang="fr-FR" sz="1400" dirty="0" err="1">
                <a:solidFill>
                  <a:srgbClr val="FF0000"/>
                </a:solidFill>
              </a:rPr>
              <a:t>with</a:t>
            </a:r>
            <a:r>
              <a:rPr lang="fr-FR" sz="1400" dirty="0">
                <a:solidFill>
                  <a:srgbClr val="FF0000"/>
                </a:solidFill>
              </a:rPr>
              <a:t> me.</a:t>
            </a:r>
          </a:p>
          <a:p>
            <a:r>
              <a:rPr lang="fr-FR" sz="1400" dirty="0">
                <a:solidFill>
                  <a:srgbClr val="FF0000"/>
                </a:solidFill>
              </a:rPr>
              <a:t> </a:t>
            </a:r>
          </a:p>
          <a:p>
            <a:r>
              <a:rPr lang="fr-FR" sz="1400" dirty="0">
                <a:solidFill>
                  <a:srgbClr val="FF0000"/>
                </a:solidFill>
              </a:rPr>
              <a:t>c) </a:t>
            </a:r>
            <a:r>
              <a:rPr lang="fr-FR" sz="1400" dirty="0" err="1">
                <a:solidFill>
                  <a:srgbClr val="FF0000"/>
                </a:solidFill>
              </a:rPr>
              <a:t>Now</a:t>
            </a:r>
            <a:r>
              <a:rPr lang="fr-FR" sz="1400" dirty="0">
                <a:solidFill>
                  <a:srgbClr val="FF0000"/>
                </a:solidFill>
              </a:rPr>
              <a:t> </a:t>
            </a:r>
            <a:r>
              <a:rPr lang="fr-FR" sz="1400" dirty="0" err="1">
                <a:solidFill>
                  <a:srgbClr val="FF0000"/>
                </a:solidFill>
              </a:rPr>
              <a:t>we</a:t>
            </a:r>
            <a:r>
              <a:rPr lang="fr-FR" sz="1400" dirty="0">
                <a:solidFill>
                  <a:srgbClr val="FF0000"/>
                </a:solidFill>
              </a:rPr>
              <a:t> are on </a:t>
            </a:r>
            <a:r>
              <a:rPr lang="fr-FR" sz="1400" dirty="0" err="1">
                <a:solidFill>
                  <a:srgbClr val="FF0000"/>
                </a:solidFill>
              </a:rPr>
              <a:t>it!</a:t>
            </a:r>
            <a:r>
              <a:rPr lang="fr-FR" sz="1400" dirty="0">
                <a:solidFill>
                  <a:srgbClr val="FF0000"/>
                </a:solidFill>
              </a:rPr>
              <a:t>....a </a:t>
            </a:r>
            <a:r>
              <a:rPr lang="fr-FR" sz="1400" dirty="0" err="1">
                <a:solidFill>
                  <a:srgbClr val="FF0000"/>
                </a:solidFill>
              </a:rPr>
              <a:t>physical</a:t>
            </a:r>
            <a:r>
              <a:rPr lang="fr-FR" sz="1400" dirty="0">
                <a:solidFill>
                  <a:srgbClr val="FF0000"/>
                </a:solidFill>
              </a:rPr>
              <a:t> </a:t>
            </a:r>
            <a:r>
              <a:rPr lang="fr-FR" sz="1400" dirty="0" err="1">
                <a:solidFill>
                  <a:srgbClr val="FF0000"/>
                </a:solidFill>
              </a:rPr>
              <a:t>activitiy</a:t>
            </a:r>
            <a:r>
              <a:rPr lang="fr-FR" sz="1400" dirty="0">
                <a:solidFill>
                  <a:srgbClr val="FF0000"/>
                </a:solidFill>
              </a:rPr>
              <a:t>.....</a:t>
            </a:r>
            <a:r>
              <a:rPr lang="fr-FR" sz="1400" dirty="0" err="1">
                <a:solidFill>
                  <a:srgbClr val="FF0000"/>
                </a:solidFill>
              </a:rPr>
              <a:t>cycling</a:t>
            </a:r>
            <a:r>
              <a:rPr lang="fr-FR" sz="1400" dirty="0">
                <a:solidFill>
                  <a:srgbClr val="FF0000"/>
                </a:solidFill>
              </a:rPr>
              <a:t>, running, soccer, </a:t>
            </a:r>
            <a:r>
              <a:rPr lang="fr-FR" sz="1400" dirty="0" err="1">
                <a:solidFill>
                  <a:srgbClr val="FF0000"/>
                </a:solidFill>
              </a:rPr>
              <a:t>korfball</a:t>
            </a:r>
            <a:r>
              <a:rPr lang="fr-FR" sz="1400" dirty="0">
                <a:solidFill>
                  <a:srgbClr val="FF0000"/>
                </a:solidFill>
              </a:rPr>
              <a:t>, rugby, </a:t>
            </a:r>
            <a:r>
              <a:rPr lang="fr-FR" sz="1400" dirty="0" err="1">
                <a:solidFill>
                  <a:srgbClr val="FF0000"/>
                </a:solidFill>
              </a:rPr>
              <a:t>just</a:t>
            </a:r>
            <a:r>
              <a:rPr lang="fr-FR" sz="1400" dirty="0">
                <a:solidFill>
                  <a:srgbClr val="FF0000"/>
                </a:solidFill>
              </a:rPr>
              <a:t> </a:t>
            </a:r>
            <a:r>
              <a:rPr lang="fr-FR" sz="1400" dirty="0" err="1">
                <a:solidFill>
                  <a:srgbClr val="FF0000"/>
                </a:solidFill>
              </a:rPr>
              <a:t>getting</a:t>
            </a:r>
            <a:r>
              <a:rPr lang="fr-FR" sz="1400" dirty="0">
                <a:solidFill>
                  <a:srgbClr val="FF0000"/>
                </a:solidFill>
              </a:rPr>
              <a:t> fit and </a:t>
            </a:r>
            <a:r>
              <a:rPr lang="fr-FR" sz="1400" dirty="0" err="1">
                <a:solidFill>
                  <a:srgbClr val="FF0000"/>
                </a:solidFill>
              </a:rPr>
              <a:t>losing</a:t>
            </a:r>
            <a:r>
              <a:rPr lang="fr-FR" sz="1400" dirty="0">
                <a:solidFill>
                  <a:srgbClr val="FF0000"/>
                </a:solidFill>
              </a:rPr>
              <a:t> </a:t>
            </a:r>
            <a:r>
              <a:rPr lang="fr-FR" sz="1400" dirty="0" err="1">
                <a:solidFill>
                  <a:srgbClr val="FF0000"/>
                </a:solidFill>
              </a:rPr>
              <a:t>weight</a:t>
            </a:r>
            <a:r>
              <a:rPr lang="fr-FR" sz="1400" dirty="0">
                <a:solidFill>
                  <a:srgbClr val="FF0000"/>
                </a:solidFill>
              </a:rPr>
              <a:t>, </a:t>
            </a:r>
            <a:r>
              <a:rPr lang="fr-FR" sz="1400" dirty="0" err="1">
                <a:solidFill>
                  <a:srgbClr val="FF0000"/>
                </a:solidFill>
              </a:rPr>
              <a:t>canoeing</a:t>
            </a:r>
            <a:r>
              <a:rPr lang="fr-FR" sz="1400" dirty="0">
                <a:solidFill>
                  <a:srgbClr val="FF0000"/>
                </a:solidFill>
              </a:rPr>
              <a:t>, </a:t>
            </a:r>
            <a:r>
              <a:rPr lang="fr-FR" sz="1400" dirty="0" err="1">
                <a:solidFill>
                  <a:srgbClr val="FF0000"/>
                </a:solidFill>
              </a:rPr>
              <a:t>climbing</a:t>
            </a:r>
            <a:r>
              <a:rPr lang="fr-FR" sz="1400" dirty="0">
                <a:solidFill>
                  <a:srgbClr val="FF0000"/>
                </a:solidFill>
              </a:rPr>
              <a:t>, </a:t>
            </a:r>
            <a:r>
              <a:rPr lang="fr-FR" sz="1400" dirty="0" err="1">
                <a:solidFill>
                  <a:srgbClr val="FF0000"/>
                </a:solidFill>
              </a:rPr>
              <a:t>flying</a:t>
            </a:r>
            <a:r>
              <a:rPr lang="fr-FR" sz="1400" dirty="0">
                <a:solidFill>
                  <a:srgbClr val="FF0000"/>
                </a:solidFill>
              </a:rPr>
              <a:t> a </a:t>
            </a:r>
            <a:r>
              <a:rPr lang="fr-FR" sz="1400" dirty="0" err="1">
                <a:solidFill>
                  <a:srgbClr val="FF0000"/>
                </a:solidFill>
              </a:rPr>
              <a:t>glider</a:t>
            </a:r>
            <a:r>
              <a:rPr lang="fr-FR" sz="1400" dirty="0">
                <a:solidFill>
                  <a:srgbClr val="FF0000"/>
                </a:solidFill>
              </a:rPr>
              <a:t>, </a:t>
            </a:r>
            <a:r>
              <a:rPr lang="fr-FR" sz="1400" dirty="0" err="1">
                <a:solidFill>
                  <a:srgbClr val="FF0000"/>
                </a:solidFill>
              </a:rPr>
              <a:t>parachuting</a:t>
            </a:r>
            <a:r>
              <a:rPr lang="fr-FR" sz="1400" dirty="0">
                <a:solidFill>
                  <a:srgbClr val="FF0000"/>
                </a:solidFill>
              </a:rPr>
              <a:t>...</a:t>
            </a:r>
            <a:r>
              <a:rPr lang="fr-FR" sz="1400" dirty="0" err="1">
                <a:solidFill>
                  <a:srgbClr val="FF0000"/>
                </a:solidFill>
              </a:rPr>
              <a:t>anything</a:t>
            </a:r>
            <a:r>
              <a:rPr lang="fr-FR" sz="1400" dirty="0">
                <a:solidFill>
                  <a:srgbClr val="FF0000"/>
                </a:solidFill>
              </a:rPr>
              <a:t> </a:t>
            </a:r>
            <a:r>
              <a:rPr lang="fr-FR" sz="1400" dirty="0" err="1">
                <a:solidFill>
                  <a:srgbClr val="FF0000"/>
                </a:solidFill>
              </a:rPr>
              <a:t>physical</a:t>
            </a:r>
            <a:r>
              <a:rPr lang="fr-FR" sz="1400" dirty="0">
                <a:solidFill>
                  <a:srgbClr val="FF0000"/>
                </a:solidFill>
              </a:rPr>
              <a:t> and </a:t>
            </a:r>
            <a:r>
              <a:rPr lang="fr-FR" sz="1400" dirty="0" err="1">
                <a:solidFill>
                  <a:srgbClr val="FF0000"/>
                </a:solidFill>
              </a:rPr>
              <a:t>finally</a:t>
            </a:r>
            <a:r>
              <a:rPr lang="fr-FR" sz="1400" dirty="0">
                <a:solidFill>
                  <a:srgbClr val="FF0000"/>
                </a:solidFill>
              </a:rPr>
              <a:t>.</a:t>
            </a:r>
          </a:p>
          <a:p>
            <a:r>
              <a:rPr lang="fr-FR" sz="1400" dirty="0">
                <a:solidFill>
                  <a:srgbClr val="FF0000"/>
                </a:solidFill>
              </a:rPr>
              <a:t> </a:t>
            </a:r>
          </a:p>
          <a:p>
            <a:r>
              <a:rPr lang="fr-FR" sz="1400" dirty="0">
                <a:solidFill>
                  <a:srgbClr val="FF0000"/>
                </a:solidFill>
              </a:rPr>
              <a:t> </a:t>
            </a:r>
          </a:p>
          <a:p>
            <a:r>
              <a:rPr lang="fr-FR" sz="1400" dirty="0">
                <a:solidFill>
                  <a:srgbClr val="FF0000"/>
                </a:solidFill>
              </a:rPr>
              <a:t>d) The </a:t>
            </a:r>
            <a:r>
              <a:rPr lang="fr-FR" sz="1400" dirty="0" err="1">
                <a:solidFill>
                  <a:srgbClr val="FF0000"/>
                </a:solidFill>
              </a:rPr>
              <a:t>really</a:t>
            </a:r>
            <a:r>
              <a:rPr lang="fr-FR" sz="1400" dirty="0">
                <a:solidFill>
                  <a:srgbClr val="FF0000"/>
                </a:solidFill>
              </a:rPr>
              <a:t> good part....an </a:t>
            </a:r>
            <a:r>
              <a:rPr lang="fr-FR" sz="1400" dirty="0" err="1">
                <a:solidFill>
                  <a:srgbClr val="FF0000"/>
                </a:solidFill>
              </a:rPr>
              <a:t>expedition</a:t>
            </a:r>
            <a:r>
              <a:rPr lang="fr-FR" sz="1400" dirty="0">
                <a:solidFill>
                  <a:srgbClr val="FF0000"/>
                </a:solidFill>
              </a:rPr>
              <a:t>......</a:t>
            </a:r>
            <a:r>
              <a:rPr lang="fr-FR" sz="1400" dirty="0" err="1">
                <a:solidFill>
                  <a:srgbClr val="FF0000"/>
                </a:solidFill>
              </a:rPr>
              <a:t>students</a:t>
            </a:r>
            <a:r>
              <a:rPr lang="fr-FR" sz="1400" dirty="0">
                <a:solidFill>
                  <a:srgbClr val="FF0000"/>
                </a:solidFill>
              </a:rPr>
              <a:t> </a:t>
            </a:r>
            <a:r>
              <a:rPr lang="fr-FR" sz="1400" dirty="0" err="1">
                <a:solidFill>
                  <a:srgbClr val="FF0000"/>
                </a:solidFill>
              </a:rPr>
              <a:t>get</a:t>
            </a:r>
            <a:r>
              <a:rPr lang="fr-FR" sz="1400" dirty="0">
                <a:solidFill>
                  <a:srgbClr val="FF0000"/>
                </a:solidFill>
              </a:rPr>
              <a:t> a </a:t>
            </a:r>
            <a:r>
              <a:rPr lang="fr-FR" sz="1400" dirty="0" err="1">
                <a:solidFill>
                  <a:srgbClr val="FF0000"/>
                </a:solidFill>
              </a:rPr>
              <a:t>tent</a:t>
            </a:r>
            <a:r>
              <a:rPr lang="fr-FR" sz="1400" dirty="0">
                <a:solidFill>
                  <a:srgbClr val="FF0000"/>
                </a:solidFill>
              </a:rPr>
              <a:t> a camp </a:t>
            </a:r>
            <a:r>
              <a:rPr lang="fr-FR" sz="1400" dirty="0" err="1">
                <a:solidFill>
                  <a:srgbClr val="FF0000"/>
                </a:solidFill>
              </a:rPr>
              <a:t>stove</a:t>
            </a:r>
            <a:r>
              <a:rPr lang="fr-FR" sz="1400" dirty="0">
                <a:solidFill>
                  <a:srgbClr val="FF0000"/>
                </a:solidFill>
              </a:rPr>
              <a:t> and a </a:t>
            </a:r>
            <a:r>
              <a:rPr lang="fr-FR" sz="1400" dirty="0" err="1">
                <a:solidFill>
                  <a:srgbClr val="FF0000"/>
                </a:solidFill>
              </a:rPr>
              <a:t>map</a:t>
            </a:r>
            <a:r>
              <a:rPr lang="fr-FR" sz="1400" dirty="0">
                <a:solidFill>
                  <a:srgbClr val="FF0000"/>
                </a:solidFill>
              </a:rPr>
              <a:t> and </a:t>
            </a:r>
            <a:r>
              <a:rPr lang="fr-FR" sz="1400" dirty="0" err="1">
                <a:solidFill>
                  <a:srgbClr val="FF0000"/>
                </a:solidFill>
              </a:rPr>
              <a:t>walk</a:t>
            </a:r>
            <a:r>
              <a:rPr lang="fr-FR" sz="1400" dirty="0">
                <a:solidFill>
                  <a:srgbClr val="FF0000"/>
                </a:solidFill>
              </a:rPr>
              <a:t> </a:t>
            </a:r>
            <a:r>
              <a:rPr lang="fr-FR" sz="1400" dirty="0" err="1">
                <a:solidFill>
                  <a:srgbClr val="FF0000"/>
                </a:solidFill>
              </a:rPr>
              <a:t>across</a:t>
            </a:r>
            <a:r>
              <a:rPr lang="fr-FR" sz="1400" dirty="0">
                <a:solidFill>
                  <a:srgbClr val="FF0000"/>
                </a:solidFill>
              </a:rPr>
              <a:t> country </a:t>
            </a:r>
            <a:r>
              <a:rPr lang="fr-FR" sz="1400" dirty="0" err="1">
                <a:solidFill>
                  <a:srgbClr val="FF0000"/>
                </a:solidFill>
              </a:rPr>
              <a:t>with</a:t>
            </a:r>
            <a:r>
              <a:rPr lang="fr-FR" sz="1400" dirty="0">
                <a:solidFill>
                  <a:srgbClr val="FF0000"/>
                </a:solidFill>
              </a:rPr>
              <a:t> </a:t>
            </a:r>
            <a:r>
              <a:rPr lang="fr-FR" sz="1400" dirty="0" err="1">
                <a:solidFill>
                  <a:srgbClr val="FF0000"/>
                </a:solidFill>
              </a:rPr>
              <a:t>these</a:t>
            </a:r>
            <a:r>
              <a:rPr lang="fr-FR" sz="1400" dirty="0">
                <a:solidFill>
                  <a:srgbClr val="FF0000"/>
                </a:solidFill>
              </a:rPr>
              <a:t> on </a:t>
            </a:r>
            <a:r>
              <a:rPr lang="fr-FR" sz="1400" dirty="0" err="1">
                <a:solidFill>
                  <a:srgbClr val="FF0000"/>
                </a:solidFill>
              </a:rPr>
              <a:t>their</a:t>
            </a:r>
            <a:r>
              <a:rPr lang="fr-FR" sz="1400" dirty="0">
                <a:solidFill>
                  <a:srgbClr val="FF0000"/>
                </a:solidFill>
              </a:rPr>
              <a:t> </a:t>
            </a:r>
            <a:r>
              <a:rPr lang="fr-FR" sz="1400" dirty="0" err="1">
                <a:solidFill>
                  <a:srgbClr val="FF0000"/>
                </a:solidFill>
              </a:rPr>
              <a:t>backs</a:t>
            </a:r>
            <a:r>
              <a:rPr lang="fr-FR" sz="1400" dirty="0">
                <a:solidFill>
                  <a:srgbClr val="FF0000"/>
                </a:solidFill>
              </a:rPr>
              <a:t>, camp </a:t>
            </a:r>
            <a:r>
              <a:rPr lang="fr-FR" sz="1400" dirty="0" err="1">
                <a:solidFill>
                  <a:srgbClr val="FF0000"/>
                </a:solidFill>
              </a:rPr>
              <a:t>overnight</a:t>
            </a:r>
            <a:r>
              <a:rPr lang="fr-FR" sz="1400" dirty="0">
                <a:solidFill>
                  <a:srgbClr val="FF0000"/>
                </a:solidFill>
              </a:rPr>
              <a:t> and </a:t>
            </a:r>
            <a:r>
              <a:rPr lang="fr-FR" sz="1400" dirty="0" err="1">
                <a:solidFill>
                  <a:srgbClr val="FF0000"/>
                </a:solidFill>
              </a:rPr>
              <a:t>then</a:t>
            </a:r>
            <a:r>
              <a:rPr lang="fr-FR" sz="1400" dirty="0">
                <a:solidFill>
                  <a:srgbClr val="FF0000"/>
                </a:solidFill>
              </a:rPr>
              <a:t> </a:t>
            </a:r>
            <a:r>
              <a:rPr lang="fr-FR" sz="1400" dirty="0" err="1">
                <a:solidFill>
                  <a:srgbClr val="FF0000"/>
                </a:solidFill>
              </a:rPr>
              <a:t>walk</a:t>
            </a:r>
            <a:r>
              <a:rPr lang="fr-FR" sz="1400" dirty="0">
                <a:solidFill>
                  <a:srgbClr val="FF0000"/>
                </a:solidFill>
              </a:rPr>
              <a:t> </a:t>
            </a:r>
            <a:r>
              <a:rPr lang="fr-FR" sz="1400" dirty="0" err="1">
                <a:solidFill>
                  <a:srgbClr val="FF0000"/>
                </a:solidFill>
              </a:rPr>
              <a:t>somewhere</a:t>
            </a:r>
            <a:r>
              <a:rPr lang="fr-FR" sz="1400" dirty="0">
                <a:solidFill>
                  <a:srgbClr val="FF0000"/>
                </a:solidFill>
              </a:rPr>
              <a:t> </a:t>
            </a:r>
            <a:r>
              <a:rPr lang="fr-FR" sz="1400" dirty="0" err="1">
                <a:solidFill>
                  <a:srgbClr val="FF0000"/>
                </a:solidFill>
              </a:rPr>
              <a:t>else</a:t>
            </a:r>
            <a:r>
              <a:rPr lang="fr-FR" sz="1400" dirty="0">
                <a:solidFill>
                  <a:srgbClr val="FF0000"/>
                </a:solidFill>
              </a:rPr>
              <a:t> </a:t>
            </a:r>
            <a:r>
              <a:rPr lang="fr-FR" sz="1400" dirty="0" err="1">
                <a:solidFill>
                  <a:srgbClr val="FF0000"/>
                </a:solidFill>
              </a:rPr>
              <a:t>next</a:t>
            </a:r>
            <a:r>
              <a:rPr lang="fr-FR" sz="1400" dirty="0">
                <a:solidFill>
                  <a:srgbClr val="FF0000"/>
                </a:solidFill>
              </a:rPr>
              <a:t> </a:t>
            </a:r>
            <a:r>
              <a:rPr lang="fr-FR" sz="1400" dirty="0" err="1">
                <a:solidFill>
                  <a:srgbClr val="FF0000"/>
                </a:solidFill>
              </a:rPr>
              <a:t>day</a:t>
            </a:r>
            <a:r>
              <a:rPr lang="fr-FR" sz="1400" dirty="0">
                <a:solidFill>
                  <a:srgbClr val="FF0000"/>
                </a:solidFill>
              </a:rPr>
              <a:t>.</a:t>
            </a:r>
          </a:p>
          <a:p>
            <a:r>
              <a:rPr lang="fr-FR" sz="1400" dirty="0"/>
              <a:t> </a:t>
            </a:r>
          </a:p>
          <a:p>
            <a:endParaRPr lang="fr-FR" dirty="0"/>
          </a:p>
        </p:txBody>
      </p:sp>
      <p:sp>
        <p:nvSpPr>
          <p:cNvPr id="7" name="ZoneTexte 6"/>
          <p:cNvSpPr txBox="1"/>
          <p:nvPr/>
        </p:nvSpPr>
        <p:spPr>
          <a:xfrm>
            <a:off x="827584" y="260648"/>
            <a:ext cx="2361544" cy="369332"/>
          </a:xfrm>
          <a:prstGeom prst="rect">
            <a:avLst/>
          </a:prstGeom>
          <a:noFill/>
        </p:spPr>
        <p:txBody>
          <a:bodyPr wrap="none" rtlCol="0">
            <a:spAutoFit/>
          </a:bodyPr>
          <a:lstStyle/>
          <a:p>
            <a:r>
              <a:rPr lang="fr-FR" dirty="0" smtClean="0">
                <a:latin typeface="Algerian" pitchFamily="82" charset="0"/>
              </a:rPr>
              <a:t>OBJECTIFS ANGLAIS</a:t>
            </a:r>
            <a:endParaRPr lang="fr-FR" dirty="0">
              <a:latin typeface="Algerian" pitchFamily="82" charset="0"/>
            </a:endParaRPr>
          </a:p>
        </p:txBody>
      </p:sp>
      <p:sp>
        <p:nvSpPr>
          <p:cNvPr id="9" name="ZoneTexte 8"/>
          <p:cNvSpPr txBox="1"/>
          <p:nvPr/>
        </p:nvSpPr>
        <p:spPr>
          <a:xfrm>
            <a:off x="4788024" y="260648"/>
            <a:ext cx="3528392" cy="369332"/>
          </a:xfrm>
          <a:prstGeom prst="rect">
            <a:avLst/>
          </a:prstGeom>
          <a:noFill/>
        </p:spPr>
        <p:txBody>
          <a:bodyPr wrap="square" rtlCol="0">
            <a:spAutoFit/>
          </a:bodyPr>
          <a:lstStyle/>
          <a:p>
            <a:r>
              <a:rPr lang="fr-FR" dirty="0" smtClean="0">
                <a:latin typeface="Algerian" pitchFamily="82" charset="0"/>
              </a:rPr>
              <a:t>English objectives</a:t>
            </a:r>
            <a:endParaRPr lang="fr-FR" dirty="0">
              <a:latin typeface="Algerian" pitchFamily="8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p:nvPr/>
        </p:nvPicPr>
        <p:blipFill>
          <a:blip r:embed="rId2" cstate="print">
            <a:lum bright="60000"/>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val="0"/>
              </a:ext>
            </a:extLst>
          </a:blip>
          <a:stretch>
            <a:fillRect/>
          </a:stretch>
        </p:blipFill>
        <p:spPr>
          <a:xfrm>
            <a:off x="0" y="0"/>
            <a:ext cx="9144000" cy="6858000"/>
          </a:xfrm>
          <a:prstGeom prst="rect">
            <a:avLst/>
          </a:prstGeom>
          <a:effectLst>
            <a:outerShdw dist="50800" dir="5400000" algn="ctr" rotWithShape="0">
              <a:srgbClr val="000000">
                <a:alpha val="0"/>
              </a:srgbClr>
            </a:outerShdw>
          </a:effectLst>
          <a:extLst>
            <a:ext uri="{FAA26D3D-D897-4be2-8F04-BA451C77F1D7}">
              <ma14:placeholderFlag xmlns:lc="http://schemas.openxmlformats.org/drawingml/2006/lockedCanvas" xmlns:pic="http://schemas.openxmlformats.org/drawingml/2006/picture"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pic>
      <p:sp>
        <p:nvSpPr>
          <p:cNvPr id="7" name="ZoneTexte 6"/>
          <p:cNvSpPr txBox="1"/>
          <p:nvPr/>
        </p:nvSpPr>
        <p:spPr>
          <a:xfrm>
            <a:off x="827584" y="260648"/>
            <a:ext cx="2759089" cy="369332"/>
          </a:xfrm>
          <a:prstGeom prst="rect">
            <a:avLst/>
          </a:prstGeom>
          <a:noFill/>
        </p:spPr>
        <p:txBody>
          <a:bodyPr wrap="none" rtlCol="0">
            <a:spAutoFit/>
          </a:bodyPr>
          <a:lstStyle/>
          <a:p>
            <a:r>
              <a:rPr lang="fr-FR" dirty="0" smtClean="0">
                <a:latin typeface="Algerian" pitchFamily="82" charset="0"/>
              </a:rPr>
              <a:t>OBJECTIFS hollandais</a:t>
            </a:r>
            <a:endParaRPr lang="fr-FR" dirty="0">
              <a:latin typeface="Algerian" pitchFamily="82" charset="0"/>
            </a:endParaRPr>
          </a:p>
        </p:txBody>
      </p:sp>
      <p:sp>
        <p:nvSpPr>
          <p:cNvPr id="9" name="ZoneTexte 8"/>
          <p:cNvSpPr txBox="1"/>
          <p:nvPr/>
        </p:nvSpPr>
        <p:spPr>
          <a:xfrm>
            <a:off x="4788024" y="260648"/>
            <a:ext cx="3528392" cy="369332"/>
          </a:xfrm>
          <a:prstGeom prst="rect">
            <a:avLst/>
          </a:prstGeom>
          <a:noFill/>
        </p:spPr>
        <p:txBody>
          <a:bodyPr wrap="square" rtlCol="0">
            <a:spAutoFit/>
          </a:bodyPr>
          <a:lstStyle/>
          <a:p>
            <a:r>
              <a:rPr lang="fr-FR" dirty="0" smtClean="0">
                <a:latin typeface="Algerian" pitchFamily="82" charset="0"/>
              </a:rPr>
              <a:t>DUTCH objectives</a:t>
            </a:r>
            <a:endParaRPr lang="fr-FR" dirty="0">
              <a:latin typeface="Algerian" pitchFamily="82" charset="0"/>
            </a:endParaRPr>
          </a:p>
        </p:txBody>
      </p:sp>
      <p:sp>
        <p:nvSpPr>
          <p:cNvPr id="10" name="ZoneTexte 9"/>
          <p:cNvSpPr txBox="1"/>
          <p:nvPr/>
        </p:nvSpPr>
        <p:spPr>
          <a:xfrm>
            <a:off x="539552" y="1268760"/>
            <a:ext cx="3744416" cy="3416320"/>
          </a:xfrm>
          <a:prstGeom prst="rect">
            <a:avLst/>
          </a:prstGeom>
          <a:noFill/>
        </p:spPr>
        <p:txBody>
          <a:bodyPr wrap="square" rtlCol="0">
            <a:spAutoFit/>
          </a:bodyPr>
          <a:lstStyle/>
          <a:p>
            <a:r>
              <a:rPr lang="fr-FR" dirty="0" smtClean="0"/>
              <a:t>Hypothèses de travail:</a:t>
            </a:r>
          </a:p>
          <a:p>
            <a:endParaRPr lang="fr-FR" dirty="0"/>
          </a:p>
          <a:p>
            <a:r>
              <a:rPr lang="fr-FR" dirty="0" smtClean="0"/>
              <a:t>- travail autour des caractéristiques environnementales</a:t>
            </a:r>
          </a:p>
          <a:p>
            <a:r>
              <a:rPr lang="fr-FR" dirty="0" smtClean="0"/>
              <a:t>- comparaisons ressemblances </a:t>
            </a:r>
          </a:p>
          <a:p>
            <a:r>
              <a:rPr lang="fr-FR" dirty="0" smtClean="0"/>
              <a:t>- photos, vidéos</a:t>
            </a:r>
          </a:p>
          <a:p>
            <a:r>
              <a:rPr lang="fr-FR" dirty="0" smtClean="0"/>
              <a:t>- écrits, oraux dans une langue étrangère</a:t>
            </a:r>
          </a:p>
          <a:p>
            <a:r>
              <a:rPr lang="fr-FR" dirty="0" smtClean="0"/>
              <a:t>- logos</a:t>
            </a:r>
          </a:p>
          <a:p>
            <a:r>
              <a:rPr lang="fr-FR" dirty="0" smtClean="0"/>
              <a:t>- mise en place de modalités d’évaluation communes</a:t>
            </a:r>
          </a:p>
          <a:p>
            <a:r>
              <a:rPr lang="fr-FR" dirty="0" smtClean="0"/>
              <a:t>- travail sur un thème spécifique</a:t>
            </a:r>
            <a:endParaRPr lang="fr-FR" dirty="0"/>
          </a:p>
        </p:txBody>
      </p:sp>
      <p:sp>
        <p:nvSpPr>
          <p:cNvPr id="11" name="ZoneTexte 10"/>
          <p:cNvSpPr txBox="1"/>
          <p:nvPr/>
        </p:nvSpPr>
        <p:spPr>
          <a:xfrm>
            <a:off x="4860032" y="1268760"/>
            <a:ext cx="3024336" cy="3416320"/>
          </a:xfrm>
          <a:prstGeom prst="rect">
            <a:avLst/>
          </a:prstGeom>
          <a:noFill/>
        </p:spPr>
        <p:txBody>
          <a:bodyPr wrap="square" rtlCol="0">
            <a:spAutoFit/>
          </a:bodyPr>
          <a:lstStyle/>
          <a:p>
            <a:r>
              <a:rPr lang="en-US" dirty="0" smtClean="0">
                <a:solidFill>
                  <a:srgbClr val="FF0000"/>
                </a:solidFill>
              </a:rPr>
              <a:t>Working hypotheses:</a:t>
            </a:r>
          </a:p>
          <a:p>
            <a:endParaRPr lang="en-US" dirty="0">
              <a:solidFill>
                <a:srgbClr val="FF0000"/>
              </a:solidFill>
            </a:endParaRPr>
          </a:p>
          <a:p>
            <a:pPr>
              <a:buFontTx/>
              <a:buChar char="-"/>
            </a:pPr>
            <a:r>
              <a:rPr lang="en-US" dirty="0" smtClean="0">
                <a:solidFill>
                  <a:srgbClr val="FF0000"/>
                </a:solidFill>
              </a:rPr>
              <a:t>the environment</a:t>
            </a:r>
          </a:p>
          <a:p>
            <a:pPr>
              <a:buFontTx/>
              <a:buChar char="-"/>
            </a:pPr>
            <a:r>
              <a:rPr lang="en-US" dirty="0" smtClean="0">
                <a:solidFill>
                  <a:srgbClr val="FF0000"/>
                </a:solidFill>
              </a:rPr>
              <a:t> the </a:t>
            </a:r>
            <a:r>
              <a:rPr lang="en-US" dirty="0" smtClean="0">
                <a:solidFill>
                  <a:srgbClr val="FF0000"/>
                </a:solidFill>
              </a:rPr>
              <a:t>historic aspect</a:t>
            </a:r>
            <a:endParaRPr lang="en-US" dirty="0" smtClean="0">
              <a:solidFill>
                <a:srgbClr val="FF0000"/>
              </a:solidFill>
            </a:endParaRPr>
          </a:p>
          <a:p>
            <a:r>
              <a:rPr lang="en-US" dirty="0" smtClean="0">
                <a:solidFill>
                  <a:srgbClr val="FF0000"/>
                </a:solidFill>
              </a:rPr>
              <a:t>- comparisons and similarities</a:t>
            </a:r>
          </a:p>
          <a:p>
            <a:r>
              <a:rPr lang="en-US" dirty="0" smtClean="0">
                <a:solidFill>
                  <a:srgbClr val="FF0000"/>
                </a:solidFill>
              </a:rPr>
              <a:t> - photos and videos </a:t>
            </a:r>
          </a:p>
          <a:p>
            <a:r>
              <a:rPr lang="en-US" dirty="0" smtClean="0">
                <a:solidFill>
                  <a:srgbClr val="FF0000"/>
                </a:solidFill>
              </a:rPr>
              <a:t> - Work writes and oral in a foreign language</a:t>
            </a:r>
          </a:p>
          <a:p>
            <a:r>
              <a:rPr lang="en-US" dirty="0" smtClean="0">
                <a:solidFill>
                  <a:srgbClr val="FF0000"/>
                </a:solidFill>
              </a:rPr>
              <a:t>- logo</a:t>
            </a:r>
          </a:p>
          <a:p>
            <a:r>
              <a:rPr lang="en-US" dirty="0" smtClean="0">
                <a:solidFill>
                  <a:srgbClr val="FF0000"/>
                </a:solidFill>
              </a:rPr>
              <a:t>- methods of assessment (evaluation</a:t>
            </a:r>
            <a:r>
              <a:rPr lang="en-US" dirty="0">
                <a:solidFill>
                  <a:srgbClr val="FF0000"/>
                </a:solidFill>
              </a:rPr>
              <a:t>)</a:t>
            </a:r>
            <a:r>
              <a:rPr lang="en-US" dirty="0" smtClean="0">
                <a:solidFill>
                  <a:srgbClr val="FF0000"/>
                </a:solidFill>
              </a:rPr>
              <a:t>, </a:t>
            </a:r>
          </a:p>
          <a:p>
            <a:r>
              <a:rPr lang="en-US" dirty="0" smtClean="0">
                <a:solidFill>
                  <a:srgbClr val="FF0000"/>
                </a:solidFill>
              </a:rPr>
              <a:t>- work on a specific subject</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p:nvPr/>
        </p:nvPicPr>
        <p:blipFill>
          <a:blip r:embed="rId2" cstate="print">
            <a:lum bright="60000"/>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val="0"/>
              </a:ext>
            </a:extLst>
          </a:blip>
          <a:stretch>
            <a:fillRect/>
          </a:stretch>
        </p:blipFill>
        <p:spPr>
          <a:xfrm>
            <a:off x="0" y="0"/>
            <a:ext cx="9144000" cy="6858000"/>
          </a:xfrm>
          <a:prstGeom prst="rect">
            <a:avLst/>
          </a:prstGeom>
          <a:effectLst>
            <a:outerShdw dist="50800" dir="5400000" algn="ctr" rotWithShape="0">
              <a:srgbClr val="000000">
                <a:alpha val="0"/>
              </a:srgbClr>
            </a:outerShdw>
          </a:effectLst>
          <a:extLst>
            <a:ext uri="{FAA26D3D-D897-4be2-8F04-BA451C77F1D7}">
              <ma14:placeholderFlag xmlns:lc="http://schemas.openxmlformats.org/drawingml/2006/lockedCanvas" xmlns:pic="http://schemas.openxmlformats.org/drawingml/2006/picture"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pic>
      <p:sp>
        <p:nvSpPr>
          <p:cNvPr id="7" name="ZoneTexte 6"/>
          <p:cNvSpPr txBox="1"/>
          <p:nvPr/>
        </p:nvSpPr>
        <p:spPr>
          <a:xfrm>
            <a:off x="827584" y="260648"/>
            <a:ext cx="2669320" cy="369332"/>
          </a:xfrm>
          <a:prstGeom prst="rect">
            <a:avLst/>
          </a:prstGeom>
          <a:noFill/>
        </p:spPr>
        <p:txBody>
          <a:bodyPr wrap="none" rtlCol="0">
            <a:spAutoFit/>
          </a:bodyPr>
          <a:lstStyle/>
          <a:p>
            <a:r>
              <a:rPr lang="fr-FR" dirty="0" smtClean="0">
                <a:latin typeface="Algerian" pitchFamily="82" charset="0"/>
              </a:rPr>
              <a:t>OBJECTIFS ESPAGNOLS</a:t>
            </a:r>
            <a:endParaRPr lang="fr-FR" dirty="0">
              <a:latin typeface="Algerian" pitchFamily="82" charset="0"/>
            </a:endParaRPr>
          </a:p>
        </p:txBody>
      </p:sp>
      <p:sp>
        <p:nvSpPr>
          <p:cNvPr id="9" name="ZoneTexte 8"/>
          <p:cNvSpPr txBox="1"/>
          <p:nvPr/>
        </p:nvSpPr>
        <p:spPr>
          <a:xfrm>
            <a:off x="4788024" y="260648"/>
            <a:ext cx="3528392" cy="369332"/>
          </a:xfrm>
          <a:prstGeom prst="rect">
            <a:avLst/>
          </a:prstGeom>
          <a:noFill/>
        </p:spPr>
        <p:txBody>
          <a:bodyPr wrap="square" rtlCol="0">
            <a:spAutoFit/>
          </a:bodyPr>
          <a:lstStyle/>
          <a:p>
            <a:r>
              <a:rPr lang="fr-FR" dirty="0" smtClean="0">
                <a:latin typeface="Algerian" pitchFamily="82" charset="0"/>
              </a:rPr>
              <a:t>SPANISH objectives</a:t>
            </a:r>
            <a:endParaRPr lang="fr-FR" dirty="0">
              <a:latin typeface="Algerian" pitchFamily="82" charset="0"/>
            </a:endParaRPr>
          </a:p>
        </p:txBody>
      </p:sp>
      <p:sp>
        <p:nvSpPr>
          <p:cNvPr id="10" name="ZoneTexte 9"/>
          <p:cNvSpPr txBox="1"/>
          <p:nvPr/>
        </p:nvSpPr>
        <p:spPr>
          <a:xfrm>
            <a:off x="539552" y="1268760"/>
            <a:ext cx="3744416" cy="3416320"/>
          </a:xfrm>
          <a:prstGeom prst="rect">
            <a:avLst/>
          </a:prstGeom>
          <a:noFill/>
        </p:spPr>
        <p:txBody>
          <a:bodyPr wrap="square" rtlCol="0">
            <a:spAutoFit/>
          </a:bodyPr>
          <a:lstStyle/>
          <a:p>
            <a:r>
              <a:rPr lang="fr-FR" dirty="0" smtClean="0"/>
              <a:t>Hypothèses de travail:</a:t>
            </a:r>
          </a:p>
          <a:p>
            <a:endParaRPr lang="fr-FR" dirty="0"/>
          </a:p>
          <a:p>
            <a:r>
              <a:rPr lang="fr-FR" dirty="0" smtClean="0"/>
              <a:t>- travail autour des caractéristiques </a:t>
            </a:r>
            <a:r>
              <a:rPr lang="fr-FR" dirty="0" smtClean="0"/>
              <a:t>environnementales et historiques</a:t>
            </a:r>
            <a:endParaRPr lang="fr-FR" dirty="0" smtClean="0"/>
          </a:p>
          <a:p>
            <a:r>
              <a:rPr lang="fr-FR" dirty="0" smtClean="0"/>
              <a:t>- comparaisons ressemblances </a:t>
            </a:r>
          </a:p>
          <a:p>
            <a:r>
              <a:rPr lang="fr-FR" dirty="0" smtClean="0"/>
              <a:t>- photos, vidéos</a:t>
            </a:r>
          </a:p>
          <a:p>
            <a:r>
              <a:rPr lang="fr-FR" dirty="0" smtClean="0"/>
              <a:t>- écrits, oraux dans une langue étrangère</a:t>
            </a:r>
          </a:p>
          <a:p>
            <a:r>
              <a:rPr lang="fr-FR" dirty="0" smtClean="0"/>
              <a:t>- logos</a:t>
            </a:r>
          </a:p>
          <a:p>
            <a:r>
              <a:rPr lang="fr-FR" dirty="0" smtClean="0"/>
              <a:t>- mise en place de modalités d’évaluation communes</a:t>
            </a:r>
          </a:p>
          <a:p>
            <a:r>
              <a:rPr lang="fr-FR" dirty="0" smtClean="0"/>
              <a:t>- travail sur un thème spécifique</a:t>
            </a:r>
            <a:endParaRPr lang="fr-FR" dirty="0"/>
          </a:p>
        </p:txBody>
      </p:sp>
      <p:sp>
        <p:nvSpPr>
          <p:cNvPr id="11" name="ZoneTexte 10"/>
          <p:cNvSpPr txBox="1"/>
          <p:nvPr/>
        </p:nvSpPr>
        <p:spPr>
          <a:xfrm>
            <a:off x="4860032" y="1268760"/>
            <a:ext cx="3024336" cy="3416320"/>
          </a:xfrm>
          <a:prstGeom prst="rect">
            <a:avLst/>
          </a:prstGeom>
          <a:noFill/>
        </p:spPr>
        <p:txBody>
          <a:bodyPr wrap="square" rtlCol="0">
            <a:spAutoFit/>
          </a:bodyPr>
          <a:lstStyle/>
          <a:p>
            <a:r>
              <a:rPr lang="en-US" dirty="0" smtClean="0">
                <a:solidFill>
                  <a:srgbClr val="FF0000"/>
                </a:solidFill>
              </a:rPr>
              <a:t>Working hypotheses:</a:t>
            </a:r>
          </a:p>
          <a:p>
            <a:endParaRPr lang="en-US" dirty="0">
              <a:solidFill>
                <a:srgbClr val="FF0000"/>
              </a:solidFill>
            </a:endParaRPr>
          </a:p>
          <a:p>
            <a:pPr>
              <a:buFontTx/>
              <a:buChar char="-"/>
            </a:pPr>
            <a:r>
              <a:rPr lang="en-US" dirty="0" smtClean="0">
                <a:solidFill>
                  <a:srgbClr val="FF0000"/>
                </a:solidFill>
              </a:rPr>
              <a:t>the environment</a:t>
            </a:r>
          </a:p>
          <a:p>
            <a:pPr>
              <a:buFontTx/>
              <a:buChar char="-"/>
            </a:pPr>
            <a:r>
              <a:rPr lang="en-US" dirty="0" smtClean="0">
                <a:solidFill>
                  <a:srgbClr val="FF0000"/>
                </a:solidFill>
              </a:rPr>
              <a:t> </a:t>
            </a:r>
            <a:r>
              <a:rPr lang="en-US" dirty="0" smtClean="0">
                <a:solidFill>
                  <a:srgbClr val="FF0000"/>
                </a:solidFill>
              </a:rPr>
              <a:t>the historic aspect</a:t>
            </a:r>
            <a:endParaRPr lang="en-US" dirty="0" smtClean="0">
              <a:solidFill>
                <a:srgbClr val="FF0000"/>
              </a:solidFill>
            </a:endParaRPr>
          </a:p>
          <a:p>
            <a:r>
              <a:rPr lang="en-US" dirty="0" smtClean="0">
                <a:solidFill>
                  <a:srgbClr val="FF0000"/>
                </a:solidFill>
              </a:rPr>
              <a:t>- </a:t>
            </a:r>
            <a:r>
              <a:rPr lang="en-US" dirty="0" smtClean="0">
                <a:solidFill>
                  <a:srgbClr val="FF0000"/>
                </a:solidFill>
              </a:rPr>
              <a:t>comparisons </a:t>
            </a:r>
            <a:r>
              <a:rPr lang="en-US" dirty="0" smtClean="0">
                <a:solidFill>
                  <a:srgbClr val="FF0000"/>
                </a:solidFill>
              </a:rPr>
              <a:t>and similarities</a:t>
            </a:r>
          </a:p>
          <a:p>
            <a:r>
              <a:rPr lang="en-US" dirty="0" smtClean="0">
                <a:solidFill>
                  <a:srgbClr val="FF0000"/>
                </a:solidFill>
              </a:rPr>
              <a:t> - photos and videos </a:t>
            </a:r>
          </a:p>
          <a:p>
            <a:r>
              <a:rPr lang="en-US" dirty="0" smtClean="0">
                <a:solidFill>
                  <a:srgbClr val="FF0000"/>
                </a:solidFill>
              </a:rPr>
              <a:t> - Work writes and oral in a foreign language</a:t>
            </a:r>
          </a:p>
          <a:p>
            <a:r>
              <a:rPr lang="en-US" dirty="0" smtClean="0">
                <a:solidFill>
                  <a:srgbClr val="FF0000"/>
                </a:solidFill>
              </a:rPr>
              <a:t>- logo</a:t>
            </a:r>
          </a:p>
          <a:p>
            <a:r>
              <a:rPr lang="en-US" dirty="0" smtClean="0">
                <a:solidFill>
                  <a:srgbClr val="FF0000"/>
                </a:solidFill>
              </a:rPr>
              <a:t>- methods of assessment (evaluation</a:t>
            </a:r>
            <a:r>
              <a:rPr lang="en-US" dirty="0">
                <a:solidFill>
                  <a:srgbClr val="FF0000"/>
                </a:solidFill>
              </a:rPr>
              <a:t>)</a:t>
            </a:r>
            <a:r>
              <a:rPr lang="en-US" dirty="0" smtClean="0">
                <a:solidFill>
                  <a:srgbClr val="FF0000"/>
                </a:solidFill>
              </a:rPr>
              <a:t>, </a:t>
            </a:r>
          </a:p>
          <a:p>
            <a:r>
              <a:rPr lang="en-US" dirty="0" smtClean="0">
                <a:solidFill>
                  <a:srgbClr val="FF0000"/>
                </a:solidFill>
              </a:rPr>
              <a:t>- work on a specific subject</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p:nvPr/>
        </p:nvPicPr>
        <p:blipFill>
          <a:blip r:embed="rId2" cstate="print">
            <a:lum bright="60000"/>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val="0"/>
              </a:ext>
            </a:extLst>
          </a:blip>
          <a:stretch>
            <a:fillRect/>
          </a:stretch>
        </p:blipFill>
        <p:spPr>
          <a:xfrm>
            <a:off x="0" y="0"/>
            <a:ext cx="9144000" cy="6858000"/>
          </a:xfrm>
          <a:prstGeom prst="rect">
            <a:avLst/>
          </a:prstGeom>
          <a:effectLst>
            <a:outerShdw dist="50800" dir="5400000" algn="ctr" rotWithShape="0">
              <a:srgbClr val="000000">
                <a:alpha val="0"/>
              </a:srgbClr>
            </a:outerShdw>
          </a:effectLst>
          <a:extLst>
            <a:ext uri="{FAA26D3D-D897-4be2-8F04-BA451C77F1D7}">
              <ma14:placeholderFlag xmlns:lc="http://schemas.openxmlformats.org/drawingml/2006/lockedCanvas" xmlns:pic="http://schemas.openxmlformats.org/drawingml/2006/picture"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pic>
      <p:sp>
        <p:nvSpPr>
          <p:cNvPr id="7" name="ZoneTexte 6"/>
          <p:cNvSpPr txBox="1"/>
          <p:nvPr/>
        </p:nvSpPr>
        <p:spPr>
          <a:xfrm>
            <a:off x="827584" y="260648"/>
            <a:ext cx="2377574" cy="369332"/>
          </a:xfrm>
          <a:prstGeom prst="rect">
            <a:avLst/>
          </a:prstGeom>
          <a:noFill/>
        </p:spPr>
        <p:txBody>
          <a:bodyPr wrap="none" rtlCol="0">
            <a:spAutoFit/>
          </a:bodyPr>
          <a:lstStyle/>
          <a:p>
            <a:r>
              <a:rPr lang="fr-FR" dirty="0" smtClean="0">
                <a:latin typeface="Algerian" pitchFamily="82" charset="0"/>
              </a:rPr>
              <a:t>OBJECTIFS ITALIENS</a:t>
            </a:r>
            <a:endParaRPr lang="fr-FR" dirty="0">
              <a:latin typeface="Algerian" pitchFamily="82" charset="0"/>
            </a:endParaRPr>
          </a:p>
        </p:txBody>
      </p:sp>
      <p:sp>
        <p:nvSpPr>
          <p:cNvPr id="9" name="ZoneTexte 8"/>
          <p:cNvSpPr txBox="1"/>
          <p:nvPr/>
        </p:nvSpPr>
        <p:spPr>
          <a:xfrm>
            <a:off x="4788024" y="260648"/>
            <a:ext cx="3528392" cy="369332"/>
          </a:xfrm>
          <a:prstGeom prst="rect">
            <a:avLst/>
          </a:prstGeom>
          <a:noFill/>
        </p:spPr>
        <p:txBody>
          <a:bodyPr wrap="square" rtlCol="0">
            <a:spAutoFit/>
          </a:bodyPr>
          <a:lstStyle/>
          <a:p>
            <a:r>
              <a:rPr lang="fr-FR" dirty="0" smtClean="0">
                <a:latin typeface="Algerian" pitchFamily="82" charset="0"/>
              </a:rPr>
              <a:t>ITALIAN objectives</a:t>
            </a:r>
            <a:endParaRPr lang="fr-FR" dirty="0">
              <a:latin typeface="Algerian" pitchFamily="82" charset="0"/>
            </a:endParaRPr>
          </a:p>
        </p:txBody>
      </p:sp>
      <p:sp>
        <p:nvSpPr>
          <p:cNvPr id="10" name="ZoneTexte 9"/>
          <p:cNvSpPr txBox="1"/>
          <p:nvPr/>
        </p:nvSpPr>
        <p:spPr>
          <a:xfrm>
            <a:off x="539552" y="1268760"/>
            <a:ext cx="3744416" cy="3416320"/>
          </a:xfrm>
          <a:prstGeom prst="rect">
            <a:avLst/>
          </a:prstGeom>
          <a:noFill/>
        </p:spPr>
        <p:txBody>
          <a:bodyPr wrap="square" rtlCol="0">
            <a:spAutoFit/>
          </a:bodyPr>
          <a:lstStyle/>
          <a:p>
            <a:r>
              <a:rPr lang="fr-FR" dirty="0" smtClean="0"/>
              <a:t>Hypothèses de travail:</a:t>
            </a:r>
          </a:p>
          <a:p>
            <a:endParaRPr lang="fr-FR" dirty="0"/>
          </a:p>
          <a:p>
            <a:r>
              <a:rPr lang="fr-FR" dirty="0" smtClean="0"/>
              <a:t>- travail autour des caractéristiques </a:t>
            </a:r>
            <a:r>
              <a:rPr lang="fr-FR" dirty="0" smtClean="0"/>
              <a:t>environnementales et historiques</a:t>
            </a:r>
            <a:endParaRPr lang="fr-FR" dirty="0" smtClean="0"/>
          </a:p>
          <a:p>
            <a:r>
              <a:rPr lang="fr-FR" dirty="0" smtClean="0"/>
              <a:t>- comparaisons ressemblances </a:t>
            </a:r>
          </a:p>
          <a:p>
            <a:r>
              <a:rPr lang="fr-FR" dirty="0" smtClean="0"/>
              <a:t>- photos, vidéos</a:t>
            </a:r>
          </a:p>
          <a:p>
            <a:r>
              <a:rPr lang="fr-FR" dirty="0" smtClean="0"/>
              <a:t>- écrits, oraux dans une langue étrangère</a:t>
            </a:r>
          </a:p>
          <a:p>
            <a:r>
              <a:rPr lang="fr-FR" dirty="0" smtClean="0"/>
              <a:t>- logos</a:t>
            </a:r>
          </a:p>
          <a:p>
            <a:r>
              <a:rPr lang="fr-FR" dirty="0" smtClean="0"/>
              <a:t>- mise en place de modalités d’évaluation communes</a:t>
            </a:r>
          </a:p>
          <a:p>
            <a:r>
              <a:rPr lang="fr-FR" dirty="0" smtClean="0"/>
              <a:t>- travail sur un thème spécifique</a:t>
            </a:r>
            <a:endParaRPr lang="fr-FR" dirty="0"/>
          </a:p>
        </p:txBody>
      </p:sp>
      <p:sp>
        <p:nvSpPr>
          <p:cNvPr id="11" name="ZoneTexte 10"/>
          <p:cNvSpPr txBox="1"/>
          <p:nvPr/>
        </p:nvSpPr>
        <p:spPr>
          <a:xfrm>
            <a:off x="4860032" y="1268760"/>
            <a:ext cx="3024336" cy="3416320"/>
          </a:xfrm>
          <a:prstGeom prst="rect">
            <a:avLst/>
          </a:prstGeom>
          <a:noFill/>
        </p:spPr>
        <p:txBody>
          <a:bodyPr wrap="square" rtlCol="0">
            <a:spAutoFit/>
          </a:bodyPr>
          <a:lstStyle/>
          <a:p>
            <a:r>
              <a:rPr lang="en-US" dirty="0" smtClean="0">
                <a:solidFill>
                  <a:srgbClr val="FF0000"/>
                </a:solidFill>
              </a:rPr>
              <a:t>Working hypotheses:</a:t>
            </a:r>
          </a:p>
          <a:p>
            <a:endParaRPr lang="en-US" dirty="0">
              <a:solidFill>
                <a:srgbClr val="FF0000"/>
              </a:solidFill>
            </a:endParaRPr>
          </a:p>
          <a:p>
            <a:pPr>
              <a:buFontTx/>
              <a:buChar char="-"/>
            </a:pPr>
            <a:r>
              <a:rPr lang="en-US" dirty="0" smtClean="0">
                <a:solidFill>
                  <a:srgbClr val="FF0000"/>
                </a:solidFill>
              </a:rPr>
              <a:t>the environment</a:t>
            </a:r>
          </a:p>
          <a:p>
            <a:pPr>
              <a:buFontTx/>
              <a:buChar char="-"/>
            </a:pPr>
            <a:r>
              <a:rPr lang="en-US" dirty="0" smtClean="0">
                <a:solidFill>
                  <a:srgbClr val="FF0000"/>
                </a:solidFill>
              </a:rPr>
              <a:t>the historic aspect</a:t>
            </a:r>
            <a:endParaRPr lang="en-US" dirty="0" smtClean="0">
              <a:solidFill>
                <a:srgbClr val="FF0000"/>
              </a:solidFill>
            </a:endParaRPr>
          </a:p>
          <a:p>
            <a:r>
              <a:rPr lang="en-US" dirty="0" smtClean="0">
                <a:solidFill>
                  <a:srgbClr val="FF0000"/>
                </a:solidFill>
              </a:rPr>
              <a:t>- comparisons and similarities</a:t>
            </a:r>
          </a:p>
          <a:p>
            <a:r>
              <a:rPr lang="en-US" dirty="0" smtClean="0">
                <a:solidFill>
                  <a:srgbClr val="FF0000"/>
                </a:solidFill>
              </a:rPr>
              <a:t> - photos and videos </a:t>
            </a:r>
          </a:p>
          <a:p>
            <a:r>
              <a:rPr lang="en-US" dirty="0" smtClean="0">
                <a:solidFill>
                  <a:srgbClr val="FF0000"/>
                </a:solidFill>
              </a:rPr>
              <a:t> - Work writes and oral in a foreign language</a:t>
            </a:r>
          </a:p>
          <a:p>
            <a:r>
              <a:rPr lang="en-US" dirty="0" smtClean="0">
                <a:solidFill>
                  <a:srgbClr val="FF0000"/>
                </a:solidFill>
              </a:rPr>
              <a:t>- logo</a:t>
            </a:r>
          </a:p>
          <a:p>
            <a:r>
              <a:rPr lang="en-US" dirty="0" smtClean="0">
                <a:solidFill>
                  <a:srgbClr val="FF0000"/>
                </a:solidFill>
              </a:rPr>
              <a:t>- methods of assessment (evaluation</a:t>
            </a:r>
            <a:r>
              <a:rPr lang="en-US" dirty="0">
                <a:solidFill>
                  <a:srgbClr val="FF0000"/>
                </a:solidFill>
              </a:rPr>
              <a:t>)</a:t>
            </a:r>
            <a:r>
              <a:rPr lang="en-US" dirty="0" smtClean="0">
                <a:solidFill>
                  <a:srgbClr val="FF0000"/>
                </a:solidFill>
              </a:rPr>
              <a:t>, </a:t>
            </a:r>
          </a:p>
          <a:p>
            <a:r>
              <a:rPr lang="en-US" dirty="0" smtClean="0">
                <a:solidFill>
                  <a:srgbClr val="FF0000"/>
                </a:solidFill>
              </a:rPr>
              <a:t>- work on a specific subject</a:t>
            </a:r>
            <a:endParaRPr lang="fr-FR" dirty="0"/>
          </a:p>
        </p:txBody>
      </p:sp>
      <p:sp>
        <p:nvSpPr>
          <p:cNvPr id="12" name="ZoneTexte 11"/>
          <p:cNvSpPr txBox="1"/>
          <p:nvPr/>
        </p:nvSpPr>
        <p:spPr>
          <a:xfrm>
            <a:off x="611560" y="836712"/>
            <a:ext cx="2260427" cy="369332"/>
          </a:xfrm>
          <a:prstGeom prst="rect">
            <a:avLst/>
          </a:prstGeom>
          <a:noFill/>
        </p:spPr>
        <p:txBody>
          <a:bodyPr wrap="none" rtlCol="0">
            <a:spAutoFit/>
          </a:bodyPr>
          <a:lstStyle/>
          <a:p>
            <a:r>
              <a:rPr lang="fr-FR" dirty="0" smtClean="0">
                <a:solidFill>
                  <a:srgbClr val="FFC000"/>
                </a:solidFill>
              </a:rPr>
              <a:t>Organisation d’un raid</a:t>
            </a:r>
            <a:endParaRPr lang="fr-FR" dirty="0">
              <a:solidFill>
                <a:srgbClr val="FFC000"/>
              </a:solidFill>
            </a:endParaRPr>
          </a:p>
        </p:txBody>
      </p:sp>
      <p:sp>
        <p:nvSpPr>
          <p:cNvPr id="13" name="ZoneTexte 12"/>
          <p:cNvSpPr txBox="1"/>
          <p:nvPr/>
        </p:nvSpPr>
        <p:spPr>
          <a:xfrm>
            <a:off x="4860032" y="836712"/>
            <a:ext cx="2953822" cy="369332"/>
          </a:xfrm>
          <a:prstGeom prst="rect">
            <a:avLst/>
          </a:prstGeom>
          <a:noFill/>
        </p:spPr>
        <p:txBody>
          <a:bodyPr wrap="none" rtlCol="0">
            <a:spAutoFit/>
          </a:bodyPr>
          <a:lstStyle/>
          <a:p>
            <a:r>
              <a:rPr lang="fr-FR" dirty="0" err="1" smtClean="0">
                <a:solidFill>
                  <a:srgbClr val="FFC000"/>
                </a:solidFill>
              </a:rPr>
              <a:t>Organization</a:t>
            </a:r>
            <a:r>
              <a:rPr lang="fr-FR" dirty="0" smtClean="0">
                <a:solidFill>
                  <a:srgbClr val="FFC000"/>
                </a:solidFill>
              </a:rPr>
              <a:t> of an </a:t>
            </a:r>
            <a:r>
              <a:rPr lang="fr-FR" dirty="0" err="1" smtClean="0">
                <a:solidFill>
                  <a:srgbClr val="FFC000"/>
                </a:solidFill>
              </a:rPr>
              <a:t>expedition</a:t>
            </a:r>
            <a:endParaRPr lang="fr-FR" dirty="0">
              <a:solidFill>
                <a:srgbClr val="FFC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708</Words>
  <Application>Microsoft Office PowerPoint</Application>
  <PresentationFormat>Affichage à l'écran (4:3)</PresentationFormat>
  <Paragraphs>212</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jmi meyre</dc:creator>
  <cp:lastModifiedBy>jmi meyre</cp:lastModifiedBy>
  <cp:revision>19</cp:revision>
  <dcterms:created xsi:type="dcterms:W3CDTF">2014-11-11T05:32:23Z</dcterms:created>
  <dcterms:modified xsi:type="dcterms:W3CDTF">2014-11-11T08:52:44Z</dcterms:modified>
</cp:coreProperties>
</file>