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Alfa Slab On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faSlabOn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05c78483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05c78483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005c7848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005c7848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05c78483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005c78483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05c78483b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05c78483b_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05c78483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005c78483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05c78483b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005c78483b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05c78483b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005c78483b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05c78483b_3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05c78483b_3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05c78483b_5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05c78483b_5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159400"/>
            <a:ext cx="8520600" cy="981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sz="5622"/>
              <a:t>Air Pollution</a:t>
            </a:r>
            <a:endParaRPr sz="5622"/>
          </a:p>
        </p:txBody>
      </p:sp>
      <p:sp>
        <p:nvSpPr>
          <p:cNvPr id="57" name="Google Shape;57;p13"/>
          <p:cNvSpPr txBox="1"/>
          <p:nvPr>
            <p:ph idx="1" type="subTitle"/>
          </p:nvPr>
        </p:nvSpPr>
        <p:spPr>
          <a:xfrm>
            <a:off x="311700" y="4164798"/>
            <a:ext cx="8520600" cy="7335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1018"/>
              <a:buNone/>
            </a:pPr>
            <a:r>
              <a:rPr lang="es" sz="1820"/>
              <a:t>POLLUTION 1 GROUP:  </a:t>
            </a:r>
            <a:endParaRPr sz="1820"/>
          </a:p>
          <a:p>
            <a:pPr indent="0" lvl="0" marL="0" rtl="0" algn="ctr">
              <a:lnSpc>
                <a:spcPct val="80000"/>
              </a:lnSpc>
              <a:spcBef>
                <a:spcPts val="0"/>
              </a:spcBef>
              <a:spcAft>
                <a:spcPts val="0"/>
              </a:spcAft>
              <a:buSzPts val="1018"/>
              <a:buNone/>
            </a:pPr>
            <a:r>
              <a:rPr lang="es" sz="1820"/>
              <a:t>Alessandro, Eline, Claudia, Alise F, Alise Ķ, Pauls, Til and Lasse.</a:t>
            </a:r>
            <a:endParaRPr sz="1820"/>
          </a:p>
        </p:txBody>
      </p:sp>
      <p:pic>
        <p:nvPicPr>
          <p:cNvPr id="58" name="Google Shape;58;p13"/>
          <p:cNvPicPr preferRelativeResize="0"/>
          <p:nvPr/>
        </p:nvPicPr>
        <p:blipFill>
          <a:blip r:embed="rId3">
            <a:alphaModFix/>
          </a:blip>
          <a:stretch>
            <a:fillRect/>
          </a:stretch>
        </p:blipFill>
        <p:spPr>
          <a:xfrm>
            <a:off x="2840658" y="1188888"/>
            <a:ext cx="3462680" cy="276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nvSpPr>
        <p:spPr>
          <a:xfrm>
            <a:off x="1132050" y="1843675"/>
            <a:ext cx="68799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900">
                <a:solidFill>
                  <a:schemeClr val="accent3"/>
                </a:solidFill>
                <a:latin typeface="Proxima Nova"/>
                <a:ea typeface="Proxima Nova"/>
                <a:cs typeface="Proxima Nova"/>
                <a:sym typeface="Proxima Nova"/>
              </a:rPr>
              <a:t>Thank you for your attention !</a:t>
            </a:r>
            <a:endParaRPr b="1" sz="2900">
              <a:solidFill>
                <a:schemeClr val="accent3"/>
              </a:solidFill>
              <a:latin typeface="Proxima Nova"/>
              <a:ea typeface="Proxima Nova"/>
              <a:cs typeface="Proxima Nova"/>
              <a:sym typeface="Proxima Nova"/>
            </a:endParaRPr>
          </a:p>
          <a:p>
            <a:pPr indent="0" lvl="0" marL="0" rtl="0" algn="ctr">
              <a:spcBef>
                <a:spcPts val="0"/>
              </a:spcBef>
              <a:spcAft>
                <a:spcPts val="0"/>
              </a:spcAft>
              <a:buNone/>
            </a:pPr>
            <a:r>
              <a:rPr b="1" lang="es" sz="2100">
                <a:solidFill>
                  <a:schemeClr val="accent3"/>
                </a:solidFill>
                <a:latin typeface="Proxima Nova"/>
                <a:ea typeface="Proxima Nova"/>
                <a:cs typeface="Proxima Nova"/>
                <a:sym typeface="Proxima Nova"/>
              </a:rPr>
              <a:t>Do you have any questions?</a:t>
            </a:r>
            <a:endParaRPr b="1" sz="2100">
              <a:solidFill>
                <a:schemeClr val="accent3"/>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4294967295" type="ctrTitle"/>
          </p:nvPr>
        </p:nvSpPr>
        <p:spPr>
          <a:xfrm>
            <a:off x="311700" y="189500"/>
            <a:ext cx="8520600" cy="824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Index</a:t>
            </a:r>
            <a:endParaRPr/>
          </a:p>
        </p:txBody>
      </p:sp>
      <p:sp>
        <p:nvSpPr>
          <p:cNvPr id="64" name="Google Shape;64;p14"/>
          <p:cNvSpPr txBox="1"/>
          <p:nvPr/>
        </p:nvSpPr>
        <p:spPr>
          <a:xfrm>
            <a:off x="1792800" y="878550"/>
            <a:ext cx="5558400" cy="350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t>●</a:t>
            </a:r>
            <a:endParaRPr sz="2000">
              <a:latin typeface="Alfa Slab One"/>
              <a:ea typeface="Alfa Slab One"/>
              <a:cs typeface="Alfa Slab One"/>
              <a:sym typeface="Alfa Slab One"/>
            </a:endParaRPr>
          </a:p>
          <a:p>
            <a:pPr indent="0" lvl="0" marL="0" rtl="0" algn="ctr">
              <a:spcBef>
                <a:spcPts val="0"/>
              </a:spcBef>
              <a:spcAft>
                <a:spcPts val="0"/>
              </a:spcAft>
              <a:buNone/>
            </a:pPr>
            <a:r>
              <a:rPr lang="es" sz="2000">
                <a:latin typeface="Alfa Slab One"/>
                <a:ea typeface="Alfa Slab One"/>
                <a:cs typeface="Alfa Slab One"/>
                <a:sym typeface="Alfa Slab One"/>
              </a:rPr>
              <a:t>AIR POLLUTION</a:t>
            </a:r>
            <a:endParaRPr sz="2000">
              <a:latin typeface="Alfa Slab One"/>
              <a:ea typeface="Alfa Slab One"/>
              <a:cs typeface="Alfa Slab One"/>
              <a:sym typeface="Alfa Slab One"/>
            </a:endParaRPr>
          </a:p>
          <a:p>
            <a:pPr indent="0" lvl="0" marL="0" rtl="0" algn="ctr">
              <a:spcBef>
                <a:spcPts val="0"/>
              </a:spcBef>
              <a:spcAft>
                <a:spcPts val="0"/>
              </a:spcAft>
              <a:buNone/>
            </a:pPr>
            <a:r>
              <a:rPr lang="es"/>
              <a:t>●</a:t>
            </a:r>
            <a:endParaRPr sz="2000"/>
          </a:p>
          <a:p>
            <a:pPr indent="0" lvl="0" marL="0" rtl="0" algn="ctr">
              <a:spcBef>
                <a:spcPts val="0"/>
              </a:spcBef>
              <a:spcAft>
                <a:spcPts val="0"/>
              </a:spcAft>
              <a:buNone/>
            </a:pPr>
            <a:r>
              <a:rPr lang="es" sz="2000">
                <a:latin typeface="Alfa Slab One"/>
                <a:ea typeface="Alfa Slab One"/>
                <a:cs typeface="Alfa Slab One"/>
                <a:sym typeface="Alfa Slab One"/>
              </a:rPr>
              <a:t>CAUSES &amp; CONSEQUENCES</a:t>
            </a:r>
            <a:endParaRPr sz="2000">
              <a:latin typeface="Alfa Slab One"/>
              <a:ea typeface="Alfa Slab One"/>
              <a:cs typeface="Alfa Slab One"/>
              <a:sym typeface="Alfa Slab One"/>
            </a:endParaRPr>
          </a:p>
          <a:p>
            <a:pPr indent="0" lvl="0" marL="0" rtl="0" algn="ctr">
              <a:spcBef>
                <a:spcPts val="0"/>
              </a:spcBef>
              <a:spcAft>
                <a:spcPts val="0"/>
              </a:spcAft>
              <a:buNone/>
            </a:pPr>
            <a:r>
              <a:rPr lang="es"/>
              <a:t>●</a:t>
            </a:r>
            <a:endParaRPr sz="2000"/>
          </a:p>
          <a:p>
            <a:pPr indent="0" lvl="0" marL="0" rtl="0" algn="ctr">
              <a:spcBef>
                <a:spcPts val="0"/>
              </a:spcBef>
              <a:spcAft>
                <a:spcPts val="0"/>
              </a:spcAft>
              <a:buNone/>
            </a:pPr>
            <a:r>
              <a:rPr lang="es" sz="2000">
                <a:latin typeface="Alfa Slab One"/>
                <a:ea typeface="Alfa Slab One"/>
                <a:cs typeface="Alfa Slab One"/>
                <a:sym typeface="Alfa Slab One"/>
              </a:rPr>
              <a:t>OUR SOLUTIONS</a:t>
            </a:r>
            <a:endParaRPr sz="2000">
              <a:latin typeface="Alfa Slab One"/>
              <a:ea typeface="Alfa Slab One"/>
              <a:cs typeface="Alfa Slab One"/>
              <a:sym typeface="Alfa Slab One"/>
            </a:endParaRPr>
          </a:p>
          <a:p>
            <a:pPr indent="0" lvl="0" marL="0" rtl="0" algn="ctr">
              <a:spcBef>
                <a:spcPts val="0"/>
              </a:spcBef>
              <a:spcAft>
                <a:spcPts val="0"/>
              </a:spcAft>
              <a:buNone/>
            </a:pPr>
            <a:r>
              <a:rPr lang="es" sz="2000">
                <a:latin typeface="Alfa Slab One"/>
                <a:ea typeface="Alfa Slab One"/>
                <a:cs typeface="Alfa Slab One"/>
                <a:sym typeface="Alfa Slab One"/>
              </a:rPr>
              <a:t>Environmental Education</a:t>
            </a:r>
            <a:endParaRPr sz="2000">
              <a:latin typeface="Alfa Slab One"/>
              <a:ea typeface="Alfa Slab One"/>
              <a:cs typeface="Alfa Slab One"/>
              <a:sym typeface="Alfa Slab One"/>
            </a:endParaRPr>
          </a:p>
          <a:p>
            <a:pPr indent="0" lvl="0" marL="0" rtl="0" algn="ctr">
              <a:spcBef>
                <a:spcPts val="0"/>
              </a:spcBef>
              <a:spcAft>
                <a:spcPts val="0"/>
              </a:spcAft>
              <a:buNone/>
            </a:pPr>
            <a:r>
              <a:rPr lang="es" sz="2000">
                <a:latin typeface="Alfa Slab One"/>
                <a:ea typeface="Alfa Slab One"/>
                <a:cs typeface="Alfa Slab One"/>
                <a:sym typeface="Alfa Slab One"/>
              </a:rPr>
              <a:t>Circular economy</a:t>
            </a:r>
            <a:endParaRPr sz="2000">
              <a:latin typeface="Alfa Slab One"/>
              <a:ea typeface="Alfa Slab One"/>
              <a:cs typeface="Alfa Slab One"/>
              <a:sym typeface="Alfa Slab One"/>
            </a:endParaRPr>
          </a:p>
          <a:p>
            <a:pPr indent="0" lvl="0" marL="0" rtl="0" algn="ctr">
              <a:spcBef>
                <a:spcPts val="0"/>
              </a:spcBef>
              <a:spcAft>
                <a:spcPts val="0"/>
              </a:spcAft>
              <a:buNone/>
            </a:pPr>
            <a:r>
              <a:rPr lang="es" sz="2000">
                <a:latin typeface="Alfa Slab One"/>
                <a:ea typeface="Alfa Slab One"/>
                <a:cs typeface="Alfa Slab One"/>
                <a:sym typeface="Alfa Slab One"/>
              </a:rPr>
              <a:t>Promote to use public transports</a:t>
            </a:r>
            <a:endParaRPr sz="2000">
              <a:latin typeface="Alfa Slab One"/>
              <a:ea typeface="Alfa Slab One"/>
              <a:cs typeface="Alfa Slab One"/>
              <a:sym typeface="Alfa Slab One"/>
            </a:endParaRPr>
          </a:p>
          <a:p>
            <a:pPr indent="0" lvl="0" marL="0" rtl="0" algn="ctr">
              <a:spcBef>
                <a:spcPts val="0"/>
              </a:spcBef>
              <a:spcAft>
                <a:spcPts val="0"/>
              </a:spcAft>
              <a:buNone/>
            </a:pPr>
            <a:r>
              <a:rPr lang="es" sz="2000">
                <a:latin typeface="Alfa Slab One"/>
                <a:ea typeface="Alfa Slab One"/>
                <a:cs typeface="Alfa Slab One"/>
                <a:sym typeface="Alfa Slab One"/>
              </a:rPr>
              <a:t>Reward system</a:t>
            </a:r>
            <a:endParaRPr sz="2000"/>
          </a:p>
          <a:p>
            <a:pPr indent="0" lvl="0" marL="0" rtl="0" algn="ctr">
              <a:spcBef>
                <a:spcPts val="0"/>
              </a:spcBef>
              <a:spcAft>
                <a:spcPts val="0"/>
              </a:spcAft>
              <a:buNone/>
            </a:pPr>
            <a:r>
              <a:rPr lang="es"/>
              <a:t>●</a:t>
            </a:r>
            <a:endParaRPr/>
          </a:p>
          <a:p>
            <a:pPr indent="0" lvl="0" marL="0" rtl="0" algn="ctr">
              <a:spcBef>
                <a:spcPts val="0"/>
              </a:spcBef>
              <a:spcAft>
                <a:spcPts val="0"/>
              </a:spcAft>
              <a:buNone/>
            </a:pPr>
            <a:r>
              <a:rPr lang="es" sz="2000">
                <a:latin typeface="Alfa Slab One"/>
                <a:ea typeface="Alfa Slab One"/>
                <a:cs typeface="Alfa Slab One"/>
                <a:sym typeface="Alfa Slab One"/>
              </a:rPr>
              <a:t>BUDGET</a:t>
            </a:r>
            <a:endParaRPr sz="2000">
              <a:latin typeface="Alfa Slab One"/>
              <a:ea typeface="Alfa Slab One"/>
              <a:cs typeface="Alfa Slab One"/>
              <a:sym typeface="Alfa Slab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306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What is air pollution? Why did we choose it?</a:t>
            </a:r>
            <a:endParaRPr/>
          </a:p>
        </p:txBody>
      </p:sp>
      <p:sp>
        <p:nvSpPr>
          <p:cNvPr id="70" name="Google Shape;70;p15"/>
          <p:cNvSpPr txBox="1"/>
          <p:nvPr>
            <p:ph idx="1" type="body"/>
          </p:nvPr>
        </p:nvSpPr>
        <p:spPr>
          <a:xfrm>
            <a:off x="143675" y="1380050"/>
            <a:ext cx="5079600" cy="42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400"/>
              <a:t>Air pollution is one of the most serious environmental problem confronting our civilization today. </a:t>
            </a:r>
            <a:r>
              <a:rPr lang="es" sz="1400"/>
              <a:t>This problem touches a plenty of different countries , for example, Germany, Latvia, Spain , Italy and Norway. </a:t>
            </a:r>
            <a:r>
              <a:rPr lang="es" sz="1400"/>
              <a:t> </a:t>
            </a:r>
            <a:endParaRPr sz="1400"/>
          </a:p>
          <a:p>
            <a:pPr indent="0" lvl="0" marL="0" rtl="0" algn="l">
              <a:spcBef>
                <a:spcPts val="1200"/>
              </a:spcBef>
              <a:spcAft>
                <a:spcPts val="0"/>
              </a:spcAft>
              <a:buNone/>
            </a:pPr>
            <a:r>
              <a:rPr lang="es" sz="1400"/>
              <a:t>A large number of contaminants may pollute the air in a large variety of forms. </a:t>
            </a:r>
            <a:endParaRPr sz="1400"/>
          </a:p>
          <a:p>
            <a:pPr indent="0" lvl="0" marL="0" rtl="0" algn="l">
              <a:spcBef>
                <a:spcPts val="1200"/>
              </a:spcBef>
              <a:spcAft>
                <a:spcPts val="0"/>
              </a:spcAft>
              <a:buNone/>
            </a:pPr>
            <a:r>
              <a:rPr lang="es" sz="1400"/>
              <a:t>If we do not start to solve this problem then the effects will be really tragic.</a:t>
            </a:r>
            <a:endParaRPr sz="1400"/>
          </a:p>
          <a:p>
            <a:pPr indent="0" lvl="0" marL="0" rtl="0" algn="l">
              <a:spcBef>
                <a:spcPts val="1200"/>
              </a:spcBef>
              <a:spcAft>
                <a:spcPts val="1200"/>
              </a:spcAft>
              <a:buNone/>
            </a:pPr>
            <a:r>
              <a:t/>
            </a:r>
            <a:endParaRPr sz="1400"/>
          </a:p>
        </p:txBody>
      </p:sp>
      <p:pic>
        <p:nvPicPr>
          <p:cNvPr id="71" name="Google Shape;71;p15"/>
          <p:cNvPicPr preferRelativeResize="0"/>
          <p:nvPr/>
        </p:nvPicPr>
        <p:blipFill>
          <a:blip r:embed="rId3">
            <a:alphaModFix/>
          </a:blip>
          <a:stretch>
            <a:fillRect/>
          </a:stretch>
        </p:blipFill>
        <p:spPr>
          <a:xfrm>
            <a:off x="5276700" y="1428950"/>
            <a:ext cx="3309100" cy="265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06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Causes and consequences</a:t>
            </a:r>
            <a:endParaRPr/>
          </a:p>
        </p:txBody>
      </p:sp>
      <p:sp>
        <p:nvSpPr>
          <p:cNvPr id="77" name="Google Shape;77;p16"/>
          <p:cNvSpPr txBox="1"/>
          <p:nvPr>
            <p:ph idx="1" type="body"/>
          </p:nvPr>
        </p:nvSpPr>
        <p:spPr>
          <a:xfrm>
            <a:off x="311700" y="863550"/>
            <a:ext cx="4670100" cy="3155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s" sz="1400"/>
              <a:t>The most common causes of air pollution are transportation, wildfires and factories. It’s also caused by the use of toxic products used for cleaning or by the use of </a:t>
            </a:r>
            <a:r>
              <a:rPr lang="es" sz="1400"/>
              <a:t>chemical</a:t>
            </a:r>
            <a:r>
              <a:rPr lang="es" sz="1400"/>
              <a:t> pesticides and fertilizers in </a:t>
            </a:r>
            <a:r>
              <a:rPr lang="es" sz="1400"/>
              <a:t>agriculture activities</a:t>
            </a:r>
            <a:r>
              <a:rPr lang="es" sz="1400"/>
              <a:t>.</a:t>
            </a:r>
            <a:endParaRPr sz="1400"/>
          </a:p>
          <a:p>
            <a:pPr indent="0" lvl="0" marL="0" rtl="0" algn="l">
              <a:spcBef>
                <a:spcPts val="1200"/>
              </a:spcBef>
              <a:spcAft>
                <a:spcPts val="0"/>
              </a:spcAft>
              <a:buNone/>
            </a:pPr>
            <a:r>
              <a:rPr lang="es" sz="1400"/>
              <a:t>A</a:t>
            </a:r>
            <a:r>
              <a:rPr lang="es" sz="1400"/>
              <a:t>ir pollution accounts for an estimated 4.2 million deaths per year due to stroke, heart disease, lung cancer, l</a:t>
            </a:r>
            <a:r>
              <a:rPr lang="es" sz="1400"/>
              <a:t>ung cancer</a:t>
            </a:r>
            <a:r>
              <a:rPr lang="es" sz="1400"/>
              <a:t> acute and chronic respiratory diseases. It also can causes acid rains, global warming, the greenhouse effect and so on.</a:t>
            </a:r>
            <a:endParaRPr sz="1200">
              <a:solidFill>
                <a:srgbClr val="3C4245"/>
              </a:solidFill>
              <a:latin typeface="Arial"/>
              <a:ea typeface="Arial"/>
              <a:cs typeface="Arial"/>
              <a:sym typeface="Arial"/>
            </a:endParaRPr>
          </a:p>
          <a:p>
            <a:pPr indent="0" lvl="0" marL="0" rtl="0" algn="l">
              <a:spcBef>
                <a:spcPts val="1200"/>
              </a:spcBef>
              <a:spcAft>
                <a:spcPts val="1200"/>
              </a:spcAft>
              <a:buNone/>
            </a:pPr>
            <a:r>
              <a:t/>
            </a:r>
            <a:endParaRPr sz="1200">
              <a:solidFill>
                <a:srgbClr val="3C4245"/>
              </a:solidFill>
              <a:latin typeface="Arial"/>
              <a:ea typeface="Arial"/>
              <a:cs typeface="Arial"/>
              <a:sym typeface="Arial"/>
            </a:endParaRPr>
          </a:p>
        </p:txBody>
      </p:sp>
      <p:pic>
        <p:nvPicPr>
          <p:cNvPr id="78" name="Google Shape;78;p16"/>
          <p:cNvPicPr preferRelativeResize="0"/>
          <p:nvPr/>
        </p:nvPicPr>
        <p:blipFill>
          <a:blip r:embed="rId3">
            <a:alphaModFix/>
          </a:blip>
          <a:stretch>
            <a:fillRect/>
          </a:stretch>
        </p:blipFill>
        <p:spPr>
          <a:xfrm>
            <a:off x="2354825" y="3331425"/>
            <a:ext cx="2859345" cy="1729425"/>
          </a:xfrm>
          <a:prstGeom prst="rect">
            <a:avLst/>
          </a:prstGeom>
          <a:noFill/>
          <a:ln>
            <a:noFill/>
          </a:ln>
        </p:spPr>
      </p:pic>
      <p:pic>
        <p:nvPicPr>
          <p:cNvPr id="79" name="Google Shape;79;p16"/>
          <p:cNvPicPr preferRelativeResize="0"/>
          <p:nvPr/>
        </p:nvPicPr>
        <p:blipFill rotWithShape="1">
          <a:blip r:embed="rId4">
            <a:alphaModFix/>
          </a:blip>
          <a:srcRect b="0" l="0" r="0" t="48715"/>
          <a:stretch/>
        </p:blipFill>
        <p:spPr>
          <a:xfrm>
            <a:off x="5625700" y="2928375"/>
            <a:ext cx="3377075" cy="1729426"/>
          </a:xfrm>
          <a:prstGeom prst="rect">
            <a:avLst/>
          </a:prstGeom>
          <a:noFill/>
          <a:ln>
            <a:noFill/>
          </a:ln>
        </p:spPr>
      </p:pic>
      <p:pic>
        <p:nvPicPr>
          <p:cNvPr id="80" name="Google Shape;80;p16"/>
          <p:cNvPicPr preferRelativeResize="0"/>
          <p:nvPr/>
        </p:nvPicPr>
        <p:blipFill>
          <a:blip r:embed="rId5">
            <a:alphaModFix/>
          </a:blip>
          <a:stretch>
            <a:fillRect/>
          </a:stretch>
        </p:blipFill>
        <p:spPr>
          <a:xfrm>
            <a:off x="5069800" y="932250"/>
            <a:ext cx="3932975" cy="194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162925" y="7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Solution 1</a:t>
            </a:r>
            <a:r>
              <a:rPr lang="es" sz="3111"/>
              <a:t>. </a:t>
            </a:r>
            <a:r>
              <a:rPr b="1" lang="es" sz="2955">
                <a:latin typeface="Proxima Nova"/>
                <a:ea typeface="Proxima Nova"/>
                <a:cs typeface="Proxima Nova"/>
                <a:sym typeface="Proxima Nova"/>
              </a:rPr>
              <a:t>Environmental education:</a:t>
            </a:r>
            <a:endParaRPr b="1" sz="4555"/>
          </a:p>
          <a:p>
            <a:pPr indent="0" lvl="0" marL="0" rtl="0" algn="l">
              <a:spcBef>
                <a:spcPts val="0"/>
              </a:spcBef>
              <a:spcAft>
                <a:spcPts val="0"/>
              </a:spcAft>
              <a:buNone/>
            </a:pPr>
            <a:r>
              <a:rPr lang="es"/>
              <a:t>Lessons </a:t>
            </a:r>
            <a:r>
              <a:rPr lang="es"/>
              <a:t>about ecology and pollution by specialists and scientists.</a:t>
            </a:r>
            <a:endParaRPr/>
          </a:p>
        </p:txBody>
      </p:sp>
      <p:sp>
        <p:nvSpPr>
          <p:cNvPr id="86" name="Google Shape;86;p17"/>
          <p:cNvSpPr txBox="1"/>
          <p:nvPr>
            <p:ph idx="1" type="body"/>
          </p:nvPr>
        </p:nvSpPr>
        <p:spPr>
          <a:xfrm>
            <a:off x="162925" y="1559150"/>
            <a:ext cx="4555500" cy="18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t>Provide since childhood some lessons or courses about the Earth. This could make people concerned about our pollution problems and what do them lead to.</a:t>
            </a:r>
            <a:endParaRPr sz="1400"/>
          </a:p>
          <a:p>
            <a:pPr indent="0" lvl="0" marL="0" rtl="0" algn="l">
              <a:spcBef>
                <a:spcPts val="1200"/>
              </a:spcBef>
              <a:spcAft>
                <a:spcPts val="1200"/>
              </a:spcAft>
              <a:buNone/>
            </a:pPr>
            <a:r>
              <a:rPr lang="es" sz="1400"/>
              <a:t>What’s more, promoting these information on social media can make that everybody is aware of it, and the message can arrive to all ages.</a:t>
            </a:r>
            <a:endParaRPr sz="1400"/>
          </a:p>
        </p:txBody>
      </p:sp>
      <p:pic>
        <p:nvPicPr>
          <p:cNvPr id="87" name="Google Shape;87;p17"/>
          <p:cNvPicPr preferRelativeResize="0"/>
          <p:nvPr/>
        </p:nvPicPr>
        <p:blipFill>
          <a:blip r:embed="rId3">
            <a:alphaModFix/>
          </a:blip>
          <a:stretch>
            <a:fillRect/>
          </a:stretch>
        </p:blipFill>
        <p:spPr>
          <a:xfrm>
            <a:off x="743225" y="3247100"/>
            <a:ext cx="3171699" cy="1792699"/>
          </a:xfrm>
          <a:prstGeom prst="rect">
            <a:avLst/>
          </a:prstGeom>
          <a:noFill/>
          <a:ln>
            <a:noFill/>
          </a:ln>
        </p:spPr>
      </p:pic>
      <p:pic>
        <p:nvPicPr>
          <p:cNvPr id="88" name="Google Shape;88;p17"/>
          <p:cNvPicPr preferRelativeResize="0"/>
          <p:nvPr/>
        </p:nvPicPr>
        <p:blipFill>
          <a:blip r:embed="rId4">
            <a:alphaModFix/>
          </a:blip>
          <a:stretch>
            <a:fillRect/>
          </a:stretch>
        </p:blipFill>
        <p:spPr>
          <a:xfrm>
            <a:off x="4994725" y="1139425"/>
            <a:ext cx="3846825" cy="3712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11700" y="1155275"/>
            <a:ext cx="3766800" cy="34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400"/>
              <a:t>Circular economy is a model of production and consumption </a:t>
            </a:r>
            <a:r>
              <a:rPr lang="es" sz="1400">
                <a:solidFill>
                  <a:srgbClr val="505154"/>
                </a:solidFill>
                <a:highlight>
                  <a:srgbClr val="FFFFFF"/>
                </a:highlight>
              </a:rPr>
              <a:t>to extend the life cycle of products.</a:t>
            </a:r>
            <a:endParaRPr sz="1400">
              <a:solidFill>
                <a:srgbClr val="505154"/>
              </a:solidFill>
              <a:highlight>
                <a:srgbClr val="FFFFFF"/>
              </a:highlight>
            </a:endParaRPr>
          </a:p>
          <a:p>
            <a:pPr indent="0" lvl="0" marL="0" rtl="0" algn="l">
              <a:spcBef>
                <a:spcPts val="1200"/>
              </a:spcBef>
              <a:spcAft>
                <a:spcPts val="0"/>
              </a:spcAft>
              <a:buNone/>
            </a:pPr>
            <a:r>
              <a:rPr lang="es" sz="1400">
                <a:solidFill>
                  <a:srgbClr val="505154"/>
                </a:solidFill>
                <a:highlight>
                  <a:srgbClr val="FFFFFF"/>
                </a:highlight>
              </a:rPr>
              <a:t>It’s divided in three major parts: production, use and recycle. </a:t>
            </a:r>
            <a:endParaRPr sz="1400">
              <a:solidFill>
                <a:srgbClr val="505154"/>
              </a:solidFill>
              <a:highlight>
                <a:srgbClr val="FFFFFF"/>
              </a:highlight>
            </a:endParaRPr>
          </a:p>
          <a:p>
            <a:pPr indent="0" lvl="0" marL="0" rtl="0" algn="l">
              <a:spcBef>
                <a:spcPts val="1200"/>
              </a:spcBef>
              <a:spcAft>
                <a:spcPts val="1200"/>
              </a:spcAft>
              <a:buNone/>
            </a:pPr>
            <a:r>
              <a:rPr lang="es" sz="1400">
                <a:solidFill>
                  <a:srgbClr val="505154"/>
                </a:solidFill>
                <a:highlight>
                  <a:srgbClr val="FFFFFF"/>
                </a:highlight>
              </a:rPr>
              <a:t>Circular economy is used by some big companies, for example Renault uses it to extends the life of vehicles, and Ikea use it for furniture’s materials. All the industries should use this system to help to defeat the air pollution.</a:t>
            </a:r>
            <a:endParaRPr sz="1400">
              <a:solidFill>
                <a:srgbClr val="505154"/>
              </a:solidFill>
              <a:highlight>
                <a:srgbClr val="FFFFFF"/>
              </a:highlight>
            </a:endParaRPr>
          </a:p>
        </p:txBody>
      </p:sp>
      <p:pic>
        <p:nvPicPr>
          <p:cNvPr id="94" name="Google Shape;94;p18"/>
          <p:cNvPicPr preferRelativeResize="0"/>
          <p:nvPr/>
        </p:nvPicPr>
        <p:blipFill>
          <a:blip r:embed="rId3">
            <a:alphaModFix/>
          </a:blip>
          <a:stretch>
            <a:fillRect/>
          </a:stretch>
        </p:blipFill>
        <p:spPr>
          <a:xfrm>
            <a:off x="4250873" y="1155275"/>
            <a:ext cx="4581427" cy="3413700"/>
          </a:xfrm>
          <a:prstGeom prst="rect">
            <a:avLst/>
          </a:prstGeom>
          <a:noFill/>
          <a:ln>
            <a:noFill/>
          </a:ln>
        </p:spPr>
      </p:pic>
      <p:sp>
        <p:nvSpPr>
          <p:cNvPr id="95" name="Google Shape;95;p18"/>
          <p:cNvSpPr txBox="1"/>
          <p:nvPr>
            <p:ph type="title"/>
          </p:nvPr>
        </p:nvSpPr>
        <p:spPr>
          <a:xfrm>
            <a:off x="311700" y="385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Solution 2.</a:t>
            </a:r>
            <a:r>
              <a:rPr lang="es" sz="3111"/>
              <a:t> </a:t>
            </a:r>
            <a:r>
              <a:rPr b="1" lang="es" sz="2955">
                <a:latin typeface="Proxima Nova"/>
                <a:ea typeface="Proxima Nova"/>
                <a:cs typeface="Proxima Nova"/>
                <a:sym typeface="Proxima Nova"/>
              </a:rPr>
              <a:t>Circular Economy: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391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Solution 3 </a:t>
            </a:r>
            <a:r>
              <a:rPr b="1" lang="es">
                <a:latin typeface="Proxima Nova"/>
                <a:ea typeface="Proxima Nova"/>
                <a:cs typeface="Proxima Nova"/>
                <a:sym typeface="Proxima Nova"/>
              </a:rPr>
              <a:t>Promoting the use of b</a:t>
            </a:r>
            <a:r>
              <a:rPr b="1" lang="es">
                <a:latin typeface="Proxima Nova"/>
                <a:ea typeface="Proxima Nova"/>
                <a:cs typeface="Proxima Nova"/>
                <a:sym typeface="Proxima Nova"/>
              </a:rPr>
              <a:t>icycles and public transport.</a:t>
            </a:r>
            <a:endParaRPr b="1">
              <a:latin typeface="Proxima Nova"/>
              <a:ea typeface="Proxima Nova"/>
              <a:cs typeface="Proxima Nova"/>
              <a:sym typeface="Proxima Nova"/>
            </a:endParaRPr>
          </a:p>
        </p:txBody>
      </p:sp>
      <p:sp>
        <p:nvSpPr>
          <p:cNvPr id="101" name="Google Shape;101;p19"/>
          <p:cNvSpPr txBox="1"/>
          <p:nvPr>
            <p:ph idx="1" type="body"/>
          </p:nvPr>
        </p:nvSpPr>
        <p:spPr>
          <a:xfrm>
            <a:off x="178775" y="1331275"/>
            <a:ext cx="5210700" cy="36621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s" sz="1400"/>
              <a:t>An average car produces 6 tonnes of </a:t>
            </a:r>
            <a:r>
              <a:rPr lang="es" sz="1400"/>
              <a:t>pollutants</a:t>
            </a:r>
            <a:r>
              <a:rPr lang="es" sz="1400"/>
              <a:t> each year.</a:t>
            </a:r>
            <a:endParaRPr sz="1400"/>
          </a:p>
          <a:p>
            <a:pPr indent="0" lvl="0" marL="0" rtl="0" algn="l">
              <a:lnSpc>
                <a:spcPct val="95000"/>
              </a:lnSpc>
              <a:spcBef>
                <a:spcPts val="1200"/>
              </a:spcBef>
              <a:spcAft>
                <a:spcPts val="0"/>
              </a:spcAft>
              <a:buNone/>
            </a:pPr>
            <a:r>
              <a:rPr lang="es" sz="1400"/>
              <a:t>Burning fossil fuels in cars releases carbon dioxide, as these gases build up they trap heat in the </a:t>
            </a:r>
            <a:r>
              <a:rPr lang="es" sz="1400"/>
              <a:t>atmosphere</a:t>
            </a:r>
            <a:r>
              <a:rPr lang="es" sz="1400"/>
              <a:t>, causing climate change.</a:t>
            </a:r>
            <a:endParaRPr sz="1400"/>
          </a:p>
          <a:p>
            <a:pPr indent="0" lvl="0" marL="0" rtl="0" algn="l">
              <a:lnSpc>
                <a:spcPct val="95000"/>
              </a:lnSpc>
              <a:spcBef>
                <a:spcPts val="1200"/>
              </a:spcBef>
              <a:spcAft>
                <a:spcPts val="0"/>
              </a:spcAft>
              <a:buNone/>
            </a:pPr>
            <a:r>
              <a:rPr lang="es" sz="1400"/>
              <a:t>By using public transport less of the dangerous gases will be used.</a:t>
            </a:r>
            <a:endParaRPr sz="1400"/>
          </a:p>
          <a:p>
            <a:pPr indent="0" lvl="0" marL="0" rtl="0" algn="l">
              <a:lnSpc>
                <a:spcPct val="95000"/>
              </a:lnSpc>
              <a:spcBef>
                <a:spcPts val="1200"/>
              </a:spcBef>
              <a:spcAft>
                <a:spcPts val="1200"/>
              </a:spcAft>
              <a:buNone/>
            </a:pPr>
            <a:r>
              <a:rPr lang="es" sz="1400"/>
              <a:t>Using bicycles isn't only good for the </a:t>
            </a:r>
            <a:r>
              <a:rPr lang="es" sz="1400"/>
              <a:t>environment</a:t>
            </a:r>
            <a:r>
              <a:rPr lang="es" sz="1400"/>
              <a:t> but it also can help people being more active and healthy. </a:t>
            </a:r>
            <a:endParaRPr sz="1400"/>
          </a:p>
        </p:txBody>
      </p:sp>
      <p:pic>
        <p:nvPicPr>
          <p:cNvPr id="102" name="Google Shape;102;p19"/>
          <p:cNvPicPr preferRelativeResize="0"/>
          <p:nvPr/>
        </p:nvPicPr>
        <p:blipFill>
          <a:blip r:embed="rId3">
            <a:alphaModFix/>
          </a:blip>
          <a:stretch>
            <a:fillRect/>
          </a:stretch>
        </p:blipFill>
        <p:spPr>
          <a:xfrm>
            <a:off x="5389475" y="1427413"/>
            <a:ext cx="3442950" cy="228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1053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Solution 4. </a:t>
            </a:r>
            <a:r>
              <a:rPr b="1" lang="es">
                <a:latin typeface="Proxima Nova"/>
                <a:ea typeface="Proxima Nova"/>
                <a:cs typeface="Proxima Nova"/>
                <a:sym typeface="Proxima Nova"/>
              </a:rPr>
              <a:t>Reward system:</a:t>
            </a:r>
            <a:endParaRPr b="1">
              <a:latin typeface="Proxima Nova"/>
              <a:ea typeface="Proxima Nova"/>
              <a:cs typeface="Proxima Nova"/>
              <a:sym typeface="Proxima Nova"/>
            </a:endParaRPr>
          </a:p>
          <a:p>
            <a:pPr indent="0" lvl="0" marL="0" rtl="0" algn="l">
              <a:spcBef>
                <a:spcPts val="0"/>
              </a:spcBef>
              <a:spcAft>
                <a:spcPts val="0"/>
              </a:spcAft>
              <a:buNone/>
            </a:pPr>
            <a:r>
              <a:rPr lang="es"/>
              <a:t>R</a:t>
            </a:r>
            <a:r>
              <a:rPr lang="es"/>
              <a:t>eward those who do not pollute.</a:t>
            </a:r>
            <a:endParaRPr/>
          </a:p>
        </p:txBody>
      </p:sp>
      <p:sp>
        <p:nvSpPr>
          <p:cNvPr id="108" name="Google Shape;108;p20"/>
          <p:cNvSpPr txBox="1"/>
          <p:nvPr>
            <p:ph idx="1" type="body"/>
          </p:nvPr>
        </p:nvSpPr>
        <p:spPr>
          <a:xfrm>
            <a:off x="311700" y="1498325"/>
            <a:ext cx="5427000" cy="33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400"/>
              <a:t>We could make apps, where you can buy used clothes and then get rewards for it. For example when buying or selling clothes on this app, you will gather “cash” for which you can buy different </a:t>
            </a:r>
            <a:r>
              <a:rPr lang="es" sz="1400"/>
              <a:t>sustainable</a:t>
            </a:r>
            <a:r>
              <a:rPr lang="es" sz="1400"/>
              <a:t> offers</a:t>
            </a:r>
            <a:r>
              <a:rPr lang="es" sz="1400"/>
              <a:t>. It could be discounts, lottery for competitions and so on. By doing this we would reach sustainable goal 10, 11, 12 and 13. </a:t>
            </a:r>
            <a:endParaRPr sz="1400"/>
          </a:p>
          <a:p>
            <a:pPr indent="0" lvl="0" marL="0" rtl="0" algn="l">
              <a:spcBef>
                <a:spcPts val="1200"/>
              </a:spcBef>
              <a:spcAft>
                <a:spcPts val="1200"/>
              </a:spcAft>
              <a:buNone/>
            </a:pPr>
            <a:r>
              <a:rPr lang="es" sz="1400"/>
              <a:t>In some countries this method is already used, but the pawn machines is an effective way of getting rid of plastic bottles and then getting a reward for it. This solution should be internationalised. </a:t>
            </a:r>
            <a:endParaRPr sz="1400"/>
          </a:p>
        </p:txBody>
      </p:sp>
      <p:pic>
        <p:nvPicPr>
          <p:cNvPr id="109" name="Google Shape;109;p20"/>
          <p:cNvPicPr preferRelativeResize="0"/>
          <p:nvPr/>
        </p:nvPicPr>
        <p:blipFill>
          <a:blip r:embed="rId3">
            <a:alphaModFix/>
          </a:blip>
          <a:stretch>
            <a:fillRect/>
          </a:stretch>
        </p:blipFill>
        <p:spPr>
          <a:xfrm>
            <a:off x="5560425" y="2792975"/>
            <a:ext cx="3454599" cy="2084249"/>
          </a:xfrm>
          <a:prstGeom prst="rect">
            <a:avLst/>
          </a:prstGeom>
          <a:noFill/>
          <a:ln>
            <a:noFill/>
          </a:ln>
        </p:spPr>
      </p:pic>
      <p:pic>
        <p:nvPicPr>
          <p:cNvPr id="110" name="Google Shape;110;p20"/>
          <p:cNvPicPr preferRelativeResize="0"/>
          <p:nvPr/>
        </p:nvPicPr>
        <p:blipFill>
          <a:blip r:embed="rId4">
            <a:alphaModFix/>
          </a:blip>
          <a:stretch>
            <a:fillRect/>
          </a:stretch>
        </p:blipFill>
        <p:spPr>
          <a:xfrm>
            <a:off x="6607625" y="1211025"/>
            <a:ext cx="2407400" cy="1479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Budget</a:t>
            </a:r>
            <a:endParaRPr/>
          </a:p>
        </p:txBody>
      </p:sp>
      <p:sp>
        <p:nvSpPr>
          <p:cNvPr id="116" name="Google Shape;116;p21"/>
          <p:cNvSpPr txBox="1"/>
          <p:nvPr>
            <p:ph idx="1" type="body"/>
          </p:nvPr>
        </p:nvSpPr>
        <p:spPr>
          <a:xfrm>
            <a:off x="311700" y="1107450"/>
            <a:ext cx="59397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s"/>
              <a:t>This could be an expensive project, because it includes many costs as:</a:t>
            </a:r>
            <a:endParaRPr/>
          </a:p>
          <a:p>
            <a:pPr indent="-317182" lvl="0" marL="457200" rtl="0" algn="l">
              <a:spcBef>
                <a:spcPts val="1200"/>
              </a:spcBef>
              <a:spcAft>
                <a:spcPts val="0"/>
              </a:spcAft>
              <a:buSzPct val="100000"/>
              <a:buChar char="-"/>
            </a:pPr>
            <a:r>
              <a:rPr lang="es"/>
              <a:t>Experts and teachers’ salaries.</a:t>
            </a:r>
            <a:endParaRPr/>
          </a:p>
          <a:p>
            <a:pPr indent="-317182" lvl="0" marL="457200" rtl="0" algn="l">
              <a:spcBef>
                <a:spcPts val="0"/>
              </a:spcBef>
              <a:spcAft>
                <a:spcPts val="0"/>
              </a:spcAft>
              <a:buSzPct val="100000"/>
              <a:buChar char="-"/>
            </a:pPr>
            <a:r>
              <a:rPr lang="es"/>
              <a:t>Drivers for public transport.</a:t>
            </a:r>
            <a:endParaRPr/>
          </a:p>
          <a:p>
            <a:pPr indent="-317182" lvl="0" marL="457200" rtl="0" algn="l">
              <a:spcBef>
                <a:spcPts val="0"/>
              </a:spcBef>
              <a:spcAft>
                <a:spcPts val="0"/>
              </a:spcAft>
              <a:buSzPct val="100000"/>
              <a:buChar char="-"/>
            </a:pPr>
            <a:r>
              <a:rPr lang="es"/>
              <a:t>Changes in the factories and their ways of product</a:t>
            </a:r>
            <a:r>
              <a:rPr lang="es"/>
              <a:t>ion.</a:t>
            </a:r>
            <a:endParaRPr/>
          </a:p>
          <a:p>
            <a:pPr indent="-317182" lvl="0" marL="457200" rtl="0" algn="l">
              <a:spcBef>
                <a:spcPts val="0"/>
              </a:spcBef>
              <a:spcAft>
                <a:spcPts val="0"/>
              </a:spcAft>
              <a:buSzPct val="100000"/>
              <a:buChar char="-"/>
            </a:pPr>
            <a:r>
              <a:rPr lang="es"/>
              <a:t>Rewards and pawn machines.</a:t>
            </a:r>
            <a:endParaRPr/>
          </a:p>
          <a:p>
            <a:pPr indent="0" lvl="0" marL="0" rtl="0" algn="l">
              <a:spcBef>
                <a:spcPts val="1200"/>
              </a:spcBef>
              <a:spcAft>
                <a:spcPts val="0"/>
              </a:spcAft>
              <a:buNone/>
            </a:pPr>
            <a:r>
              <a:rPr lang="es"/>
              <a:t>All this costs can be paid with government financial support, and with some volunteers. </a:t>
            </a:r>
            <a:endParaRPr/>
          </a:p>
          <a:p>
            <a:pPr indent="0" lvl="0" marL="0" rtl="0" algn="l">
              <a:spcBef>
                <a:spcPts val="1200"/>
              </a:spcBef>
              <a:spcAft>
                <a:spcPts val="0"/>
              </a:spcAft>
              <a:buNone/>
            </a:pPr>
            <a:r>
              <a:rPr lang="es"/>
              <a:t>But this project has more benefits apart from reducing the air pollution, it will create new employment opportunities and it will make improve some environmentally-friendly companies.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s"/>
              <a:t>  </a:t>
            </a:r>
            <a:endParaRPr/>
          </a:p>
        </p:txBody>
      </p:sp>
      <p:pic>
        <p:nvPicPr>
          <p:cNvPr id="117" name="Google Shape;117;p21"/>
          <p:cNvPicPr preferRelativeResize="0"/>
          <p:nvPr/>
        </p:nvPicPr>
        <p:blipFill>
          <a:blip r:embed="rId3">
            <a:alphaModFix/>
          </a:blip>
          <a:stretch>
            <a:fillRect/>
          </a:stretch>
        </p:blipFill>
        <p:spPr>
          <a:xfrm>
            <a:off x="6251400" y="1017725"/>
            <a:ext cx="2381250" cy="2381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