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D7EC36-F1D4-48C8-A91C-26447E5965EA}" type="datetimeFigureOut">
              <a:rPr lang="es-ES" smtClean="0"/>
              <a:t>01/02/2020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24E60-9BBD-45F7-8F36-2AFA6D4441F4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</a:t>
            </a:r>
            <a:r>
              <a:rPr lang="en-US" sz="4800" dirty="0" smtClean="0"/>
              <a:t>H </a:t>
            </a:r>
            <a:r>
              <a:rPr lang="en-US" sz="4800" dirty="0"/>
              <a:t>measurement with a homemade </a:t>
            </a:r>
            <a:r>
              <a:rPr lang="en-US" sz="4800" dirty="0" smtClean="0"/>
              <a:t>indicator</a:t>
            </a:r>
            <a:endParaRPr lang="es-ES" sz="4800" dirty="0"/>
          </a:p>
        </p:txBody>
      </p:sp>
      <p:pic>
        <p:nvPicPr>
          <p:cNvPr id="1026" name="Picture 2" descr="C:\Users\practica\Desktop\833573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998226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7272"/>
            <a:ext cx="1175193" cy="657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949280"/>
            <a:ext cx="2186781" cy="6238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33256"/>
            <a:ext cx="1512168" cy="9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OBJETIVES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344816" cy="4896544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/>
          </a:p>
          <a:p>
            <a:r>
              <a:rPr lang="en-US" dirty="0"/>
              <a:t>Familiarize students with the concepts of acid, base, pH and indicators.</a:t>
            </a:r>
          </a:p>
          <a:p>
            <a:endParaRPr lang="en-US" dirty="0"/>
          </a:p>
          <a:p>
            <a:r>
              <a:rPr lang="en-US" dirty="0"/>
              <a:t>Perform pH measurements using acid-base indicators and pH scale.</a:t>
            </a:r>
          </a:p>
          <a:p>
            <a:endParaRPr lang="en-US" dirty="0"/>
          </a:p>
          <a:p>
            <a:pPr algn="just"/>
            <a:r>
              <a:rPr lang="en-US" dirty="0"/>
              <a:t>To ensure that students are able to identify the acidic or basic character of substances commonly used in everyday life.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1268760"/>
            <a:ext cx="7632848" cy="460851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165304"/>
            <a:ext cx="960606" cy="537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6237312"/>
            <a:ext cx="1728192" cy="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82296" indent="0">
                  <a:buNone/>
                </a:pPr>
                <a:r>
                  <a:rPr lang="es-ES" b="1" dirty="0" err="1"/>
                  <a:t>A</a:t>
                </a:r>
                <a:r>
                  <a:rPr lang="es-ES" b="1" dirty="0" err="1" smtClean="0"/>
                  <a:t>cids</a:t>
                </a:r>
                <a:r>
                  <a:rPr lang="es-ES" b="1" dirty="0" smtClean="0"/>
                  <a:t> and </a:t>
                </a:r>
                <a:r>
                  <a:rPr lang="es-ES" b="1" dirty="0" smtClean="0"/>
                  <a:t>bases</a:t>
                </a:r>
              </a:p>
              <a:p>
                <a:pPr marL="82296" indent="0">
                  <a:buNone/>
                </a:pPr>
                <a:endParaRPr lang="es-ES" sz="1400" b="1" dirty="0" smtClean="0"/>
              </a:p>
              <a:p>
                <a:pPr marL="82296" indent="0">
                  <a:buNone/>
                </a:pPr>
                <a:endParaRPr lang="es-ES" sz="2800" b="1" dirty="0"/>
              </a:p>
              <a:p>
                <a:pPr marL="82296" indent="0">
                  <a:buNone/>
                </a:pPr>
                <a:r>
                  <a:rPr lang="es-ES" sz="2800" b="1" dirty="0" smtClean="0"/>
                  <a:t> </a:t>
                </a:r>
                <a:r>
                  <a:rPr lang="es-ES" sz="2800" b="1" dirty="0" err="1" smtClean="0"/>
                  <a:t>Arrhenius`s</a:t>
                </a:r>
                <a:r>
                  <a:rPr lang="es-ES" sz="2800" b="1" dirty="0" smtClean="0"/>
                  <a:t> </a:t>
                </a:r>
                <a:r>
                  <a:rPr lang="es-ES" sz="2800" b="1" dirty="0" err="1" smtClean="0"/>
                  <a:t>theory</a:t>
                </a:r>
                <a:endParaRPr lang="es-ES" sz="2800" b="1" dirty="0" smtClean="0"/>
              </a:p>
              <a:p>
                <a:r>
                  <a:rPr lang="es-ES" sz="2800" b="1" dirty="0" err="1" smtClean="0"/>
                  <a:t>Acid</a:t>
                </a:r>
                <a:r>
                  <a:rPr lang="es-ES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𝐻𝐶𝑙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b="1" dirty="0" smtClean="0"/>
              </a:p>
              <a:p>
                <a:pPr marL="82296" indent="0">
                  <a:buNone/>
                </a:pPr>
                <a:r>
                  <a:rPr lang="es-ES" sz="2800" b="1" dirty="0" smtClean="0"/>
                  <a:t>Base: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b="1" dirty="0" smtClean="0"/>
              </a:p>
              <a:p>
                <a:pPr marL="82296" indent="0">
                  <a:buNone/>
                </a:pPr>
                <a:endParaRPr lang="es-ES" sz="2400" b="1" dirty="0" smtClean="0"/>
              </a:p>
              <a:p>
                <a:endParaRPr lang="es-ES" sz="2800" b="1" dirty="0" smtClean="0"/>
              </a:p>
              <a:p>
                <a:r>
                  <a:rPr lang="es-ES" sz="2800" b="1" dirty="0" err="1" smtClean="0"/>
                  <a:t>Brönsted-Lowry`s</a:t>
                </a:r>
                <a:r>
                  <a:rPr lang="es-ES" sz="2800" b="1" dirty="0" smtClean="0"/>
                  <a:t> </a:t>
                </a:r>
                <a:r>
                  <a:rPr lang="es-ES" sz="2800" b="1" dirty="0" err="1" smtClean="0"/>
                  <a:t>theory</a:t>
                </a:r>
                <a:endParaRPr lang="es-ES" sz="2800" b="1" dirty="0" smtClean="0"/>
              </a:p>
              <a:p>
                <a:pPr marL="82296" indent="0">
                  <a:buNone/>
                </a:pPr>
                <a:r>
                  <a:rPr lang="es-ES" sz="2800" b="1" dirty="0" err="1" smtClean="0"/>
                  <a:t>A</a:t>
                </a:r>
                <a:r>
                  <a:rPr lang="es-ES" sz="2800" b="1" dirty="0" err="1" smtClean="0"/>
                  <a:t>cid</a:t>
                </a:r>
                <a:r>
                  <a:rPr lang="es-ES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𝐻𝐶𝑙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𝐶𝑙𝑂</m:t>
                            </m:r>
                          </m:e>
                          <m:sub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s-ES" sz="2800" b="1" dirty="0"/>
              </a:p>
              <a:p>
                <a:pPr marL="82296" indent="0">
                  <a:buNone/>
                </a:pPr>
                <a:r>
                  <a:rPr lang="es-ES" sz="2800" b="1" dirty="0"/>
                  <a:t>Base</a:t>
                </a:r>
                <a:r>
                  <a:rPr lang="es-ES" sz="28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800" i="1">
                        <a:latin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b="1" dirty="0"/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3" t="-25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 redondeado"/>
          <p:cNvSpPr/>
          <p:nvPr/>
        </p:nvSpPr>
        <p:spPr>
          <a:xfrm>
            <a:off x="1475656" y="2348880"/>
            <a:ext cx="6192688" cy="18002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THEORETICAL FOUNDATION</a:t>
            </a:r>
            <a:endParaRPr lang="es-ES" sz="4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75656" y="4509120"/>
            <a:ext cx="6192688" cy="18002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2407171"/>
            <a:ext cx="5472608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:endParaRPr lang="es-ES" b="1" dirty="0" smtClean="0"/>
              </a:p>
              <a:p>
                <a:pPr marL="82296" indent="0">
                  <a:buNone/>
                </a:pPr>
                <a:endParaRPr lang="es-ES" sz="500" b="1" dirty="0" smtClean="0"/>
              </a:p>
              <a:p>
                <a:pPr marL="82296" indent="0" algn="ctr">
                  <a:buNone/>
                </a:pPr>
                <a:endParaRPr lang="es-ES" sz="2800" i="1" dirty="0" smtClean="0">
                  <a:latin typeface="Cambria Math" panose="02040503050406030204" pitchFamily="18" charset="0"/>
                </a:endParaRPr>
              </a:p>
              <a:p>
                <a:pPr marL="822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8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E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s-E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s-ES" sz="2800" dirty="0" smtClean="0"/>
              </a:p>
              <a:p>
                <a:pPr marL="82296" indent="0" algn="ctr">
                  <a:buNone/>
                </a:pPr>
                <a:endParaRPr lang="es-ES" sz="2800" dirty="0" smtClean="0"/>
              </a:p>
              <a:p>
                <a:pPr marL="82296" indent="0" algn="ctr">
                  <a:buNone/>
                </a:pPr>
                <a:endParaRPr lang="es-ES" sz="2800" dirty="0" smtClean="0"/>
              </a:p>
              <a:p>
                <a:pPr marL="82296" indent="0" algn="ctr">
                  <a:buNone/>
                </a:pPr>
                <a:endParaRPr lang="es-ES" sz="500" dirty="0"/>
              </a:p>
              <a:p>
                <a:pPr marL="82296" indent="0" algn="ctr">
                  <a:buNone/>
                </a:pPr>
                <a:endParaRPr lang="es-ES" sz="2800" dirty="0" smtClean="0"/>
              </a:p>
              <a:p>
                <a:pPr marL="82296" indent="0" algn="ctr">
                  <a:buNone/>
                </a:pPr>
                <a:r>
                  <a:rPr lang="es-ES" sz="2800" dirty="0" err="1" smtClean="0"/>
                  <a:t>Acid</a:t>
                </a:r>
                <a:r>
                  <a:rPr lang="es-ES" sz="2800" dirty="0" smtClean="0"/>
                  <a:t> </a:t>
                </a:r>
                <a:r>
                  <a:rPr lang="es-ES" sz="2800" dirty="0" err="1" smtClean="0"/>
                  <a:t>dissolution</a:t>
                </a:r>
                <a:r>
                  <a:rPr lang="es-ES" sz="2800" dirty="0" smtClean="0"/>
                  <a:t>       </a:t>
                </a:r>
                <a:r>
                  <a:rPr lang="es-ES" sz="2800" dirty="0"/>
                  <a:t>pH &lt; 7</a:t>
                </a:r>
              </a:p>
              <a:p>
                <a:pPr marL="82296" indent="0" algn="ctr">
                  <a:buNone/>
                </a:pPr>
                <a:r>
                  <a:rPr lang="es-ES" sz="2800" dirty="0"/>
                  <a:t>N</a:t>
                </a:r>
                <a:r>
                  <a:rPr lang="es-ES" sz="2800" dirty="0" smtClean="0"/>
                  <a:t>eutral </a:t>
                </a:r>
                <a:r>
                  <a:rPr lang="es-ES" sz="2800" dirty="0" err="1" smtClean="0"/>
                  <a:t>dissolution</a:t>
                </a:r>
                <a:r>
                  <a:rPr lang="es-ES" sz="2800" dirty="0" smtClean="0"/>
                  <a:t>   </a:t>
                </a:r>
                <a:r>
                  <a:rPr lang="es-ES" sz="2800" dirty="0"/>
                  <a:t>pH = 7</a:t>
                </a:r>
              </a:p>
              <a:p>
                <a:pPr marL="82296" indent="0" algn="ctr">
                  <a:buNone/>
                </a:pPr>
                <a:r>
                  <a:rPr lang="es-ES" sz="2800" dirty="0" smtClean="0"/>
                  <a:t> </a:t>
                </a:r>
                <a:r>
                  <a:rPr lang="es-ES" sz="2800" dirty="0" smtClean="0"/>
                  <a:t>Ba</a:t>
                </a:r>
                <a:r>
                  <a:rPr lang="es-ES" sz="2800" dirty="0" smtClean="0"/>
                  <a:t>sic </a:t>
                </a:r>
                <a:r>
                  <a:rPr lang="es-ES" sz="2800" dirty="0" err="1" smtClean="0"/>
                  <a:t>dissolution</a:t>
                </a:r>
                <a:r>
                  <a:rPr lang="es-ES" sz="2800" dirty="0" smtClean="0"/>
                  <a:t>     </a:t>
                </a:r>
                <a:r>
                  <a:rPr lang="es-ES" sz="2800" dirty="0"/>
                  <a:t>pH &gt; </a:t>
                </a:r>
                <a:r>
                  <a:rPr lang="es-ES" sz="2800" dirty="0" smtClean="0"/>
                  <a:t>7</a:t>
                </a:r>
              </a:p>
              <a:p>
                <a:endParaRPr lang="es-ES" sz="24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 AND pH SCALE</a:t>
            </a:r>
            <a:endParaRPr lang="es-ES" dirty="0"/>
          </a:p>
        </p:txBody>
      </p:sp>
      <p:sp>
        <p:nvSpPr>
          <p:cNvPr id="5" name="4 Flecha a la derecha con bandas"/>
          <p:cNvSpPr/>
          <p:nvPr/>
        </p:nvSpPr>
        <p:spPr>
          <a:xfrm rot="5400000">
            <a:off x="4698014" y="3483006"/>
            <a:ext cx="756084" cy="1008112"/>
          </a:xfrm>
          <a:prstGeom prst="stripedRightArrow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021288"/>
            <a:ext cx="11827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pH MEASUREMENT</a:t>
            </a:r>
            <a:br>
              <a:rPr lang="es-ES" sz="4000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err="1" smtClean="0"/>
              <a:t>Colorimetric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</a:t>
            </a:r>
          </a:p>
          <a:p>
            <a:pPr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              </a:t>
            </a:r>
            <a:r>
              <a:rPr lang="es-ES" dirty="0" err="1" smtClean="0"/>
              <a:t>or</a:t>
            </a:r>
            <a:endParaRPr lang="es-ES" dirty="0"/>
          </a:p>
          <a:p>
            <a:pPr marL="82296" indent="0">
              <a:buNone/>
            </a:pPr>
            <a:r>
              <a:rPr lang="es-ES" dirty="0"/>
              <a:t>- </a:t>
            </a:r>
            <a:r>
              <a:rPr lang="es-ES" sz="2800" dirty="0" smtClean="0"/>
              <a:t>E</a:t>
            </a:r>
            <a:r>
              <a:rPr lang="en-US" sz="2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lectrodes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and a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millivoltmeter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pH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meter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s-ES" sz="2800" dirty="0"/>
          </a:p>
        </p:txBody>
      </p:sp>
      <p:pic>
        <p:nvPicPr>
          <p:cNvPr id="2051" name="Picture 3" descr="C:\Users\practica\Desktop\desca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actica\Desktop\Phmetro-–-Que-es-fundamento-partes-calibración-1-1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093296"/>
            <a:ext cx="1182727" cy="658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6237312"/>
            <a:ext cx="1750509" cy="498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6093296"/>
            <a:ext cx="939567" cy="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es-ES" sz="4000" dirty="0" smtClean="0"/>
              <a:t>MATERIALS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547260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b="1" dirty="0"/>
              <a:t>Preparation of the acid-base indicator</a:t>
            </a:r>
          </a:p>
          <a:p>
            <a:r>
              <a:rPr lang="en-US" sz="2600" dirty="0"/>
              <a:t>Red cabbage.</a:t>
            </a:r>
          </a:p>
          <a:p>
            <a:r>
              <a:rPr lang="en-US" sz="2600" dirty="0"/>
              <a:t>Alcohol.</a:t>
            </a:r>
          </a:p>
          <a:p>
            <a:r>
              <a:rPr lang="en-US" sz="2600" dirty="0"/>
              <a:t>Strainer.</a:t>
            </a:r>
          </a:p>
          <a:p>
            <a:r>
              <a:rPr lang="en-US" sz="2600" dirty="0"/>
              <a:t>Glass.</a:t>
            </a:r>
          </a:p>
          <a:p>
            <a:r>
              <a:rPr lang="en-US" sz="2600" dirty="0"/>
              <a:t>Blender and glass.</a:t>
            </a:r>
          </a:p>
          <a:p>
            <a:r>
              <a:rPr lang="en-US" sz="2600" dirty="0"/>
              <a:t>Soup spoon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b="1" dirty="0"/>
              <a:t>PH measurement</a:t>
            </a:r>
            <a:r>
              <a:rPr lang="en-US" dirty="0"/>
              <a:t>:</a:t>
            </a:r>
          </a:p>
          <a:p>
            <a:r>
              <a:rPr lang="en-US" sz="2400" dirty="0"/>
              <a:t>Plastic </a:t>
            </a:r>
            <a:r>
              <a:rPr lang="en-US" sz="2400" dirty="0" smtClean="0"/>
              <a:t>cups or test tube</a:t>
            </a:r>
            <a:endParaRPr lang="en-US" sz="2400" dirty="0"/>
          </a:p>
          <a:p>
            <a:r>
              <a:rPr lang="en-US" sz="2400" dirty="0"/>
              <a:t>Syringe.</a:t>
            </a:r>
          </a:p>
          <a:p>
            <a:r>
              <a:rPr lang="en-US" sz="2400" dirty="0"/>
              <a:t>PH scale</a:t>
            </a:r>
          </a:p>
          <a:p>
            <a:r>
              <a:rPr lang="en-US" sz="2400" dirty="0"/>
              <a:t>Substances to which the pH will be measured: lemon, orange, bleach, water, toothpaste, vinegar, milk and ammonia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8"/>
          <a:stretch/>
        </p:blipFill>
        <p:spPr>
          <a:xfrm>
            <a:off x="5940152" y="1988840"/>
            <a:ext cx="2736304" cy="319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6372200" y="4869160"/>
            <a:ext cx="2476847" cy="52215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755482" y="5554083"/>
            <a:ext cx="2042703" cy="94658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2915816" y="4005064"/>
            <a:ext cx="1440160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691680" y="1628800"/>
            <a:ext cx="4104456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Split </a:t>
            </a:r>
            <a:r>
              <a:rPr lang="es-ES" sz="2400" dirty="0" err="1">
                <a:solidFill>
                  <a:schemeClr val="tx1"/>
                </a:solidFill>
              </a:rPr>
              <a:t>several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cabbage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leaves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PROCESS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699792" y="28529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A</a:t>
            </a:r>
            <a:r>
              <a:rPr lang="es-ES" sz="2400" b="1" dirty="0" err="1" smtClean="0"/>
              <a:t>dd</a:t>
            </a:r>
            <a:r>
              <a:rPr lang="es-ES" sz="2400" b="1" dirty="0" smtClean="0"/>
              <a:t> alcohol 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Shake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800" y="530120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Extract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liquid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531732" y="2780928"/>
            <a:ext cx="2016224" cy="50405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483768" y="5301208"/>
            <a:ext cx="3096343" cy="50405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3491880" y="2276872"/>
            <a:ext cx="216024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3563888" y="3458796"/>
            <a:ext cx="216024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3635896" y="4725144"/>
            <a:ext cx="216024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300192" y="572011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red </a:t>
            </a:r>
            <a:r>
              <a:rPr lang="es-ES" dirty="0" err="1" smtClean="0"/>
              <a:t>cabbage</a:t>
            </a:r>
            <a:r>
              <a:rPr lang="es-ES" dirty="0" smtClean="0"/>
              <a:t> </a:t>
            </a:r>
            <a:r>
              <a:rPr lang="es-ES" dirty="0" err="1" smtClean="0"/>
              <a:t>extract</a:t>
            </a:r>
            <a:endParaRPr lang="es-ES" dirty="0"/>
          </a:p>
        </p:txBody>
      </p:sp>
      <p:sp>
        <p:nvSpPr>
          <p:cNvPr id="19" name="18 Flecha a la derecha con bandas"/>
          <p:cNvSpPr/>
          <p:nvPr/>
        </p:nvSpPr>
        <p:spPr>
          <a:xfrm rot="886209">
            <a:off x="5692917" y="5764257"/>
            <a:ext cx="86409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524754" y="497501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acid</a:t>
            </a:r>
            <a:r>
              <a:rPr lang="es-ES" b="1" dirty="0"/>
              <a:t>-base </a:t>
            </a:r>
            <a:r>
              <a:rPr lang="es-ES" b="1" dirty="0" err="1" smtClean="0"/>
              <a:t>indicator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6752"/>
            <a:ext cx="1296144" cy="172819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1009864" cy="134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5144"/>
            <a:ext cx="1152128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practica\Desktop\ESCALA DE pH INDICADOR REPOLLO MORAD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40656" r="8289" b="31527"/>
          <a:stretch/>
        </p:blipFill>
        <p:spPr bwMode="auto">
          <a:xfrm>
            <a:off x="1619672" y="4797152"/>
            <a:ext cx="6310630" cy="942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63688" y="458112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pH </a:t>
            </a:r>
            <a:r>
              <a:rPr lang="es-ES" b="1" dirty="0" err="1" smtClean="0"/>
              <a:t>scale</a:t>
            </a:r>
            <a:endParaRPr lang="es-E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2880320" cy="2160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268829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Flecha derecha 14"/>
          <p:cNvSpPr/>
          <p:nvPr/>
        </p:nvSpPr>
        <p:spPr>
          <a:xfrm>
            <a:off x="4577198" y="3789040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r="15592"/>
          <a:stretch/>
        </p:blipFill>
        <p:spPr>
          <a:xfrm rot="10800000">
            <a:off x="4788024" y="1052736"/>
            <a:ext cx="987574" cy="11938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59632" y="30689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Add a small amount of the substance you want to measure in each glass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572000" y="2420888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Add </a:t>
            </a:r>
            <a:r>
              <a:rPr lang="en-US" sz="1400" dirty="0"/>
              <a:t>a few drops of cabbage extract</a:t>
            </a:r>
            <a:endParaRPr lang="es-E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665824" y="310583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Shake and observe color change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6309320"/>
            <a:ext cx="750679" cy="4179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6379768"/>
            <a:ext cx="1678501" cy="4782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6165304"/>
            <a:ext cx="939567" cy="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188</Words>
  <Application>Microsoft Office PowerPoint</Application>
  <PresentationFormat>Presentación en pantalla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Gill Sans MT</vt:lpstr>
      <vt:lpstr>Verdana</vt:lpstr>
      <vt:lpstr>Wingdings 2</vt:lpstr>
      <vt:lpstr>Solsticio</vt:lpstr>
      <vt:lpstr>pH measurement with a homemade indicator</vt:lpstr>
      <vt:lpstr>OBJETIVES</vt:lpstr>
      <vt:lpstr>THEORETICAL FOUNDATION</vt:lpstr>
      <vt:lpstr>CONCEPT AND pH SCALE</vt:lpstr>
      <vt:lpstr>pH MEASUREMENT </vt:lpstr>
      <vt:lpstr>MATERIALS</vt:lpstr>
      <vt:lpstr>PROCESS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DE pH CON UN INDICADOR CASERO</dc:title>
  <dc:creator>practica</dc:creator>
  <cp:lastModifiedBy>Usuario</cp:lastModifiedBy>
  <cp:revision>30</cp:revision>
  <dcterms:created xsi:type="dcterms:W3CDTF">2018-02-15T12:45:02Z</dcterms:created>
  <dcterms:modified xsi:type="dcterms:W3CDTF">2020-02-01T20:55:24Z</dcterms:modified>
</cp:coreProperties>
</file>