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8" r:id="rId3"/>
    <p:sldId id="259" r:id="rId4"/>
    <p:sldId id="260" r:id="rId5"/>
    <p:sldId id="261" r:id="rId6"/>
    <p:sldId id="262" r:id="rId7"/>
    <p:sldId id="263" r:id="rId8"/>
    <p:sldId id="264" r:id="rId9"/>
    <p:sldId id="265" r:id="rId10"/>
    <p:sldId id="266" r:id="rId11"/>
    <p:sldId id="271" r:id="rId12"/>
    <p:sldId id="267" r:id="rId13"/>
    <p:sldId id="268" r:id="rId14"/>
    <p:sldId id="269" r:id="rId15"/>
    <p:sldId id="270"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DC029-39C8-B9E3-BE28-AD5B7B76DF2D}" v="80" dt="2021-02-04T09:47:4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741" y="5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13:29:08.7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13:52:38.35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2/9/2021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50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9895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5372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927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58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664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027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90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257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20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88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2/9/2021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2218527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ortlandt.nl/publications/art066e.pdf" TargetMode="External"/><Relationship Id="rId2" Type="http://schemas.openxmlformats.org/officeDocument/2006/relationships/hyperlink" Target="https://www.archaeology.org/exclusives/articles/1302-proto-indo-european-schleichers-fab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D28D876-CB30-4907-BA65-EFFC89D1D0B2}"/>
              </a:ext>
            </a:extLst>
          </p:cNvPr>
          <p:cNvSpPr>
            <a:spLocks noGrp="1"/>
          </p:cNvSpPr>
          <p:nvPr>
            <p:ph type="ctrTitle"/>
          </p:nvPr>
        </p:nvSpPr>
        <p:spPr>
          <a:xfrm>
            <a:off x="484920" y="190626"/>
            <a:ext cx="3571810" cy="3573516"/>
          </a:xfrm>
        </p:spPr>
        <p:txBody>
          <a:bodyPr>
            <a:normAutofit/>
          </a:bodyPr>
          <a:lstStyle/>
          <a:p>
            <a:r>
              <a:rPr lang="en-US" sz="5400" dirty="0"/>
              <a:t>Slavic mythology</a:t>
            </a:r>
          </a:p>
        </p:txBody>
      </p:sp>
      <p:sp>
        <p:nvSpPr>
          <p:cNvPr id="3" name="Podnaslov 2">
            <a:extLst>
              <a:ext uri="{FF2B5EF4-FFF2-40B4-BE49-F238E27FC236}">
                <a16:creationId xmlns:a16="http://schemas.microsoft.com/office/drawing/2014/main" id="{54122C0F-BA70-4F59-AB3E-028A20FCE32E}"/>
              </a:ext>
            </a:extLst>
          </p:cNvPr>
          <p:cNvSpPr>
            <a:spLocks noGrp="1"/>
          </p:cNvSpPr>
          <p:nvPr>
            <p:ph type="subTitle" idx="1"/>
          </p:nvPr>
        </p:nvSpPr>
        <p:spPr>
          <a:xfrm>
            <a:off x="623707" y="4409267"/>
            <a:ext cx="3571810" cy="1559327"/>
          </a:xfrm>
        </p:spPr>
        <p:txBody>
          <a:bodyPr>
            <a:normAutofit/>
          </a:bodyPr>
          <a:lstStyle/>
          <a:p>
            <a:r>
              <a:rPr lang="en-US" dirty="0">
                <a:latin typeface="+mj-lt"/>
              </a:rPr>
              <a:t>Ivana </a:t>
            </a:r>
            <a:r>
              <a:rPr lang="en-US" dirty="0" err="1">
                <a:latin typeface="+mj-lt"/>
              </a:rPr>
              <a:t>Brlić</a:t>
            </a:r>
            <a:r>
              <a:rPr lang="en-US" dirty="0">
                <a:latin typeface="+mj-lt"/>
              </a:rPr>
              <a:t> </a:t>
            </a:r>
            <a:r>
              <a:rPr lang="en-US" dirty="0" err="1">
                <a:latin typeface="+mj-lt"/>
              </a:rPr>
              <a:t>Mažuranić</a:t>
            </a:r>
            <a:r>
              <a:rPr lang="en-US" dirty="0">
                <a:latin typeface="+mj-lt"/>
              </a:rPr>
              <a:t>: </a:t>
            </a:r>
            <a:r>
              <a:rPr lang="en-US" dirty="0" err="1">
                <a:latin typeface="+mj-lt"/>
              </a:rPr>
              <a:t>Priče</a:t>
            </a:r>
            <a:r>
              <a:rPr lang="en-US" dirty="0">
                <a:latin typeface="+mj-lt"/>
              </a:rPr>
              <a:t> </a:t>
            </a:r>
            <a:r>
              <a:rPr lang="en-US" dirty="0" err="1">
                <a:latin typeface="+mj-lt"/>
              </a:rPr>
              <a:t>iz</a:t>
            </a:r>
            <a:r>
              <a:rPr lang="en-US" dirty="0">
                <a:latin typeface="+mj-lt"/>
              </a:rPr>
              <a:t> </a:t>
            </a:r>
            <a:r>
              <a:rPr lang="en-US" dirty="0" err="1">
                <a:latin typeface="+mj-lt"/>
              </a:rPr>
              <a:t>davnine</a:t>
            </a:r>
            <a:endParaRPr lang="en-US" dirty="0">
              <a:latin typeface="+mj-lt"/>
            </a:endParaRPr>
          </a:p>
        </p:txBody>
      </p:sp>
      <p:sp>
        <p:nvSpPr>
          <p:cNvPr id="410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6B8C1"/>
          </a:solidFill>
          <a:ln w="38100" cap="rnd">
            <a:solidFill>
              <a:srgbClr val="76B8C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lavic mythology: Meet Perun, the thunder god - Kafkadesk">
            <a:extLst>
              <a:ext uri="{FF2B5EF4-FFF2-40B4-BE49-F238E27FC236}">
                <a16:creationId xmlns:a16="http://schemas.microsoft.com/office/drawing/2014/main" id="{102E0DF3-8F57-4F6E-8464-31550AAFE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77" r="16925" b="-2"/>
          <a:stretch/>
        </p:blipFill>
        <p:spPr bwMode="auto">
          <a:xfrm>
            <a:off x="5596861" y="640080"/>
            <a:ext cx="5329485"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9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47EF936-6092-425C-B718-8EAF86E45EA8}"/>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6700" b="0" i="0" dirty="0">
                <a:effectLst/>
              </a:rPr>
              <a:t>How Quest Sought the Truth</a:t>
            </a:r>
            <a:endParaRPr lang="en-US" sz="6700" dirty="0"/>
          </a:p>
        </p:txBody>
      </p:sp>
      <p:sp>
        <p:nvSpPr>
          <p:cNvPr id="14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47933"/>
          </a:solidFill>
          <a:ln w="38100" cap="rnd">
            <a:solidFill>
              <a:srgbClr val="A4793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Content Placeholder 2055">
            <a:extLst>
              <a:ext uri="{FF2B5EF4-FFF2-40B4-BE49-F238E27FC236}">
                <a16:creationId xmlns:a16="http://schemas.microsoft.com/office/drawing/2014/main" id="{DDA162F4-EB1D-4B09-B519-D303959D85C6}"/>
              </a:ext>
            </a:extLst>
          </p:cNvPr>
          <p:cNvSpPr>
            <a:spLocks noGrp="1"/>
          </p:cNvSpPr>
          <p:nvPr>
            <p:ph idx="1"/>
          </p:nvPr>
        </p:nvSpPr>
        <p:spPr>
          <a:xfrm>
            <a:off x="572493" y="2071316"/>
            <a:ext cx="6713552" cy="4119172"/>
          </a:xfrm>
        </p:spPr>
        <p:txBody>
          <a:bodyPr anchor="t">
            <a:normAutofit/>
          </a:bodyPr>
          <a:lstStyle/>
          <a:p>
            <a:pPr marL="0" indent="0">
              <a:buNone/>
            </a:pP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CHARACTERS:</a:t>
            </a:r>
          </a:p>
          <a:p>
            <a:pPr marL="0" indent="0">
              <a:buNone/>
            </a:pPr>
            <a:r>
              <a:rPr lang="en-US" sz="2400" dirty="0" err="1">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Vjest</a:t>
            </a:r>
            <a:r>
              <a:rPr lang="en-US" sz="2400"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 - </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old man, grandfather</a:t>
            </a:r>
          </a:p>
          <a:p>
            <a:pPr marL="0" indent="0">
              <a:buNone/>
            </a:pP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Ljutiša</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Marun</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and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(Quest)</a:t>
            </a:r>
            <a:r>
              <a:rPr lang="en-US" sz="2400"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 – grandchildren</a:t>
            </a:r>
          </a:p>
          <a:p>
            <a:pPr marL="0" indent="0">
              <a:buNone/>
            </a:pP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Svarožić</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 god of light</a:t>
            </a:r>
            <a:endParaRPr lang="en-US" sz="2400"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US" sz="2400" dirty="0" err="1">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Bjes</a:t>
            </a:r>
            <a:r>
              <a:rPr lang="en-US" sz="2400"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 – angry part of each human described as a character that talks to grandchildren (Fury, Rage)</a:t>
            </a:r>
            <a:endPar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052" name="Picture 4" descr="Kako je Potjeh tražio istinu - I. dio">
            <a:extLst>
              <a:ext uri="{FF2B5EF4-FFF2-40B4-BE49-F238E27FC236}">
                <a16:creationId xmlns:a16="http://schemas.microsoft.com/office/drawing/2014/main" id="{FD6DD23D-47D4-4C31-9077-090416AE7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07" r="1443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7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47EF936-6092-425C-B718-8EAF86E45EA8}"/>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6700" b="0" i="0" dirty="0">
                <a:effectLst/>
              </a:rPr>
              <a:t>How Quest Sought the Truth</a:t>
            </a:r>
            <a:endParaRPr lang="en-US" sz="6700" dirty="0"/>
          </a:p>
        </p:txBody>
      </p:sp>
      <p:sp>
        <p:nvSpPr>
          <p:cNvPr id="14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47933"/>
          </a:solidFill>
          <a:ln w="38100" cap="rnd">
            <a:solidFill>
              <a:srgbClr val="A4793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Content Placeholder 2055">
            <a:extLst>
              <a:ext uri="{FF2B5EF4-FFF2-40B4-BE49-F238E27FC236}">
                <a16:creationId xmlns:a16="http://schemas.microsoft.com/office/drawing/2014/main" id="{DDA162F4-EB1D-4B09-B519-D303959D85C6}"/>
              </a:ext>
            </a:extLst>
          </p:cNvPr>
          <p:cNvSpPr>
            <a:spLocks noGrp="1"/>
          </p:cNvSpPr>
          <p:nvPr>
            <p:ph idx="1"/>
          </p:nvPr>
        </p:nvSpPr>
        <p:spPr>
          <a:xfrm>
            <a:off x="572493" y="2071316"/>
            <a:ext cx="6713552" cy="4119172"/>
          </a:xfrm>
        </p:spPr>
        <p:txBody>
          <a:bodyPr anchor="t">
            <a:normAutofit lnSpcReduction="10000"/>
          </a:bodyPr>
          <a:lstStyle/>
          <a:p>
            <a:pPr marL="0" indent="0">
              <a:buNone/>
            </a:pP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FIRST PART:</a:t>
            </a:r>
          </a:p>
          <a:p>
            <a:pPr marL="0" indent="0">
              <a:buNone/>
            </a:pP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In a very long time ago, an old man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Vjest</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lived </a:t>
            </a:r>
            <a:r>
              <a:rPr lang="en-US" sz="1800" dirty="0">
                <a:solidFill>
                  <a:srgbClr val="222222"/>
                </a:solidFill>
                <a:latin typeface="Georgia" panose="02040502050405020303" pitchFamily="18" charset="0"/>
                <a:ea typeface="Calibri" panose="020F0502020204030204" pitchFamily="34" charset="0"/>
                <a:cs typeface="Times New Roman" panose="02020603050405020304" pitchFamily="18" charset="0"/>
              </a:rPr>
              <a:t>in</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 mountain with three grandchildren named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Ljutiša</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Marun</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and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Potjeh</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One day the grandfather sends his grandchildren for a honey to the forest, it was dark and the grandchildren start talking about the world, but then they realize that none of them were further from this forest. So they start singing a song to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to give them light. And while they were singing like that,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appeared to them and he took them around the world and told them that they must not leave their grandfather until they returned his love for him. But when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brought them back to the mountain where he took them from, they forgot all that, and they could not remember what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told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2" name="Picture 4" descr="Kako je Potjeh tražio istinu - I. dio">
            <a:extLst>
              <a:ext uri="{FF2B5EF4-FFF2-40B4-BE49-F238E27FC236}">
                <a16:creationId xmlns:a16="http://schemas.microsoft.com/office/drawing/2014/main" id="{FD6DD23D-47D4-4C31-9077-090416AE7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07" r="1443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8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C90B967-B382-4FBC-97D1-FD754D60AF4E}"/>
              </a:ext>
            </a:extLst>
          </p:cNvPr>
          <p:cNvSpPr>
            <a:spLocks noGrp="1"/>
          </p:cNvSpPr>
          <p:nvPr>
            <p:ph type="title"/>
          </p:nvPr>
        </p:nvSpPr>
        <p:spPr>
          <a:xfrm>
            <a:off x="232229" y="-1070733"/>
            <a:ext cx="5862246" cy="7302150"/>
          </a:xfrm>
        </p:spPr>
        <p:txBody>
          <a:bodyPr vert="horz" lIns="91440" tIns="45720" rIns="91440" bIns="45720" rtlCol="0" anchor="b">
            <a:normAutofit/>
          </a:bodyPr>
          <a:lstStyle/>
          <a:p>
            <a:r>
              <a:rPr lang="en-US" sz="2400" dirty="0"/>
              <a:t>SECOND PART:</a:t>
            </a:r>
            <a:br>
              <a:rPr lang="en-US" sz="2400" dirty="0"/>
            </a:br>
            <a:br>
              <a:rPr lang="en-US" sz="2400" dirty="0"/>
            </a:b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There was a demon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Bjesmoar</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in the forest who really wanted to get rid of the old man. So when the grandchildren returned to the grandfather and told him the story of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Svarozic</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who was asked what he had said,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Bjesmomar</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sent 3 rages, for each one, to persuade the grandchildren what they were saying.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Ljutiša</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and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Marun</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say that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told them that he would be the richest and strongest man in the world, but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Potjeh</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who loved the truth, did not allow himself to be seduced by this persuasions and simply said that he did not know what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Svarožić</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said. So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Ljutiša</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and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Marun</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listened to their rages and did everything they wanted, but </a:t>
            </a:r>
            <a:r>
              <a:rPr lang="en-US" sz="1800" dirty="0" err="1">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Potjeh</a:t>
            </a:r>
            <a:r>
              <a:rPr lang="en-US" sz="1800" dirty="0">
                <a:solidFill>
                  <a:srgbClr val="222222"/>
                </a:solidFill>
                <a:effectLst/>
                <a:latin typeface="Georgia" panose="02040502050405020303" pitchFamily="18" charset="0"/>
                <a:ea typeface="Calibri" panose="020F0502020204030204" pitchFamily="34" charset="0"/>
                <a:cs typeface="Times New Roman" panose="02020603050405020304" pitchFamily="18" charset="0"/>
              </a:rPr>
              <a:t> was unable to persuade the rage and he decided to seek the truth.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77"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AA54F"/>
          </a:solidFill>
          <a:ln w="38100" cap="rnd">
            <a:solidFill>
              <a:srgbClr val="DAA5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Jutarnji list - POTJEHOVA ISTINA Priča iz davnine Ivane Brlić Mažuranić,  objavljena prije sto godina, i danas je jednako tužna">
            <a:extLst>
              <a:ext uri="{FF2B5EF4-FFF2-40B4-BE49-F238E27FC236}">
                <a16:creationId xmlns:a16="http://schemas.microsoft.com/office/drawing/2014/main" id="{3FCD2F21-9FC3-4383-AD59-0C5FB145B3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34" r="-1" b="8450"/>
          <a:stretch/>
        </p:blipFill>
        <p:spPr bwMode="auto">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3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AA54F"/>
          </a:solidFill>
          <a:ln w="38100" cap="rnd">
            <a:solidFill>
              <a:srgbClr val="DAA5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Content Placeholder 3083">
            <a:extLst>
              <a:ext uri="{FF2B5EF4-FFF2-40B4-BE49-F238E27FC236}">
                <a16:creationId xmlns:a16="http://schemas.microsoft.com/office/drawing/2014/main" id="{3EA5535E-E58F-4A68-A8AC-94189443EA4A}"/>
              </a:ext>
            </a:extLst>
          </p:cNvPr>
          <p:cNvSpPr>
            <a:spLocks noGrp="1"/>
          </p:cNvSpPr>
          <p:nvPr>
            <p:ph idx="1"/>
          </p:nvPr>
        </p:nvSpPr>
        <p:spPr>
          <a:xfrm>
            <a:off x="760768" y="145143"/>
            <a:ext cx="6031918" cy="5874253"/>
          </a:xfrm>
        </p:spPr>
        <p:txBody>
          <a:bodyPr>
            <a:noAutofit/>
          </a:bodyPr>
          <a:lstStyle/>
          <a:p>
            <a:pPr>
              <a:lnSpc>
                <a:spcPct val="100000"/>
              </a:lnSpc>
            </a:pPr>
            <a:r>
              <a:rPr lang="en-US" sz="2000" dirty="0">
                <a:latin typeface="Bookman Old Style" panose="02050604050505020204" pitchFamily="18" charset="0"/>
              </a:rPr>
              <a:t>THIRD PART:</a:t>
            </a:r>
            <a:br>
              <a:rPr lang="en-US" sz="2000" dirty="0">
                <a:latin typeface="Bookman Old Style" panose="02050604050505020204" pitchFamily="18" charset="0"/>
              </a:rPr>
            </a:br>
            <a:r>
              <a:rPr lang="en-US" sz="2000" dirty="0">
                <a:effectLst/>
                <a:latin typeface="Bookman Old Style" panose="02050604050505020204" pitchFamily="18" charset="0"/>
              </a:rPr>
              <a:t>So </a:t>
            </a:r>
            <a:r>
              <a:rPr lang="en-US" sz="2000" dirty="0" err="1">
                <a:effectLst/>
                <a:latin typeface="Bookman Old Style" panose="02050604050505020204" pitchFamily="18" charset="0"/>
              </a:rPr>
              <a:t>Potjeh</a:t>
            </a:r>
            <a:r>
              <a:rPr lang="en-US" sz="2000" dirty="0">
                <a:effectLst/>
                <a:latin typeface="Bookman Old Style" panose="02050604050505020204" pitchFamily="18" charset="0"/>
              </a:rPr>
              <a:t> said goodbye to his grandfather and went into the woods, sat down under a wild apple and tried to remember what </a:t>
            </a:r>
            <a:r>
              <a:rPr lang="en-US" sz="2000" dirty="0" err="1">
                <a:effectLst/>
                <a:latin typeface="Bookman Old Style" panose="02050604050505020204" pitchFamily="18" charset="0"/>
              </a:rPr>
              <a:t>Svarožić</a:t>
            </a:r>
            <a:r>
              <a:rPr lang="en-US" sz="2000" dirty="0">
                <a:effectLst/>
                <a:latin typeface="Bookman Old Style" panose="02050604050505020204" pitchFamily="18" charset="0"/>
              </a:rPr>
              <a:t> had told him. But </a:t>
            </a:r>
            <a:r>
              <a:rPr lang="en-US" sz="2000" dirty="0" err="1">
                <a:effectLst/>
                <a:latin typeface="Bookman Old Style" panose="02050604050505020204" pitchFamily="18" charset="0"/>
              </a:rPr>
              <a:t>Potjeh's</a:t>
            </a:r>
            <a:r>
              <a:rPr lang="en-US" sz="2000" dirty="0">
                <a:effectLst/>
                <a:latin typeface="Bookman Old Style" panose="02050604050505020204" pitchFamily="18" charset="0"/>
              </a:rPr>
              <a:t> anger did not give up, he constantly disturbed him, and when a thought came to </a:t>
            </a:r>
            <a:r>
              <a:rPr lang="en-US" sz="2000" dirty="0" err="1">
                <a:effectLst/>
                <a:latin typeface="Bookman Old Style" panose="02050604050505020204" pitchFamily="18" charset="0"/>
              </a:rPr>
              <a:t>Potjeh's</a:t>
            </a:r>
            <a:r>
              <a:rPr lang="en-US" sz="2000" dirty="0">
                <a:effectLst/>
                <a:latin typeface="Bookman Old Style" panose="02050604050505020204" pitchFamily="18" charset="0"/>
              </a:rPr>
              <a:t> mind, the rage would immediately distract him.</a:t>
            </a:r>
            <a:br>
              <a:rPr lang="en-US" sz="2000" dirty="0">
                <a:effectLst/>
                <a:latin typeface="Bookman Old Style" panose="02050604050505020204" pitchFamily="18" charset="0"/>
              </a:rPr>
            </a:br>
            <a:r>
              <a:rPr lang="en-US" sz="2000" dirty="0">
                <a:effectLst/>
                <a:latin typeface="Bookman Old Style" panose="02050604050505020204" pitchFamily="18" charset="0"/>
              </a:rPr>
              <a:t>In the meantime, the rages of </a:t>
            </a:r>
            <a:r>
              <a:rPr lang="en-US" sz="2000" dirty="0" err="1">
                <a:effectLst/>
                <a:latin typeface="Bookman Old Style" panose="02050604050505020204" pitchFamily="18" charset="0"/>
              </a:rPr>
              <a:t>Ljutiš</a:t>
            </a:r>
            <a:r>
              <a:rPr lang="en-US" sz="2000" dirty="0">
                <a:effectLst/>
                <a:latin typeface="Bookman Old Style" panose="02050604050505020204" pitchFamily="18" charset="0"/>
              </a:rPr>
              <a:t> and </a:t>
            </a:r>
            <a:r>
              <a:rPr lang="en-US" sz="2000" dirty="0" err="1">
                <a:effectLst/>
                <a:latin typeface="Bookman Old Style" panose="02050604050505020204" pitchFamily="18" charset="0"/>
              </a:rPr>
              <a:t>Marun</a:t>
            </a:r>
            <a:r>
              <a:rPr lang="en-US" sz="2000" dirty="0">
                <a:effectLst/>
                <a:latin typeface="Bookman Old Style" panose="02050604050505020204" pitchFamily="18" charset="0"/>
              </a:rPr>
              <a:t> did their job well. So one day they persuaded them to get rid of their grandfather. </a:t>
            </a:r>
            <a:r>
              <a:rPr lang="en-US" sz="2000" dirty="0" err="1">
                <a:effectLst/>
                <a:latin typeface="Bookman Old Style" panose="02050604050505020204" pitchFamily="18" charset="0"/>
              </a:rPr>
              <a:t>Ljutiša</a:t>
            </a:r>
            <a:r>
              <a:rPr lang="en-US" sz="2000" dirty="0">
                <a:effectLst/>
                <a:latin typeface="Bookman Old Style" panose="02050604050505020204" pitchFamily="18" charset="0"/>
              </a:rPr>
              <a:t> and </a:t>
            </a:r>
            <a:r>
              <a:rPr lang="en-US" sz="2000" dirty="0" err="1">
                <a:effectLst/>
                <a:latin typeface="Bookman Old Style" panose="02050604050505020204" pitchFamily="18" charset="0"/>
              </a:rPr>
              <a:t>Marun</a:t>
            </a:r>
            <a:r>
              <a:rPr lang="en-US" sz="2000" dirty="0">
                <a:effectLst/>
                <a:latin typeface="Bookman Old Style" panose="02050604050505020204" pitchFamily="18" charset="0"/>
              </a:rPr>
              <a:t> snuck into their grandfather's hut at night, set it on fire and went for a walk around the mountain so as not to watch their grandfather burn. Grandfather woke up and saw the house on fire, he immediately realized what had happened and began to wait calmly for the fire to take him to himself.</a:t>
            </a:r>
            <a:br>
              <a:rPr lang="en-US" sz="2000" dirty="0">
                <a:effectLst/>
                <a:latin typeface="Bookman Old Style" panose="02050604050505020204" pitchFamily="18" charset="0"/>
              </a:rPr>
            </a:br>
            <a:br>
              <a:rPr lang="en-US" sz="1600" dirty="0">
                <a:latin typeface="Bookman Old Style" panose="02050604050505020204" pitchFamily="18" charset="0"/>
              </a:rPr>
            </a:br>
            <a:endParaRPr lang="en-US" sz="1600" dirty="0">
              <a:latin typeface="Bookman Old Style" panose="02050604050505020204" pitchFamily="18" charset="0"/>
            </a:endParaRPr>
          </a:p>
        </p:txBody>
      </p:sp>
      <p:pic>
        <p:nvPicPr>
          <p:cNvPr id="3076" name="Picture 4" descr="Jutarnji list - POTJEHOVA ISTINA Priča iz davnine Ivane Brlić Mažuranić,  objavljena prije sto godina, i danas je jednako tužna">
            <a:extLst>
              <a:ext uri="{FF2B5EF4-FFF2-40B4-BE49-F238E27FC236}">
                <a16:creationId xmlns:a16="http://schemas.microsoft.com/office/drawing/2014/main" id="{3FCD2F21-9FC3-4383-AD59-0C5FB145B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4" r="-1" b="8450"/>
          <a:stretch/>
        </p:blipFill>
        <p:spPr bwMode="auto">
          <a:xfrm>
            <a:off x="6923314" y="10"/>
            <a:ext cx="526716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7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AA54F"/>
          </a:solidFill>
          <a:ln w="38100" cap="rnd">
            <a:solidFill>
              <a:srgbClr val="DAA5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Content Placeholder 3083">
            <a:extLst>
              <a:ext uri="{FF2B5EF4-FFF2-40B4-BE49-F238E27FC236}">
                <a16:creationId xmlns:a16="http://schemas.microsoft.com/office/drawing/2014/main" id="{3EA5535E-E58F-4A68-A8AC-94189443EA4A}"/>
              </a:ext>
            </a:extLst>
          </p:cNvPr>
          <p:cNvSpPr>
            <a:spLocks noGrp="1"/>
          </p:cNvSpPr>
          <p:nvPr>
            <p:ph idx="1"/>
          </p:nvPr>
        </p:nvSpPr>
        <p:spPr>
          <a:xfrm>
            <a:off x="760768" y="145143"/>
            <a:ext cx="6031918" cy="5874253"/>
          </a:xfrm>
        </p:spPr>
        <p:txBody>
          <a:bodyPr>
            <a:noAutofit/>
          </a:bodyPr>
          <a:lstStyle/>
          <a:p>
            <a:pPr>
              <a:lnSpc>
                <a:spcPct val="100000"/>
              </a:lnSpc>
            </a:pPr>
            <a:r>
              <a:rPr lang="en-US" sz="2000" dirty="0">
                <a:latin typeface="Bookman Old Style" panose="02050604050505020204" pitchFamily="18" charset="0"/>
              </a:rPr>
              <a:t>FOURT PART:</a:t>
            </a:r>
            <a:br>
              <a:rPr lang="en-US" sz="2000" dirty="0">
                <a:latin typeface="Bookman Old Style" panose="02050604050505020204" pitchFamily="18" charset="0"/>
              </a:rPr>
            </a:br>
            <a:br>
              <a:rPr lang="en-US" sz="1600" dirty="0">
                <a:latin typeface="Bookman Old Style" panose="02050604050505020204" pitchFamily="18" charset="0"/>
              </a:rPr>
            </a:b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At that same moment, a little further away,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wakes up and points to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Svarožić</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and tells him what he told him the first time he saw him. All happy to have learned the truth,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goes to the well to wash himself, but accidentally </a:t>
            </a:r>
            <a:r>
              <a:rPr lang="en-US" sz="2400" dirty="0">
                <a:solidFill>
                  <a:srgbClr val="222222"/>
                </a:solidFill>
                <a:latin typeface="Bookman Old Style" panose="02050604050505020204" pitchFamily="18" charset="0"/>
                <a:ea typeface="Calibri" panose="020F0502020204030204" pitchFamily="34" charset="0"/>
                <a:cs typeface="Times New Roman" panose="02020603050405020304" pitchFamily="18" charset="0"/>
              </a:rPr>
              <a:t>falls </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into the well and drowns.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Potjeh's</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rage, full of sorrow, begins to scream and roar above the well.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Ljutiša</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and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Marun</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happened to pass by on their way back from the walk, and when their rages heard the roar, they quickly reached him and took him to </a:t>
            </a:r>
            <a:r>
              <a:rPr lang="en-US" sz="24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Bjesomar</a:t>
            </a:r>
            <a:r>
              <a:rPr lang="en-US" sz="24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n-US" sz="24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0000"/>
              </a:lnSpc>
            </a:pPr>
            <a:endParaRPr lang="en-US" sz="1600" dirty="0">
              <a:latin typeface="Bookman Old Style" panose="02050604050505020204" pitchFamily="18" charset="0"/>
            </a:endParaRPr>
          </a:p>
        </p:txBody>
      </p:sp>
      <p:pic>
        <p:nvPicPr>
          <p:cNvPr id="3076" name="Picture 4" descr="Jutarnji list - POTJEHOVA ISTINA Priča iz davnine Ivane Brlić Mažuranić,  objavljena prije sto godina, i danas je jednako tužna">
            <a:extLst>
              <a:ext uri="{FF2B5EF4-FFF2-40B4-BE49-F238E27FC236}">
                <a16:creationId xmlns:a16="http://schemas.microsoft.com/office/drawing/2014/main" id="{3FCD2F21-9FC3-4383-AD59-0C5FB145B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4" r="-1" b="8450"/>
          <a:stretch/>
        </p:blipFill>
        <p:spPr bwMode="auto">
          <a:xfrm>
            <a:off x="6923314" y="10"/>
            <a:ext cx="526716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9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AA54F"/>
          </a:solidFill>
          <a:ln w="38100" cap="rnd">
            <a:solidFill>
              <a:srgbClr val="DAA5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Content Placeholder 3083">
            <a:extLst>
              <a:ext uri="{FF2B5EF4-FFF2-40B4-BE49-F238E27FC236}">
                <a16:creationId xmlns:a16="http://schemas.microsoft.com/office/drawing/2014/main" id="{3EA5535E-E58F-4A68-A8AC-94189443EA4A}"/>
              </a:ext>
            </a:extLst>
          </p:cNvPr>
          <p:cNvSpPr>
            <a:spLocks noGrp="1"/>
          </p:cNvSpPr>
          <p:nvPr>
            <p:ph idx="1"/>
          </p:nvPr>
        </p:nvSpPr>
        <p:spPr>
          <a:xfrm>
            <a:off x="760768" y="145143"/>
            <a:ext cx="6031918" cy="5874253"/>
          </a:xfrm>
        </p:spPr>
        <p:txBody>
          <a:bodyPr>
            <a:noAutofit/>
          </a:bodyPr>
          <a:lstStyle/>
          <a:p>
            <a:pPr>
              <a:lnSpc>
                <a:spcPct val="100000"/>
              </a:lnSpc>
            </a:pPr>
            <a:r>
              <a:rPr lang="en-US" sz="2000" dirty="0">
                <a:latin typeface="Bookman Old Style" panose="02050604050505020204" pitchFamily="18" charset="0"/>
              </a:rPr>
              <a:t>FIFTH PART:</a:t>
            </a:r>
            <a:br>
              <a:rPr lang="en-US" sz="2000" dirty="0">
                <a:latin typeface="Bookman Old Style" panose="02050604050505020204" pitchFamily="18" charset="0"/>
              </a:rPr>
            </a:b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Then, for the first time in a year, </a:t>
            </a:r>
            <a:r>
              <a:rPr lang="en-US" sz="20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Potjeh's</a:t>
            </a: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two brothers were left without their rages. They see the lifeless body of </a:t>
            </a:r>
            <a:r>
              <a:rPr lang="en-US" sz="20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a:t>
            </a: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and remember that they set fire to their grandfather's house. They quickly run there and arrive at the last minute and rescue the grandfather from the fire and inform him of the death of his youngest grandson. Grandpa forgave them for everything they had done, and immediately led them through a path in the woods where they had never been before. After a while, they reached a large, white cloud on which was </a:t>
            </a:r>
            <a:r>
              <a:rPr lang="en-US" sz="20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Svražić's</a:t>
            </a: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castle. </a:t>
            </a:r>
            <a:r>
              <a:rPr lang="en-US" sz="20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Potjeh</a:t>
            </a: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was in front of the court and cried because he was not allowed into the court, because he sinned against his grandfather. His grandfather slowly approached the cloud, hugged him together and entered the yard. </a:t>
            </a:r>
            <a:r>
              <a:rPr lang="en-US" sz="2000" dirty="0" err="1">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Ljutiša</a:t>
            </a:r>
            <a:r>
              <a:rPr lang="en-US"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and Marin, seeing this, return home, later start a family and live in goodness long and happily.</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0000"/>
              </a:lnSpc>
            </a:pPr>
            <a:endParaRPr lang="en-US" sz="1600" dirty="0">
              <a:latin typeface="Bookman Old Style" panose="02050604050505020204" pitchFamily="18" charset="0"/>
            </a:endParaRPr>
          </a:p>
        </p:txBody>
      </p:sp>
      <p:pic>
        <p:nvPicPr>
          <p:cNvPr id="3076" name="Picture 4" descr="Jutarnji list - POTJEHOVA ISTINA Priča iz davnine Ivane Brlić Mažuranić,  objavljena prije sto godina, i danas je jednako tužna">
            <a:extLst>
              <a:ext uri="{FF2B5EF4-FFF2-40B4-BE49-F238E27FC236}">
                <a16:creationId xmlns:a16="http://schemas.microsoft.com/office/drawing/2014/main" id="{3FCD2F21-9FC3-4383-AD59-0C5FB145B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4" r="-1" b="8450"/>
          <a:stretch/>
        </p:blipFill>
        <p:spPr bwMode="auto">
          <a:xfrm>
            <a:off x="6923314" y="10"/>
            <a:ext cx="526716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8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9C1066-ACFD-479A-AEA8-4396156150A5}"/>
              </a:ext>
            </a:extLst>
          </p:cNvPr>
          <p:cNvSpPr>
            <a:spLocks noGrp="1"/>
          </p:cNvSpPr>
          <p:nvPr>
            <p:ph type="title"/>
          </p:nvPr>
        </p:nvSpPr>
        <p:spPr/>
        <p:txBody>
          <a:bodyPr/>
          <a:lstStyle/>
          <a:p>
            <a:r>
              <a:rPr lang="en-US" dirty="0"/>
              <a:t>Assignments – Zagreb</a:t>
            </a:r>
          </a:p>
        </p:txBody>
      </p:sp>
      <p:sp>
        <p:nvSpPr>
          <p:cNvPr id="3" name="Rezervirano mjesto sadržaja 2">
            <a:extLst>
              <a:ext uri="{FF2B5EF4-FFF2-40B4-BE49-F238E27FC236}">
                <a16:creationId xmlns:a16="http://schemas.microsoft.com/office/drawing/2014/main" id="{0D243ECF-A3D0-4926-B774-20DADB7DCF47}"/>
              </a:ext>
            </a:extLst>
          </p:cNvPr>
          <p:cNvSpPr>
            <a:spLocks noGrp="1"/>
          </p:cNvSpPr>
          <p:nvPr>
            <p:ph idx="1"/>
          </p:nvPr>
        </p:nvSpPr>
        <p:spPr/>
        <p:txBody>
          <a:bodyPr>
            <a:normAutofit fontScale="92500" lnSpcReduction="10000"/>
          </a:bodyPr>
          <a:lstStyle/>
          <a:p>
            <a:r>
              <a:rPr lang="en-US" dirty="0">
                <a:latin typeface="Bookman Old Style" panose="02050604050505020204" pitchFamily="18" charset="0"/>
              </a:rPr>
              <a:t>Make an audio story in Metaverse. The main topic is ecological disaster caused by bad Gods. The time is present (21</a:t>
            </a:r>
            <a:r>
              <a:rPr lang="en-US" baseline="30000" dirty="0">
                <a:latin typeface="Bookman Old Style" panose="02050604050505020204" pitchFamily="18" charset="0"/>
              </a:rPr>
              <a:t>st</a:t>
            </a:r>
            <a:r>
              <a:rPr lang="en-US" dirty="0">
                <a:latin typeface="Bookman Old Style" panose="02050604050505020204" pitchFamily="18" charset="0"/>
              </a:rPr>
              <a:t> century). They turned a world into a place where men could not live anymore because water, air and soil are polluted. You have to continue the story so that good Gods resolve the problem and bring the world back to normal state. You have to divide your assignments among yourself and decide who will make which part of the story in Metaverse. Basically, you will create five Metaverse stories for five parts of a tale. You will present your work on Thursday.</a:t>
            </a:r>
          </a:p>
        </p:txBody>
      </p:sp>
    </p:spTree>
    <p:extLst>
      <p:ext uri="{BB962C8B-B14F-4D97-AF65-F5344CB8AC3E}">
        <p14:creationId xmlns:p14="http://schemas.microsoft.com/office/powerpoint/2010/main" val="9492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9C1066-ACFD-479A-AEA8-4396156150A5}"/>
              </a:ext>
            </a:extLst>
          </p:cNvPr>
          <p:cNvSpPr>
            <a:spLocks noGrp="1"/>
          </p:cNvSpPr>
          <p:nvPr>
            <p:ph type="title"/>
          </p:nvPr>
        </p:nvSpPr>
        <p:spPr/>
        <p:txBody>
          <a:bodyPr/>
          <a:lstStyle/>
          <a:p>
            <a:r>
              <a:rPr lang="en-US" dirty="0"/>
              <a:t>Assignments – Rijeka</a:t>
            </a:r>
          </a:p>
        </p:txBody>
      </p:sp>
      <p:sp>
        <p:nvSpPr>
          <p:cNvPr id="3" name="Rezervirano mjesto sadržaja 2">
            <a:extLst>
              <a:ext uri="{FF2B5EF4-FFF2-40B4-BE49-F238E27FC236}">
                <a16:creationId xmlns:a16="http://schemas.microsoft.com/office/drawing/2014/main" id="{0D243ECF-A3D0-4926-B774-20DADB7DCF47}"/>
              </a:ext>
            </a:extLst>
          </p:cNvPr>
          <p:cNvSpPr>
            <a:spLocks noGrp="1"/>
          </p:cNvSpPr>
          <p:nvPr>
            <p:ph idx="1"/>
          </p:nvPr>
        </p:nvSpPr>
        <p:spPr/>
        <p:txBody>
          <a:bodyPr/>
          <a:lstStyle/>
          <a:p>
            <a:r>
              <a:rPr lang="en-US" dirty="0">
                <a:latin typeface="Bookman Old Style" panose="02050604050505020204" pitchFamily="18" charset="0"/>
              </a:rPr>
              <a:t>Make a story in Genially. The main topic is ecological disaster caused by bad Gods. The time is present (21</a:t>
            </a:r>
            <a:r>
              <a:rPr lang="en-US" baseline="30000" dirty="0">
                <a:latin typeface="Bookman Old Style" panose="02050604050505020204" pitchFamily="18" charset="0"/>
              </a:rPr>
              <a:t>st</a:t>
            </a:r>
            <a:r>
              <a:rPr lang="en-US" dirty="0">
                <a:latin typeface="Bookman Old Style" panose="02050604050505020204" pitchFamily="18" charset="0"/>
              </a:rPr>
              <a:t> century). They turned a world into a place where men could not live anymore because water, air and soil are polluted. You have to continue the story so that good Gods resolve the problem and bring the world back to normal state. You will present your work on Thursday.</a:t>
            </a:r>
          </a:p>
        </p:txBody>
      </p:sp>
    </p:spTree>
    <p:extLst>
      <p:ext uri="{BB962C8B-B14F-4D97-AF65-F5344CB8AC3E}">
        <p14:creationId xmlns:p14="http://schemas.microsoft.com/office/powerpoint/2010/main" val="215923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9C1066-ACFD-479A-AEA8-4396156150A5}"/>
              </a:ext>
            </a:extLst>
          </p:cNvPr>
          <p:cNvSpPr>
            <a:spLocks noGrp="1"/>
          </p:cNvSpPr>
          <p:nvPr>
            <p:ph type="title"/>
          </p:nvPr>
        </p:nvSpPr>
        <p:spPr/>
        <p:txBody>
          <a:bodyPr/>
          <a:lstStyle/>
          <a:p>
            <a:r>
              <a:rPr lang="en-US" dirty="0"/>
              <a:t>Assignments – Zadar</a:t>
            </a:r>
          </a:p>
        </p:txBody>
      </p:sp>
      <p:sp>
        <p:nvSpPr>
          <p:cNvPr id="3" name="Rezervirano mjesto sadržaja 2">
            <a:extLst>
              <a:ext uri="{FF2B5EF4-FFF2-40B4-BE49-F238E27FC236}">
                <a16:creationId xmlns:a16="http://schemas.microsoft.com/office/drawing/2014/main" id="{0D243ECF-A3D0-4926-B774-20DADB7DCF47}"/>
              </a:ext>
            </a:extLst>
          </p:cNvPr>
          <p:cNvSpPr>
            <a:spLocks noGrp="1"/>
          </p:cNvSpPr>
          <p:nvPr>
            <p:ph idx="1"/>
          </p:nvPr>
        </p:nvSpPr>
        <p:spPr/>
        <p:txBody>
          <a:bodyPr/>
          <a:lstStyle/>
          <a:p>
            <a:r>
              <a:rPr lang="en-US" dirty="0">
                <a:latin typeface="Bookman Old Style" panose="02050604050505020204" pitchFamily="18" charset="0"/>
              </a:rPr>
              <a:t>Make a cartoon story in </a:t>
            </a:r>
            <a:r>
              <a:rPr lang="en-US" dirty="0" err="1">
                <a:latin typeface="Bookman Old Style" panose="02050604050505020204" pitchFamily="18" charset="0"/>
              </a:rPr>
              <a:t>Pixton</a:t>
            </a:r>
            <a:r>
              <a:rPr lang="en-US" dirty="0">
                <a:latin typeface="Bookman Old Style" panose="02050604050505020204" pitchFamily="18" charset="0"/>
              </a:rPr>
              <a:t>. You have to recreate a tale </a:t>
            </a:r>
            <a:r>
              <a:rPr lang="en-US" dirty="0" err="1">
                <a:latin typeface="Bookman Old Style" panose="02050604050505020204" pitchFamily="18" charset="0"/>
              </a:rPr>
              <a:t>Kako</a:t>
            </a:r>
            <a:r>
              <a:rPr lang="en-US" dirty="0">
                <a:latin typeface="Bookman Old Style" panose="02050604050505020204" pitchFamily="18" charset="0"/>
              </a:rPr>
              <a:t> je </a:t>
            </a:r>
            <a:r>
              <a:rPr lang="en-US" dirty="0" err="1">
                <a:latin typeface="Bookman Old Style" panose="02050604050505020204" pitchFamily="18" charset="0"/>
              </a:rPr>
              <a:t>Potjeh</a:t>
            </a:r>
            <a:r>
              <a:rPr lang="en-US" dirty="0">
                <a:latin typeface="Bookman Old Style" panose="02050604050505020204" pitchFamily="18" charset="0"/>
              </a:rPr>
              <a:t> </a:t>
            </a:r>
            <a:r>
              <a:rPr lang="en-US" dirty="0" err="1">
                <a:latin typeface="Bookman Old Style" panose="02050604050505020204" pitchFamily="18" charset="0"/>
              </a:rPr>
              <a:t>tražio</a:t>
            </a:r>
            <a:r>
              <a:rPr lang="en-US" dirty="0">
                <a:latin typeface="Bookman Old Style" panose="02050604050505020204" pitchFamily="18" charset="0"/>
              </a:rPr>
              <a:t> </a:t>
            </a:r>
            <a:r>
              <a:rPr lang="en-US" dirty="0" err="1">
                <a:latin typeface="Bookman Old Style" panose="02050604050505020204" pitchFamily="18" charset="0"/>
              </a:rPr>
              <a:t>istinu</a:t>
            </a:r>
            <a:r>
              <a:rPr lang="en-US" dirty="0">
                <a:latin typeface="Bookman Old Style" panose="02050604050505020204" pitchFamily="18" charset="0"/>
              </a:rPr>
              <a:t> (How Quest Sought the Truth). You have to divide your assignments among yourself and decide who will make which part of the tale in </a:t>
            </a:r>
            <a:r>
              <a:rPr lang="en-US" dirty="0" err="1">
                <a:latin typeface="Bookman Old Style" panose="02050604050505020204" pitchFamily="18" charset="0"/>
              </a:rPr>
              <a:t>Pixton</a:t>
            </a:r>
            <a:r>
              <a:rPr lang="en-US" dirty="0">
                <a:latin typeface="Bookman Old Style" panose="02050604050505020204" pitchFamily="18" charset="0"/>
              </a:rPr>
              <a:t>. Basically, you will create five </a:t>
            </a:r>
            <a:r>
              <a:rPr lang="en-US" dirty="0" err="1">
                <a:latin typeface="Bookman Old Style" panose="02050604050505020204" pitchFamily="18" charset="0"/>
              </a:rPr>
              <a:t>Pixton</a:t>
            </a:r>
            <a:r>
              <a:rPr lang="en-US" dirty="0">
                <a:latin typeface="Bookman Old Style" panose="02050604050505020204" pitchFamily="18" charset="0"/>
              </a:rPr>
              <a:t> cartoons for five parts of a tale. You will do that on Thursday, when you will also present your work.</a:t>
            </a:r>
          </a:p>
        </p:txBody>
      </p:sp>
    </p:spTree>
    <p:extLst>
      <p:ext uri="{BB962C8B-B14F-4D97-AF65-F5344CB8AC3E}">
        <p14:creationId xmlns:p14="http://schemas.microsoft.com/office/powerpoint/2010/main" val="38975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9C1066-ACFD-479A-AEA8-4396156150A5}"/>
              </a:ext>
            </a:extLst>
          </p:cNvPr>
          <p:cNvSpPr>
            <a:spLocks noGrp="1"/>
          </p:cNvSpPr>
          <p:nvPr>
            <p:ph type="title"/>
          </p:nvPr>
        </p:nvSpPr>
        <p:spPr/>
        <p:txBody>
          <a:bodyPr/>
          <a:lstStyle/>
          <a:p>
            <a:r>
              <a:rPr lang="en-US" dirty="0"/>
              <a:t>Assignments – Osijek</a:t>
            </a:r>
          </a:p>
        </p:txBody>
      </p:sp>
      <p:sp>
        <p:nvSpPr>
          <p:cNvPr id="3" name="Rezervirano mjesto sadržaja 2">
            <a:extLst>
              <a:ext uri="{FF2B5EF4-FFF2-40B4-BE49-F238E27FC236}">
                <a16:creationId xmlns:a16="http://schemas.microsoft.com/office/drawing/2014/main" id="{0D243ECF-A3D0-4926-B774-20DADB7DCF47}"/>
              </a:ext>
            </a:extLst>
          </p:cNvPr>
          <p:cNvSpPr>
            <a:spLocks noGrp="1"/>
          </p:cNvSpPr>
          <p:nvPr>
            <p:ph idx="1"/>
          </p:nvPr>
        </p:nvSpPr>
        <p:spPr/>
        <p:txBody>
          <a:bodyPr>
            <a:normAutofit fontScale="92500" lnSpcReduction="10000"/>
          </a:bodyPr>
          <a:lstStyle/>
          <a:p>
            <a:r>
              <a:rPr lang="en-US" dirty="0">
                <a:latin typeface="Bookman Old Style" panose="02050604050505020204" pitchFamily="18" charset="0"/>
              </a:rPr>
              <a:t>Make a cartoon story in </a:t>
            </a:r>
            <a:r>
              <a:rPr lang="en-US" dirty="0" err="1">
                <a:latin typeface="Bookman Old Style" panose="02050604050505020204" pitchFamily="18" charset="0"/>
              </a:rPr>
              <a:t>Pixton</a:t>
            </a:r>
            <a:r>
              <a:rPr lang="en-US" dirty="0">
                <a:latin typeface="Bookman Old Style" panose="02050604050505020204" pitchFamily="18" charset="0"/>
              </a:rPr>
              <a:t>. You have to recreate a tale </a:t>
            </a:r>
            <a:r>
              <a:rPr lang="en-US" dirty="0" err="1">
                <a:latin typeface="Bookman Old Style" panose="02050604050505020204" pitchFamily="18" charset="0"/>
              </a:rPr>
              <a:t>Kako</a:t>
            </a:r>
            <a:r>
              <a:rPr lang="en-US" dirty="0">
                <a:latin typeface="Bookman Old Style" panose="02050604050505020204" pitchFamily="18" charset="0"/>
              </a:rPr>
              <a:t> je </a:t>
            </a:r>
            <a:r>
              <a:rPr lang="en-US" dirty="0" err="1">
                <a:latin typeface="Bookman Old Style" panose="02050604050505020204" pitchFamily="18" charset="0"/>
              </a:rPr>
              <a:t>Potjeh</a:t>
            </a:r>
            <a:r>
              <a:rPr lang="en-US" dirty="0">
                <a:latin typeface="Bookman Old Style" panose="02050604050505020204" pitchFamily="18" charset="0"/>
              </a:rPr>
              <a:t> </a:t>
            </a:r>
            <a:r>
              <a:rPr lang="en-US" dirty="0" err="1">
                <a:latin typeface="Bookman Old Style" panose="02050604050505020204" pitchFamily="18" charset="0"/>
              </a:rPr>
              <a:t>tražio</a:t>
            </a:r>
            <a:r>
              <a:rPr lang="en-US" dirty="0">
                <a:latin typeface="Bookman Old Style" panose="02050604050505020204" pitchFamily="18" charset="0"/>
              </a:rPr>
              <a:t> </a:t>
            </a:r>
            <a:r>
              <a:rPr lang="en-US" dirty="0" err="1">
                <a:latin typeface="Bookman Old Style" panose="02050604050505020204" pitchFamily="18" charset="0"/>
              </a:rPr>
              <a:t>istinu</a:t>
            </a:r>
            <a:r>
              <a:rPr lang="en-US" dirty="0">
                <a:latin typeface="Bookman Old Style" panose="02050604050505020204" pitchFamily="18" charset="0"/>
              </a:rPr>
              <a:t> (How Quest Sought the Truth). You have to change something, and that is to introduce a new character which will change the story but the main line of a tale should stay as it is. Be inventive! You have to divide your assignments among yourself and decide who will make which part of the tale in </a:t>
            </a:r>
            <a:r>
              <a:rPr lang="en-US" dirty="0" err="1">
                <a:latin typeface="Bookman Old Style" panose="02050604050505020204" pitchFamily="18" charset="0"/>
              </a:rPr>
              <a:t>Pixton</a:t>
            </a:r>
            <a:r>
              <a:rPr lang="en-US" dirty="0">
                <a:latin typeface="Bookman Old Style" panose="02050604050505020204" pitchFamily="18" charset="0"/>
              </a:rPr>
              <a:t>. Basically, you will create five </a:t>
            </a:r>
            <a:r>
              <a:rPr lang="en-US" dirty="0" err="1">
                <a:latin typeface="Bookman Old Style" panose="02050604050505020204" pitchFamily="18" charset="0"/>
              </a:rPr>
              <a:t>Pixton</a:t>
            </a:r>
            <a:r>
              <a:rPr lang="en-US" dirty="0">
                <a:latin typeface="Bookman Old Style" panose="02050604050505020204" pitchFamily="18" charset="0"/>
              </a:rPr>
              <a:t> cartoons for five parts of a tale – after that you will gather this parts as one. You will do that on Thursday, when you will also present your work.</a:t>
            </a:r>
          </a:p>
        </p:txBody>
      </p:sp>
    </p:spTree>
    <p:extLst>
      <p:ext uri="{BB962C8B-B14F-4D97-AF65-F5344CB8AC3E}">
        <p14:creationId xmlns:p14="http://schemas.microsoft.com/office/powerpoint/2010/main" val="366656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15CD5C-2013-4D57-84CC-33A64BA6293D}"/>
              </a:ext>
            </a:extLst>
          </p:cNvPr>
          <p:cNvSpPr>
            <a:spLocks noGrp="1"/>
          </p:cNvSpPr>
          <p:nvPr>
            <p:ph type="title"/>
          </p:nvPr>
        </p:nvSpPr>
        <p:spPr/>
        <p:txBody>
          <a:bodyPr/>
          <a:lstStyle/>
          <a:p>
            <a:r>
              <a:rPr lang="en-US" dirty="0"/>
              <a:t>Introduction</a:t>
            </a:r>
          </a:p>
        </p:txBody>
      </p:sp>
      <p:sp>
        <p:nvSpPr>
          <p:cNvPr id="3" name="Rezervirano mjesto sadržaja 2">
            <a:extLst>
              <a:ext uri="{FF2B5EF4-FFF2-40B4-BE49-F238E27FC236}">
                <a16:creationId xmlns:a16="http://schemas.microsoft.com/office/drawing/2014/main" id="{17725406-D974-4AEE-AE5C-8C5460260AFA}"/>
              </a:ext>
            </a:extLst>
          </p:cNvPr>
          <p:cNvSpPr>
            <a:spLocks noGrp="1"/>
          </p:cNvSpPr>
          <p:nvPr>
            <p:ph idx="1"/>
          </p:nvPr>
        </p:nvSpPr>
        <p:spPr/>
        <p:txBody>
          <a:bodyPr>
            <a:normAutofit fontScale="77500" lnSpcReduction="20000"/>
          </a:bodyPr>
          <a:lstStyle/>
          <a:p>
            <a:pPr fontAlgn="base"/>
            <a:r>
              <a:rPr lang="en-US" dirty="0">
                <a:latin typeface="Bookman Old Style" panose="02050604050505020204" pitchFamily="18" charset="0"/>
              </a:rPr>
              <a:t>The old Slavic mythological and religious system lasted for about six centuries, until the arrival of Christianity.</a:t>
            </a:r>
          </a:p>
          <a:p>
            <a:pPr fontAlgn="base"/>
            <a:r>
              <a:rPr lang="en-US" dirty="0">
                <a:latin typeface="Bookman Old Style" panose="02050604050505020204" pitchFamily="18" charset="0"/>
              </a:rPr>
              <a:t>Most Slavic myths feature gods who have dual and opposite aspects.</a:t>
            </a:r>
          </a:p>
          <a:p>
            <a:pPr fontAlgn="base"/>
            <a:r>
              <a:rPr lang="en-US" dirty="0">
                <a:latin typeface="Bookman Old Style" panose="02050604050505020204" pitchFamily="18" charset="0"/>
              </a:rPr>
              <a:t>A number of seasonal rituals and celebrations were held according to agricultural cycles.</a:t>
            </a:r>
          </a:p>
          <a:p>
            <a:r>
              <a:rPr lang="en-US" dirty="0">
                <a:latin typeface="Bookman Old Style" panose="02050604050505020204" pitchFamily="18" charset="0"/>
              </a:rPr>
              <a:t>It is believed that Slavic mythology can trace its roots back to the </a:t>
            </a:r>
            <a:r>
              <a:rPr lang="en-US" dirty="0">
                <a:latin typeface="Bookman Old Style" panose="02050604050505020204" pitchFamily="18" charset="0"/>
                <a:hlinkClick r:id="rId2">
                  <a:extLst>
                    <a:ext uri="{A12FA001-AC4F-418D-AE19-62706E023703}">
                      <ahyp:hlinkClr xmlns:ahyp="http://schemas.microsoft.com/office/drawing/2018/hyperlinkcolor" val="tx"/>
                    </a:ext>
                  </a:extLst>
                </a:hlinkClick>
              </a:rPr>
              <a:t>Proto-Indo European period</a:t>
            </a:r>
            <a:r>
              <a:rPr lang="en-US" dirty="0">
                <a:latin typeface="Bookman Old Style" panose="02050604050505020204" pitchFamily="18" charset="0"/>
              </a:rPr>
              <a:t>, and perhaps as far back as the Neolithic era. The </a:t>
            </a:r>
            <a:r>
              <a:rPr lang="en-US" dirty="0">
                <a:latin typeface="Bookman Old Style" panose="02050604050505020204" pitchFamily="18" charset="0"/>
                <a:hlinkClick r:id="rId3">
                  <a:extLst>
                    <a:ext uri="{A12FA001-AC4F-418D-AE19-62706E023703}">
                      <ahyp:hlinkClr xmlns:ahyp="http://schemas.microsoft.com/office/drawing/2018/hyperlinkcolor" val="tx"/>
                    </a:ext>
                  </a:extLst>
                </a:hlinkClick>
              </a:rPr>
              <a:t>early Proto-Slav tribes split into groups</a:t>
            </a:r>
            <a:r>
              <a:rPr lang="en-US" dirty="0">
                <a:latin typeface="Bookman Old Style" panose="02050604050505020204" pitchFamily="18" charset="0"/>
              </a:rPr>
              <a:t>, consisting of the East, West Slavs, and South Slavs. Each group created its own distinct set of localized mythologies, deities, and rituals based upon the beliefs and legends of the original Proto-Slavs.</a:t>
            </a:r>
          </a:p>
        </p:txBody>
      </p:sp>
    </p:spTree>
    <p:extLst>
      <p:ext uri="{BB962C8B-B14F-4D97-AF65-F5344CB8AC3E}">
        <p14:creationId xmlns:p14="http://schemas.microsoft.com/office/powerpoint/2010/main" val="389144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9C1066-ACFD-479A-AEA8-4396156150A5}"/>
              </a:ext>
            </a:extLst>
          </p:cNvPr>
          <p:cNvSpPr>
            <a:spLocks noGrp="1"/>
          </p:cNvSpPr>
          <p:nvPr>
            <p:ph type="title"/>
          </p:nvPr>
        </p:nvSpPr>
        <p:spPr/>
        <p:txBody>
          <a:bodyPr/>
          <a:lstStyle/>
          <a:p>
            <a:r>
              <a:rPr lang="en-US" dirty="0"/>
              <a:t>Assignments – Dubrovnik</a:t>
            </a:r>
          </a:p>
        </p:txBody>
      </p:sp>
      <p:sp>
        <p:nvSpPr>
          <p:cNvPr id="3" name="Rezervirano mjesto sadržaja 2">
            <a:extLst>
              <a:ext uri="{FF2B5EF4-FFF2-40B4-BE49-F238E27FC236}">
                <a16:creationId xmlns:a16="http://schemas.microsoft.com/office/drawing/2014/main" id="{0D243ECF-A3D0-4926-B774-20DADB7DCF47}"/>
              </a:ext>
            </a:extLst>
          </p:cNvPr>
          <p:cNvSpPr>
            <a:spLocks noGrp="1"/>
          </p:cNvSpPr>
          <p:nvPr>
            <p:ph idx="1"/>
          </p:nvPr>
        </p:nvSpPr>
        <p:spPr/>
        <p:txBody>
          <a:bodyPr>
            <a:normAutofit/>
          </a:bodyPr>
          <a:lstStyle/>
          <a:p>
            <a:r>
              <a:rPr lang="en-US" dirty="0">
                <a:latin typeface="Bookman Old Style" panose="02050604050505020204" pitchFamily="18" charset="0"/>
              </a:rPr>
              <a:t>Make an audio story in Metaverse. You have to recreate a tale </a:t>
            </a:r>
            <a:r>
              <a:rPr lang="en-US" dirty="0" err="1">
                <a:latin typeface="Bookman Old Style" panose="02050604050505020204" pitchFamily="18" charset="0"/>
              </a:rPr>
              <a:t>Kako</a:t>
            </a:r>
            <a:r>
              <a:rPr lang="en-US" dirty="0">
                <a:latin typeface="Bookman Old Style" panose="02050604050505020204" pitchFamily="18" charset="0"/>
              </a:rPr>
              <a:t> je </a:t>
            </a:r>
            <a:r>
              <a:rPr lang="en-US" dirty="0" err="1">
                <a:latin typeface="Bookman Old Style" panose="02050604050505020204" pitchFamily="18" charset="0"/>
              </a:rPr>
              <a:t>Potjeh</a:t>
            </a:r>
            <a:r>
              <a:rPr lang="en-US" dirty="0">
                <a:latin typeface="Bookman Old Style" panose="02050604050505020204" pitchFamily="18" charset="0"/>
              </a:rPr>
              <a:t> </a:t>
            </a:r>
            <a:r>
              <a:rPr lang="en-US" dirty="0" err="1">
                <a:latin typeface="Bookman Old Style" panose="02050604050505020204" pitchFamily="18" charset="0"/>
              </a:rPr>
              <a:t>tražio</a:t>
            </a:r>
            <a:r>
              <a:rPr lang="en-US" dirty="0">
                <a:latin typeface="Bookman Old Style" panose="02050604050505020204" pitchFamily="18" charset="0"/>
              </a:rPr>
              <a:t> </a:t>
            </a:r>
            <a:r>
              <a:rPr lang="en-US" dirty="0" err="1">
                <a:latin typeface="Bookman Old Style" panose="02050604050505020204" pitchFamily="18" charset="0"/>
              </a:rPr>
              <a:t>istinu</a:t>
            </a:r>
            <a:r>
              <a:rPr lang="en-US" dirty="0">
                <a:latin typeface="Bookman Old Style" panose="02050604050505020204" pitchFamily="18" charset="0"/>
              </a:rPr>
              <a:t> (How Quest Sought the Truth). But you have to change the end of the story. Be inventive! You have to divide your assignments among yourself and decide who will make which part of the tale in Metaverse. You will present your work on Thursday.</a:t>
            </a:r>
          </a:p>
        </p:txBody>
      </p:sp>
    </p:spTree>
    <p:extLst>
      <p:ext uri="{BB962C8B-B14F-4D97-AF65-F5344CB8AC3E}">
        <p14:creationId xmlns:p14="http://schemas.microsoft.com/office/powerpoint/2010/main" val="124271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5E96AE6A-9314-4CD7-85F3-939F5AA76237}"/>
              </a:ext>
            </a:extLst>
          </p:cNvPr>
          <p:cNvPicPr>
            <a:picLocks/>
          </p:cNvPicPr>
          <p:nvPr/>
        </p:nvPicPr>
        <p:blipFill rotWithShape="1">
          <a:blip r:embed="rId2">
            <a:extLst>
              <a:ext uri="{28A0092B-C50C-407E-A947-70E740481C1C}">
                <a14:useLocalDpi xmlns:a14="http://schemas.microsoft.com/office/drawing/2010/main" val="0"/>
              </a:ext>
            </a:extLst>
          </a:blip>
          <a:srcRect l="27564" r="2454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2" name="Naslov 1">
            <a:extLst>
              <a:ext uri="{FF2B5EF4-FFF2-40B4-BE49-F238E27FC236}">
                <a16:creationId xmlns:a16="http://schemas.microsoft.com/office/drawing/2014/main" id="{FD1F526B-E820-4A70-B5DA-42489C4D8E6D}"/>
              </a:ext>
            </a:extLst>
          </p:cNvPr>
          <p:cNvSpPr>
            <a:spLocks noGrp="1"/>
          </p:cNvSpPr>
          <p:nvPr>
            <p:ph type="title"/>
          </p:nvPr>
        </p:nvSpPr>
        <p:spPr>
          <a:xfrm>
            <a:off x="640080" y="325369"/>
            <a:ext cx="4368602" cy="1956841"/>
          </a:xfrm>
        </p:spPr>
        <p:txBody>
          <a:bodyPr anchor="b">
            <a:normAutofit/>
          </a:bodyPr>
          <a:lstStyle/>
          <a:p>
            <a:r>
              <a:rPr lang="en-US" sz="6600"/>
              <a:t>Main gods</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87D48"/>
          </a:solidFill>
          <a:ln w="38100" cap="rnd">
            <a:solidFill>
              <a:srgbClr val="A87D4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28361F6-D295-4A27-9547-9AC095C3C2A7}"/>
              </a:ext>
            </a:extLst>
          </p:cNvPr>
          <p:cNvSpPr>
            <a:spLocks noGrp="1"/>
          </p:cNvSpPr>
          <p:nvPr>
            <p:ph idx="1"/>
          </p:nvPr>
        </p:nvSpPr>
        <p:spPr>
          <a:xfrm>
            <a:off x="640080" y="2872899"/>
            <a:ext cx="4243589" cy="3320668"/>
          </a:xfrm>
        </p:spPr>
        <p:txBody>
          <a:bodyPr>
            <a:normAutofit fontScale="85000" lnSpcReduction="10000"/>
          </a:bodyPr>
          <a:lstStyle/>
          <a:p>
            <a:r>
              <a:rPr lang="en-US" dirty="0">
                <a:latin typeface="+mj-lt"/>
              </a:rPr>
              <a:t>Perun - </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the god of justice, war and weapons, thunder and lightning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Gromovnik</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Depicted as a sacred tree, usually an oak, whose branches and bark represent the living world of heaven and mortals, heaven and earth, and its roots the underworld, the world of the dead</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a:t>
            </a:r>
          </a:p>
          <a:p>
            <a:endParaRPr lang="en-US" dirty="0">
              <a:latin typeface="+mj-lt"/>
            </a:endParaRPr>
          </a:p>
        </p:txBody>
      </p:sp>
    </p:spTree>
    <p:extLst>
      <p:ext uri="{BB962C8B-B14F-4D97-AF65-F5344CB8AC3E}">
        <p14:creationId xmlns:p14="http://schemas.microsoft.com/office/powerpoint/2010/main" val="236534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222A5F5D-9BC4-41B0-B839-56DCC2C10B18}"/>
              </a:ext>
            </a:extLst>
          </p:cNvPr>
          <p:cNvPicPr>
            <a:picLocks/>
          </p:cNvPicPr>
          <p:nvPr/>
        </p:nvPicPr>
        <p:blipFill rotWithShape="1">
          <a:blip r:embed="rId2">
            <a:extLst>
              <a:ext uri="{28A0092B-C50C-407E-A947-70E740481C1C}">
                <a14:useLocalDpi xmlns:a14="http://schemas.microsoft.com/office/drawing/2010/main" val="0"/>
              </a:ext>
            </a:extLst>
          </a:blip>
          <a:srcRect l="7739" r="9843" b="-1"/>
          <a:stretch/>
        </p:blipFill>
        <p:spPr bwMode="auto">
          <a:xfrm>
            <a:off x="993574" y="965199"/>
            <a:ext cx="2911797" cy="4927602"/>
          </a:xfrm>
          <a:prstGeom prst="rect">
            <a:avLst/>
          </a:prstGeom>
          <a:noFill/>
        </p:spPr>
      </p:pic>
      <p:sp>
        <p:nvSpPr>
          <p:cNvPr id="27"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BF9F6B"/>
          </a:solidFill>
          <a:ln w="6857" cap="flat">
            <a:noFill/>
            <a:prstDash val="solid"/>
            <a:miter/>
          </a:ln>
        </p:spPr>
        <p:txBody>
          <a:bodyPr wrap="square" rtlCol="0" anchor="ctr">
            <a:noAutofit/>
          </a:bodyPr>
          <a:lstStyle/>
          <a:p>
            <a:endParaRPr lang="en-US"/>
          </a:p>
        </p:txBody>
      </p:sp>
      <p:sp>
        <p:nvSpPr>
          <p:cNvPr id="2" name="Naslov 1">
            <a:extLst>
              <a:ext uri="{FF2B5EF4-FFF2-40B4-BE49-F238E27FC236}">
                <a16:creationId xmlns:a16="http://schemas.microsoft.com/office/drawing/2014/main" id="{0D3F02D4-CAC5-47FC-9F7A-7CAE3D1438C9}"/>
              </a:ext>
            </a:extLst>
          </p:cNvPr>
          <p:cNvSpPr>
            <a:spLocks noGrp="1"/>
          </p:cNvSpPr>
          <p:nvPr>
            <p:ph type="title"/>
          </p:nvPr>
        </p:nvSpPr>
        <p:spPr>
          <a:xfrm>
            <a:off x="6096000" y="18289"/>
            <a:ext cx="5000624" cy="1054023"/>
          </a:xfrm>
        </p:spPr>
        <p:txBody>
          <a:bodyPr anchor="b">
            <a:normAutofit/>
          </a:bodyPr>
          <a:lstStyle/>
          <a:p>
            <a:r>
              <a:rPr lang="en-US" sz="5600" dirty="0"/>
              <a:t>Veles</a:t>
            </a:r>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F9F6B"/>
          </a:solidFill>
          <a:ln w="38100" cap="rnd">
            <a:solidFill>
              <a:srgbClr val="BF9F6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1B4D159-17AB-4C3A-8D51-0E56176B7D58}"/>
              </a:ext>
            </a:extLst>
          </p:cNvPr>
          <p:cNvSpPr>
            <a:spLocks noGrp="1"/>
          </p:cNvSpPr>
          <p:nvPr>
            <p:ph idx="1"/>
          </p:nvPr>
        </p:nvSpPr>
        <p:spPr>
          <a:xfrm>
            <a:off x="5029200" y="1430594"/>
            <a:ext cx="7005484" cy="4940709"/>
          </a:xfrm>
        </p:spPr>
        <p:txBody>
          <a:bodyPr anchor="t">
            <a:noAutofit/>
          </a:bodyPr>
          <a:lstStyle/>
          <a:p>
            <a:pPr marL="0" marR="0">
              <a:lnSpc>
                <a:spcPct val="100000"/>
              </a:lnSpc>
              <a:spcBef>
                <a:spcPts val="0"/>
              </a:spcBef>
              <a:spcAft>
                <a:spcPts val="8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Volos or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Voloh</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in Slavic mythology is the god of the earth, water and underground; it is associated with dragons, cattle, magic, musicians, wealth and deception.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Perunov</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is the main opponent. Its symbol is a snake or a dragon.</a:t>
            </a:r>
          </a:p>
          <a:p>
            <a:pPr>
              <a:lnSpc>
                <a:spcPct val="100000"/>
              </a:lnSpc>
            </a:pPr>
            <a:r>
              <a:rPr lang="en-US" sz="1800" dirty="0">
                <a:effectLst/>
                <a:latin typeface="Bookman Old Style" panose="02050604050505020204" pitchFamily="18" charset="0"/>
                <a:ea typeface="Calibri" panose="020F0502020204030204" pitchFamily="34" charset="0"/>
              </a:rPr>
              <a:t>He constantly challenged Perun by stealing his cattle, children (son </a:t>
            </a:r>
            <a:r>
              <a:rPr lang="en-US" sz="1800" dirty="0" err="1">
                <a:effectLst/>
                <a:latin typeface="Bookman Old Style" panose="02050604050505020204" pitchFamily="18" charset="0"/>
                <a:ea typeface="Calibri" panose="020F0502020204030204" pitchFamily="34" charset="0"/>
              </a:rPr>
              <a:t>Jaril</a:t>
            </a:r>
            <a:r>
              <a:rPr lang="en-US" sz="1800" dirty="0">
                <a:effectLst/>
                <a:latin typeface="Bookman Old Style" panose="02050604050505020204" pitchFamily="18" charset="0"/>
                <a:ea typeface="Calibri" panose="020F0502020204030204" pitchFamily="34" charset="0"/>
              </a:rPr>
              <a:t>) or wife. Perun chased Veles across the earth, attacked him with his lightning bolts from the sky, and Veles fled by turning into various animals or hiding behind trees, houses or people. In the end, Perun managed to kill Veles - he drove him into his water underground. In that ritual death, whatever Veles stole would fall from his body in the form of rain from heaven. This explained the change of seasons</a:t>
            </a:r>
            <a:endParaRPr lang="en-US" sz="1800" dirty="0">
              <a:latin typeface="Bookman Old Style" panose="02050604050505020204" pitchFamily="18" charset="0"/>
            </a:endParaRP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32929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312F589-AEB7-4022-BB5F-CA552AEBC01E}"/>
              </a:ext>
            </a:extLst>
          </p:cNvPr>
          <p:cNvSpPr>
            <a:spLocks noGrp="1"/>
          </p:cNvSpPr>
          <p:nvPr>
            <p:ph type="title"/>
          </p:nvPr>
        </p:nvSpPr>
        <p:spPr>
          <a:xfrm>
            <a:off x="765092" y="325370"/>
            <a:ext cx="6769563" cy="856528"/>
          </a:xfrm>
        </p:spPr>
        <p:txBody>
          <a:bodyPr anchor="b">
            <a:normAutofit/>
          </a:bodyPr>
          <a:lstStyle/>
          <a:p>
            <a:r>
              <a:rPr lang="en-US" sz="4400" dirty="0" err="1"/>
              <a:t>Svarog</a:t>
            </a:r>
            <a:endParaRPr lang="en-US" sz="4400" dirty="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BA75E"/>
          </a:solidFill>
          <a:ln w="38100" cap="rnd">
            <a:solidFill>
              <a:srgbClr val="DBA75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53F97F9-480C-4B0C-8FE4-9D86407028B9}"/>
              </a:ext>
            </a:extLst>
          </p:cNvPr>
          <p:cNvSpPr>
            <a:spLocks noGrp="1"/>
          </p:cNvSpPr>
          <p:nvPr>
            <p:ph idx="1"/>
          </p:nvPr>
        </p:nvSpPr>
        <p:spPr>
          <a:xfrm>
            <a:off x="640080" y="2708307"/>
            <a:ext cx="6894576" cy="3485260"/>
          </a:xfrm>
        </p:spPr>
        <p:txBody>
          <a:bodyPr>
            <a:normAutofit/>
          </a:bodyPr>
          <a:lstStyle/>
          <a:p>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is the god of fire and sky, the creator of everything in heaven and earth, the first deity of the Sun among the Slavs.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Svarog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forged the sun and placed it in the sky, so it is connected with the sky, wrought iron and fire. he has two sons: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Dabog</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 and </a:t>
            </a:r>
            <a:r>
              <a:rPr lang="en-US" sz="2400" dirty="0" err="1">
                <a:effectLst/>
                <a:latin typeface="Bookman Old Style" panose="02050604050505020204" pitchFamily="18" charset="0"/>
                <a:ea typeface="Calibri" panose="020F0502020204030204" pitchFamily="34" charset="0"/>
                <a:cs typeface="Times New Roman" panose="02020603050405020304" pitchFamily="18" charset="0"/>
              </a:rPr>
              <a:t>Svarožić</a:t>
            </a:r>
            <a:r>
              <a:rPr lang="en-US" sz="2400" dirty="0">
                <a:effectLst/>
                <a:latin typeface="Bookman Old Style" panose="02050604050505020204" pitchFamily="18" charset="0"/>
                <a:ea typeface="Calibri" panose="020F0502020204030204" pitchFamily="34" charset="0"/>
                <a:cs typeface="Times New Roman" panose="02020603050405020304" pitchFamily="18" charset="0"/>
              </a:rPr>
              <a:t>.</a:t>
            </a:r>
          </a:p>
          <a:p>
            <a:endParaRPr lang="en-US" dirty="0"/>
          </a:p>
        </p:txBody>
      </p:sp>
      <p:pic>
        <p:nvPicPr>
          <p:cNvPr id="4" name="Rezervirano mjesto sadržaja 3" descr="Svarog - The God of sun, fire and blacksmithing - Słowiański Bestiariusz">
            <a:extLst>
              <a:ext uri="{FF2B5EF4-FFF2-40B4-BE49-F238E27FC236}">
                <a16:creationId xmlns:a16="http://schemas.microsoft.com/office/drawing/2014/main" id="{5B761C38-005E-4CE4-979A-4EC3078E90B2}"/>
              </a:ext>
            </a:extLst>
          </p:cNvPr>
          <p:cNvPicPr>
            <a:picLocks/>
          </p:cNvPicPr>
          <p:nvPr/>
        </p:nvPicPr>
        <p:blipFill rotWithShape="1">
          <a:blip r:embed="rId2">
            <a:extLst>
              <a:ext uri="{28A0092B-C50C-407E-A947-70E740481C1C}">
                <a14:useLocalDpi xmlns:a14="http://schemas.microsoft.com/office/drawing/2010/main" val="0"/>
              </a:ext>
            </a:extLst>
          </a:blip>
          <a:srcRect l="3873" r="7369" b="-1"/>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p:spPr>
      </p:pic>
    </p:spTree>
    <p:extLst>
      <p:ext uri="{BB962C8B-B14F-4D97-AF65-F5344CB8AC3E}">
        <p14:creationId xmlns:p14="http://schemas.microsoft.com/office/powerpoint/2010/main" val="392379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9074C8F-AE8C-4EC7-BAE0-5D9FA5093B0E}"/>
              </a:ext>
            </a:extLst>
          </p:cNvPr>
          <p:cNvSpPr>
            <a:spLocks noGrp="1"/>
          </p:cNvSpPr>
          <p:nvPr>
            <p:ph type="title"/>
          </p:nvPr>
        </p:nvSpPr>
        <p:spPr>
          <a:xfrm>
            <a:off x="5297762" y="329184"/>
            <a:ext cx="6251110" cy="1783080"/>
          </a:xfrm>
        </p:spPr>
        <p:txBody>
          <a:bodyPr anchor="b">
            <a:normAutofit/>
          </a:bodyPr>
          <a:lstStyle/>
          <a:p>
            <a:r>
              <a:rPr lang="en-US" sz="7200"/>
              <a:t>Svarožić</a:t>
            </a:r>
            <a:endParaRPr lang="en-US" sz="7200" dirty="0"/>
          </a:p>
        </p:txBody>
      </p:sp>
      <p:sp>
        <p:nvSpPr>
          <p:cNvPr id="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93000"/>
          </a:solidFill>
          <a:ln w="38100" cap="rnd">
            <a:solidFill>
              <a:srgbClr val="C93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91F1847-3AFB-4B55-9408-7981727BBBB3}"/>
              </a:ext>
            </a:extLst>
          </p:cNvPr>
          <p:cNvSpPr>
            <a:spLocks noGrp="1"/>
          </p:cNvSpPr>
          <p:nvPr>
            <p:ph idx="1"/>
          </p:nvPr>
        </p:nvSpPr>
        <p:spPr>
          <a:xfrm>
            <a:off x="5297762" y="2706624"/>
            <a:ext cx="6251110" cy="3483864"/>
          </a:xfrm>
        </p:spPr>
        <p:txBody>
          <a:bodyPr>
            <a:normAutofit/>
          </a:bodyPr>
          <a:lstStyle/>
          <a:p>
            <a:pPr>
              <a:lnSpc>
                <a:spcPct val="100000"/>
              </a:lnSpc>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is the young god of the Sun, fire and the cooperative hearth. One of the two sons of the god </a:t>
            </a:r>
            <a:r>
              <a:rPr lang="en-US" sz="1800" dirty="0" err="1">
                <a:effectLst/>
                <a:latin typeface="Bookman Old Style" panose="02050604050505020204" pitchFamily="18" charset="0"/>
                <a:ea typeface="Calibri" panose="020F0502020204030204" pitchFamily="34" charset="0"/>
                <a:cs typeface="Times New Roman" panose="02020603050405020304" pitchFamily="18" charset="0"/>
              </a:rPr>
              <a:t>Svarog</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 child of heaven and a guardian of his father's fire. He is a benevolent god, protector of life, radiates his warmth and light, but at the same time he has his destructive power, he can turn into a catastrophe, a destroyer and a murderer. Therefore, he was respected as a god of war, but also a fighter against evil forces, and when fire burns and destroys, it is also a symbol of purification and rebirth. </a:t>
            </a:r>
            <a:r>
              <a:rPr lang="en-US" sz="1800" dirty="0">
                <a:effectLst/>
                <a:latin typeface="Bookman Old Style" panose="02050604050505020204" pitchFamily="18" charset="0"/>
                <a:ea typeface="Calibri" panose="020F0502020204030204" pitchFamily="34" charset="0"/>
              </a:rPr>
              <a:t>The victims were men and domestic animals.</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0000"/>
              </a:lnSpc>
            </a:pPr>
            <a:endParaRPr lang="en-US" sz="1800" dirty="0"/>
          </a:p>
        </p:txBody>
      </p:sp>
      <p:pic>
        <p:nvPicPr>
          <p:cNvPr id="4" name="Rezervirano mjesto sadržaja 3">
            <a:extLst>
              <a:ext uri="{FF2B5EF4-FFF2-40B4-BE49-F238E27FC236}">
                <a16:creationId xmlns:a16="http://schemas.microsoft.com/office/drawing/2014/main" id="{22769906-BB6B-4EA5-8A0F-409F90A4B839}"/>
              </a:ext>
            </a:extLst>
          </p:cNvPr>
          <p:cNvPicPr>
            <a:picLocks/>
          </p:cNvPicPr>
          <p:nvPr/>
        </p:nvPicPr>
        <p:blipFill rotWithShape="1">
          <a:blip r:embed="rId2">
            <a:extLst>
              <a:ext uri="{28A0092B-C50C-407E-A947-70E740481C1C}">
                <a14:useLocalDpi xmlns:a14="http://schemas.microsoft.com/office/drawing/2010/main" val="0"/>
              </a:ext>
            </a:extLst>
          </a:blip>
          <a:srcRect l="1054"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Tree>
    <p:extLst>
      <p:ext uri="{BB962C8B-B14F-4D97-AF65-F5344CB8AC3E}">
        <p14:creationId xmlns:p14="http://schemas.microsoft.com/office/powerpoint/2010/main" val="334086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0F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15E1FF2-F789-4F41-AAD6-BCF427CBE676}"/>
              </a:ext>
            </a:extLst>
          </p:cNvPr>
          <p:cNvSpPr>
            <a:spLocks noGrp="1"/>
          </p:cNvSpPr>
          <p:nvPr>
            <p:ph type="title"/>
          </p:nvPr>
        </p:nvSpPr>
        <p:spPr>
          <a:xfrm>
            <a:off x="640080" y="329184"/>
            <a:ext cx="6894576" cy="1783080"/>
          </a:xfrm>
        </p:spPr>
        <p:txBody>
          <a:bodyPr anchor="b">
            <a:normAutofit/>
          </a:bodyPr>
          <a:lstStyle/>
          <a:p>
            <a:r>
              <a:rPr lang="en-US" sz="7200" dirty="0">
                <a:solidFill>
                  <a:schemeClr val="bg1"/>
                </a:solidFill>
              </a:rPr>
              <a:t>Danica</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7">
            <a:extLst>
              <a:ext uri="{FF2B5EF4-FFF2-40B4-BE49-F238E27FC236}">
                <a16:creationId xmlns:a16="http://schemas.microsoft.com/office/drawing/2014/main" id="{90326012-3C55-4CD1-8FC9-7BF30341A919}"/>
              </a:ext>
            </a:extLst>
          </p:cNvPr>
          <p:cNvSpPr>
            <a:spLocks noGrp="1"/>
          </p:cNvSpPr>
          <p:nvPr>
            <p:ph idx="1"/>
          </p:nvPr>
        </p:nvSpPr>
        <p:spPr>
          <a:xfrm>
            <a:off x="640080" y="2706624"/>
            <a:ext cx="6894576" cy="3483864"/>
          </a:xfrm>
        </p:spPr>
        <p:txBody>
          <a:bodyPr>
            <a:normAutofit/>
          </a:bodyPr>
          <a:lstStyle/>
          <a:p>
            <a:r>
              <a:rPr lang="en-US" sz="2400" dirty="0">
                <a:solidFill>
                  <a:schemeClr val="bg1"/>
                </a:solidFill>
                <a:effectLst/>
                <a:latin typeface="Bookman Old Style" panose="02050604050505020204" pitchFamily="18" charset="0"/>
                <a:ea typeface="Calibri" panose="020F0502020204030204" pitchFamily="34" charset="0"/>
              </a:rPr>
              <a:t>is a prominent figure in folk poetry and Slavic pre-Christian mythology. She is the bright goddess of twilight. The ancient Slavs considered her the protector of the human dream. The first light body to appear in the evening sky is the Evening Star or Evening Star, in fact the planet Venus when it appears in the morning sky.</a:t>
            </a:r>
            <a:endParaRPr lang="en-US" sz="2400" dirty="0">
              <a:solidFill>
                <a:schemeClr val="bg1"/>
              </a:solidFill>
              <a:latin typeface="Bookman Old Style" panose="02050604050505020204" pitchFamily="18" charset="0"/>
            </a:endParaRPr>
          </a:p>
        </p:txBody>
      </p:sp>
      <p:pic>
        <p:nvPicPr>
          <p:cNvPr id="4" name="Rezervirano mjesto sadržaja 3">
            <a:extLst>
              <a:ext uri="{FF2B5EF4-FFF2-40B4-BE49-F238E27FC236}">
                <a16:creationId xmlns:a16="http://schemas.microsoft.com/office/drawing/2014/main" id="{C6531F0E-8C97-4D01-BC88-DE19A94FBB5C}"/>
              </a:ext>
            </a:extLst>
          </p:cNvPr>
          <p:cNvPicPr>
            <a:picLocks/>
          </p:cNvPicPr>
          <p:nvPr/>
        </p:nvPicPr>
        <p:blipFill rotWithShape="1">
          <a:blip r:embed="rId2">
            <a:extLst>
              <a:ext uri="{28A0092B-C50C-407E-A947-70E740481C1C}">
                <a14:useLocalDpi xmlns:a14="http://schemas.microsoft.com/office/drawing/2010/main" val="0"/>
              </a:ext>
            </a:extLst>
          </a:blip>
          <a:srcRect l="10442" r="19567" b="2"/>
          <a:stretch/>
        </p:blipFill>
        <p:spPr bwMode="auto">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a:noFill/>
        </p:spPr>
      </p:pic>
    </p:spTree>
    <p:extLst>
      <p:ext uri="{BB962C8B-B14F-4D97-AF65-F5344CB8AC3E}">
        <p14:creationId xmlns:p14="http://schemas.microsoft.com/office/powerpoint/2010/main" val="14351041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9A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637375F-21BE-4039-AE5A-723A13225155}"/>
              </a:ext>
            </a:extLst>
          </p:cNvPr>
          <p:cNvSpPr>
            <a:spLocks noGrp="1"/>
          </p:cNvSpPr>
          <p:nvPr>
            <p:ph type="title"/>
          </p:nvPr>
        </p:nvSpPr>
        <p:spPr>
          <a:xfrm>
            <a:off x="4654296" y="329184"/>
            <a:ext cx="6894576" cy="1783080"/>
          </a:xfrm>
        </p:spPr>
        <p:txBody>
          <a:bodyPr anchor="b">
            <a:normAutofit/>
          </a:bodyPr>
          <a:lstStyle/>
          <a:p>
            <a:r>
              <a:rPr lang="en-US" sz="7200">
                <a:solidFill>
                  <a:schemeClr val="bg1"/>
                </a:solidFill>
              </a:rPr>
              <a:t>Morana</a:t>
            </a:r>
            <a:endParaRPr lang="en-US" sz="7200" dirty="0">
              <a:solidFill>
                <a:schemeClr val="bg1"/>
              </a:solidFill>
            </a:endParaRP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7">
            <a:extLst>
              <a:ext uri="{FF2B5EF4-FFF2-40B4-BE49-F238E27FC236}">
                <a16:creationId xmlns:a16="http://schemas.microsoft.com/office/drawing/2014/main" id="{09B6AF63-D9AE-4123-A89D-004796A76C3F}"/>
              </a:ext>
            </a:extLst>
          </p:cNvPr>
          <p:cNvSpPr>
            <a:spLocks noGrp="1"/>
          </p:cNvSpPr>
          <p:nvPr>
            <p:ph idx="1"/>
          </p:nvPr>
        </p:nvSpPr>
        <p:spPr>
          <a:xfrm>
            <a:off x="4654296" y="2706624"/>
            <a:ext cx="6894576" cy="3483864"/>
          </a:xfrm>
        </p:spPr>
        <p:txBody>
          <a:bodyPr>
            <a:normAutofit fontScale="92500" lnSpcReduction="10000"/>
          </a:bodyPr>
          <a:lstStyle/>
          <a:p>
            <a:pPr marL="0" marR="0" algn="just">
              <a:lnSpc>
                <a:spcPct val="107000"/>
              </a:lnSpc>
              <a:spcBef>
                <a:spcPts val="0"/>
              </a:spcBef>
              <a:spcAft>
                <a:spcPts val="800"/>
              </a:spcAft>
            </a:pPr>
            <a:r>
              <a:rPr lang="en-US" sz="20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is the goddess of death and winter, rain, cold and ice. The ancient Slavs believed that all winter disasters, cold, snow, ice and death came from Morana, and called her the goddess of death of the human, animal and plant world.</a:t>
            </a:r>
          </a:p>
          <a:p>
            <a:pPr marL="0" marR="0" algn="just">
              <a:lnSpc>
                <a:spcPct val="107000"/>
              </a:lnSpc>
              <a:spcBef>
                <a:spcPts val="0"/>
              </a:spcBef>
              <a:spcAft>
                <a:spcPts val="800"/>
              </a:spcAft>
            </a:pPr>
            <a:r>
              <a:rPr lang="en-US" sz="200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It appears in various forms. The most common figure is a beautiful girl with black hair and extremely white skin wolf fangs and claws on her hands. Morana flew on a broom and sailed on an egg shell and these qualities will, later, be attributed to a new spiritual being - a witch.</a:t>
            </a:r>
          </a:p>
          <a:p>
            <a:endParaRPr lang="en-US" dirty="0"/>
          </a:p>
        </p:txBody>
      </p:sp>
      <p:pic>
        <p:nvPicPr>
          <p:cNvPr id="4" name="Rezervirano mjesto sadržaja 3">
            <a:extLst>
              <a:ext uri="{FF2B5EF4-FFF2-40B4-BE49-F238E27FC236}">
                <a16:creationId xmlns:a16="http://schemas.microsoft.com/office/drawing/2014/main" id="{292FE076-9DA4-4FD1-9840-AB91314F056E}"/>
              </a:ext>
            </a:extLst>
          </p:cNvPr>
          <p:cNvPicPr>
            <a:picLocks/>
          </p:cNvPicPr>
          <p:nvPr/>
        </p:nvPicPr>
        <p:blipFill rotWithShape="1">
          <a:blip r:embed="rId2" cstate="print">
            <a:extLst>
              <a:ext uri="{28A0092B-C50C-407E-A947-70E740481C1C}">
                <a14:useLocalDpi xmlns:a14="http://schemas.microsoft.com/office/drawing/2010/main" val="0"/>
              </a:ext>
            </a:extLst>
          </a:blip>
          <a:srcRect l="11117"/>
          <a:stretch/>
        </p:blipFill>
        <p:spPr bwMode="auto">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a:noFill/>
        </p:spPr>
      </p:pic>
    </p:spTree>
    <p:extLst>
      <p:ext uri="{BB962C8B-B14F-4D97-AF65-F5344CB8AC3E}">
        <p14:creationId xmlns:p14="http://schemas.microsoft.com/office/powerpoint/2010/main" val="267638158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245C981-0594-4DEE-8338-FBE16BB5B7F2}"/>
              </a:ext>
            </a:extLst>
          </p:cNvPr>
          <p:cNvSpPr>
            <a:spLocks noGrp="1"/>
          </p:cNvSpPr>
          <p:nvPr>
            <p:ph type="title"/>
          </p:nvPr>
        </p:nvSpPr>
        <p:spPr>
          <a:xfrm>
            <a:off x="630936" y="639520"/>
            <a:ext cx="3429000" cy="1719072"/>
          </a:xfrm>
        </p:spPr>
        <p:txBody>
          <a:bodyPr anchor="b">
            <a:normAutofit/>
          </a:bodyPr>
          <a:lstStyle/>
          <a:p>
            <a:r>
              <a:rPr lang="en-US" dirty="0"/>
              <a:t>Ivana </a:t>
            </a:r>
            <a:r>
              <a:rPr lang="en-US" dirty="0" err="1"/>
              <a:t>Brlić</a:t>
            </a:r>
            <a:r>
              <a:rPr lang="en-US" dirty="0"/>
              <a:t> </a:t>
            </a:r>
            <a:r>
              <a:rPr lang="en-US" dirty="0" err="1"/>
              <a:t>Mažuranić</a:t>
            </a:r>
            <a:endParaRPr lang="en-US" dirty="0"/>
          </a:p>
        </p:txBody>
      </p:sp>
      <p:sp>
        <p:nvSpPr>
          <p:cNvPr id="10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DFAC5A"/>
          </a:solidFill>
          <a:ln w="38100" cap="rnd">
            <a:solidFill>
              <a:srgbClr val="DFAC5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EFBFA03D-2585-410E-93D4-ABA3C77CF2F5}"/>
              </a:ext>
            </a:extLst>
          </p:cNvPr>
          <p:cNvSpPr>
            <a:spLocks noGrp="1"/>
          </p:cNvSpPr>
          <p:nvPr>
            <p:ph idx="1"/>
          </p:nvPr>
        </p:nvSpPr>
        <p:spPr>
          <a:xfrm>
            <a:off x="630936" y="2807208"/>
            <a:ext cx="3429000" cy="3410712"/>
          </a:xfrm>
        </p:spPr>
        <p:txBody>
          <a:bodyPr anchor="t">
            <a:normAutofit fontScale="92500" lnSpcReduction="20000"/>
          </a:bodyPr>
          <a:lstStyle/>
          <a:p>
            <a:r>
              <a:rPr lang="en-US" sz="2000" dirty="0">
                <a:latin typeface="Bookman Old Style" panose="02050604050505020204" pitchFamily="18" charset="0"/>
              </a:rPr>
              <a:t>famous Croatian writer, 1874-1938</a:t>
            </a:r>
          </a:p>
          <a:p>
            <a:r>
              <a:rPr lang="en-US" sz="2000" dirty="0">
                <a:latin typeface="Bookman Old Style" panose="02050604050505020204" pitchFamily="18" charset="0"/>
              </a:rPr>
              <a:t>4-times nominated for Nobel Prize</a:t>
            </a:r>
          </a:p>
          <a:p>
            <a:r>
              <a:rPr lang="en-US" sz="2000" dirty="0">
                <a:latin typeface="Bookman Old Style" panose="02050604050505020204" pitchFamily="18" charset="0"/>
              </a:rPr>
              <a:t>Croatian Andersen and </a:t>
            </a:r>
            <a:r>
              <a:rPr lang="en-US" sz="2000" dirty="0" err="1">
                <a:latin typeface="Bookman Old Style" panose="02050604050505020204" pitchFamily="18" charset="0"/>
              </a:rPr>
              <a:t>Talkien</a:t>
            </a:r>
            <a:endParaRPr lang="en-US" sz="2000" dirty="0">
              <a:latin typeface="Bookman Old Style" panose="02050604050505020204" pitchFamily="18" charset="0"/>
            </a:endParaRPr>
          </a:p>
          <a:p>
            <a:r>
              <a:rPr lang="en-US" sz="2000" b="0" i="0" dirty="0">
                <a:effectLst/>
                <a:latin typeface="Bookman Old Style" panose="02050604050505020204" pitchFamily="18" charset="0"/>
              </a:rPr>
              <a:t>Croatian Tales of Long Ago – famous </a:t>
            </a:r>
            <a:r>
              <a:rPr lang="en-US" sz="2000" dirty="0">
                <a:latin typeface="Bookman Old Style" panose="02050604050505020204" pitchFamily="18" charset="0"/>
              </a:rPr>
              <a:t>tales based on Slavic mythology, translated in many languages</a:t>
            </a:r>
            <a:endParaRPr lang="en-US" sz="2400" dirty="0">
              <a:latin typeface="Bookman Old Style" panose="02050604050505020204" pitchFamily="18" charset="0"/>
            </a:endParaRPr>
          </a:p>
        </p:txBody>
      </p:sp>
      <mc:AlternateContent xmlns:mc="http://schemas.openxmlformats.org/markup-compatibility/2006" xmlns:p14="http://schemas.microsoft.com/office/powerpoint/2010/main">
        <mc:Choice Requires="p14">
          <p:contentPart p14:bwMode="auto" r:id="rId2">
            <p14:nvContentPartPr>
              <p14: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6" name="Picture 2" descr="Prije 141 godinu, rođena je Ivana Brlić-Mažuranić! | Kamenjar">
            <a:extLst>
              <a:ext uri="{FF2B5EF4-FFF2-40B4-BE49-F238E27FC236}">
                <a16:creationId xmlns:a16="http://schemas.microsoft.com/office/drawing/2014/main" id="{FB1A42B9-E510-4C41-BA83-A267A3C733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843437"/>
            <a:ext cx="6903720" cy="517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0857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70</TotalTime>
  <Words>1979</Words>
  <Application>Microsoft Office PowerPoint</Application>
  <PresentationFormat>Široki zaslon</PresentationFormat>
  <Paragraphs>49</Paragraphs>
  <Slides>20</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20</vt:i4>
      </vt:variant>
    </vt:vector>
  </HeadingPairs>
  <TitlesOfParts>
    <vt:vector size="27" baseType="lpstr">
      <vt:lpstr>Arial</vt:lpstr>
      <vt:lpstr>Bookman Old Style</vt:lpstr>
      <vt:lpstr>Calibri</vt:lpstr>
      <vt:lpstr>Georgia</vt:lpstr>
      <vt:lpstr>Modern Love</vt:lpstr>
      <vt:lpstr>The Hand</vt:lpstr>
      <vt:lpstr>SketchyVTI</vt:lpstr>
      <vt:lpstr>Slavic mythology</vt:lpstr>
      <vt:lpstr>Introduction</vt:lpstr>
      <vt:lpstr>Main gods</vt:lpstr>
      <vt:lpstr>Veles</vt:lpstr>
      <vt:lpstr>Svarog</vt:lpstr>
      <vt:lpstr>Svarožić</vt:lpstr>
      <vt:lpstr>Danica</vt:lpstr>
      <vt:lpstr>Morana</vt:lpstr>
      <vt:lpstr>Ivana Brlić Mažuranić</vt:lpstr>
      <vt:lpstr>How Quest Sought the Truth</vt:lpstr>
      <vt:lpstr>How Quest Sought the Truth</vt:lpstr>
      <vt:lpstr>SECOND PART:  There was a demon Bjesmoar in the forest who really wanted to get rid of the old man. So when the grandchildren returned to the grandfather and told him the story of Svarozic who was asked what he had said, Bjesmomar sent 3 rages, for each one, to persuade the grandchildren what they were saying. Ljutiša and Marun say that Svarožić told them that he would be the richest and strongest man in the world, but Potjeh, who loved the truth, did not allow himself to be seduced by this persuasions and simply said that he did not know what Svarožić said. So Ljutiša and Marun listened to their rages and did everything they wanted, but Potjeh was unable to persuade the rage and he decided to seek the truth. </vt:lpstr>
      <vt:lpstr>PowerPoint prezentacija</vt:lpstr>
      <vt:lpstr>PowerPoint prezentacija</vt:lpstr>
      <vt:lpstr>PowerPoint prezentacija</vt:lpstr>
      <vt:lpstr>Assignments – Zagreb</vt:lpstr>
      <vt:lpstr>Assignments – Rijeka</vt:lpstr>
      <vt:lpstr>Assignments – Zadar</vt:lpstr>
      <vt:lpstr>Assignments – Osijek</vt:lpstr>
      <vt:lpstr>Assignments – Dubrovnik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Slavic mythology</dc:title>
  <dc:creator>zeljka.francic@gmail.com</dc:creator>
  <cp:lastModifiedBy>zeljka.francic@gmail.com</cp:lastModifiedBy>
  <cp:revision>21</cp:revision>
  <dcterms:created xsi:type="dcterms:W3CDTF">2021-01-18T15:33:16Z</dcterms:created>
  <dcterms:modified xsi:type="dcterms:W3CDTF">2021-02-09T07:49:19Z</dcterms:modified>
</cp:coreProperties>
</file>