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acifico" panose="020B0604020202020204" charset="-18"/>
      <p:regular r:id="rId14"/>
    </p:embeddedFont>
    <p:embeddedFont>
      <p:font typeface="Lobster" panose="020B0604020202020204" charset="-18"/>
      <p:regular r:id="rId15"/>
    </p:embeddedFont>
    <p:embeddedFont>
      <p:font typeface="Playfair Display" panose="020B0604020202020204" charset="-18"/>
      <p:regular r:id="rId16"/>
      <p:bold r:id="rId17"/>
      <p:italic r:id="rId18"/>
      <p:boldItalic r:id="rId19"/>
    </p:embeddedFont>
    <p:embeddedFont>
      <p:font typeface="Caveat SemiBold" panose="020B0604020202020204" charset="0"/>
      <p:regular r:id="rId2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veat" panose="020B0604020202020204" charset="0"/>
      <p:regular r:id="rId26"/>
      <p:bold r:id="rId27"/>
    </p:embeddedFont>
    <p:embeddedFont>
      <p:font typeface="Dancing Script" panose="020B0604020202020204" charset="-18"/>
      <p:regular r:id="rId28"/>
      <p:bold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fb43547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6fb43547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Marta &amp; Eve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6fb43547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6fb43547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6fb4354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6fb4354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6fb4354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6fb4354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fb4354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6fb4354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Magdalena, Karla, Jan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6fb43547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6fb43547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Danijela Kraljik, Laura Barbarić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6fb4354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6fb4354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fb4354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6fb4354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Helena Ilić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6fb4354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6fb4354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6fb43547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6fb43547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.jp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image" Target="../media/image2.jpg"/><Relationship Id="rId9" Type="http://schemas.openxmlformats.org/officeDocument/2006/relationships/slide" Target="slide8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jpg"/><Relationship Id="rId7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r="7842"/>
          <a:stretch/>
        </p:blipFill>
        <p:spPr>
          <a:xfrm rot="2931248">
            <a:off x="5082093" y="1226629"/>
            <a:ext cx="3455689" cy="2831291"/>
          </a:xfrm>
          <a:prstGeom prst="rect">
            <a:avLst/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 txBox="1"/>
          <p:nvPr/>
        </p:nvSpPr>
        <p:spPr>
          <a:xfrm>
            <a:off x="5180658" y="2100360"/>
            <a:ext cx="23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>
                <a:solidFill>
                  <a:srgbClr val="F1C232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>
              <a:solidFill>
                <a:srgbClr val="F1C23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687794" y="2040722"/>
            <a:ext cx="23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5" action="ppaction://hlinksldjump"/>
              </a:rPr>
              <a:t>9</a:t>
            </a:r>
            <a:endParaRPr sz="2800">
              <a:solidFill>
                <a:srgbClr val="F1C23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703703" y="2718871"/>
            <a:ext cx="39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6" action="ppaction://hlinksldjump"/>
              </a:rPr>
              <a:t>4</a:t>
            </a:r>
            <a:endParaRPr sz="28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539896" y="3228971"/>
            <a:ext cx="48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7" action="ppaction://hlinksldjump"/>
              </a:rPr>
              <a:t>11</a:t>
            </a:r>
            <a:endParaRPr sz="2800">
              <a:solidFill>
                <a:srgbClr val="F1C23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028824" y="2653050"/>
            <a:ext cx="62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12</a:t>
            </a:r>
            <a:endParaRPr sz="28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236006" y="3271557"/>
            <a:ext cx="23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8" action="ppaction://hlinksldjump"/>
              </a:rPr>
              <a:t>7</a:t>
            </a:r>
            <a:endParaRPr sz="28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980393" y="2797027"/>
            <a:ext cx="23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9" action="ppaction://hlinksldjump"/>
              </a:rPr>
              <a:t>8</a:t>
            </a:r>
            <a:endParaRPr sz="2800">
              <a:solidFill>
                <a:srgbClr val="F1C23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516953" y="2040725"/>
            <a:ext cx="31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0" action="ppaction://hlinksldjump"/>
              </a:rPr>
              <a:t>5</a:t>
            </a:r>
            <a:endParaRPr sz="2800">
              <a:solidFill>
                <a:srgbClr val="274E1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747999" y="3867016"/>
            <a:ext cx="62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1" action="ppaction://hlinksldjump"/>
              </a:rPr>
              <a:t>10</a:t>
            </a:r>
            <a:endParaRPr sz="2800">
              <a:solidFill>
                <a:srgbClr val="F1C23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980405" y="1423297"/>
            <a:ext cx="31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2" action="ppaction://hlinksldjump"/>
              </a:rPr>
              <a:t>6</a:t>
            </a:r>
            <a:endParaRPr sz="2800">
              <a:solidFill>
                <a:srgbClr val="274E1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603662" y="770254"/>
            <a:ext cx="23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3" action="ppaction://hlinksldjump"/>
              </a:rPr>
              <a:t>3</a:t>
            </a:r>
            <a:endParaRPr sz="2800">
              <a:solidFill>
                <a:srgbClr val="274E1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999424" y="1322939"/>
            <a:ext cx="23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4" action="ppaction://hlinksldjump"/>
              </a:rPr>
              <a:t>2</a:t>
            </a:r>
            <a:endParaRPr sz="2800">
              <a:solidFill>
                <a:srgbClr val="F1C23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0" y="3857625"/>
            <a:ext cx="3159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i="1">
                <a:solidFill>
                  <a:srgbClr val="F4C023"/>
                </a:solidFill>
                <a:latin typeface="Pacifico"/>
                <a:ea typeface="Pacifico"/>
                <a:cs typeface="Pacifico"/>
                <a:sym typeface="Pacifico"/>
              </a:rPr>
              <a:t>Merry Christmas </a:t>
            </a:r>
            <a:endParaRPr sz="2200" i="1">
              <a:solidFill>
                <a:srgbClr val="F4C02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i="1">
                <a:solidFill>
                  <a:srgbClr val="F4C023"/>
                </a:solidFill>
                <a:latin typeface="Pacifico"/>
                <a:ea typeface="Pacifico"/>
                <a:cs typeface="Pacifico"/>
                <a:sym typeface="Pacifico"/>
              </a:rPr>
              <a:t>&amp; a Happy New Year!</a:t>
            </a:r>
            <a:endParaRPr sz="2200" i="1">
              <a:solidFill>
                <a:srgbClr val="F4C02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434403" y="699663"/>
            <a:ext cx="2071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i="1" dirty="0">
                <a:solidFill>
                  <a:srgbClr val="1A350D"/>
                </a:solidFill>
                <a:latin typeface="Pacifico"/>
                <a:ea typeface="Pacifico"/>
                <a:cs typeface="Pacifico"/>
                <a:sym typeface="Pacifico"/>
              </a:rPr>
              <a:t>Pick a chocolate </a:t>
            </a:r>
            <a:endParaRPr lang="hr" sz="1600" i="1" dirty="0" smtClean="0">
              <a:solidFill>
                <a:srgbClr val="1A350D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i="1" dirty="0" smtClean="0">
                <a:solidFill>
                  <a:srgbClr val="1A350D"/>
                </a:solidFill>
                <a:latin typeface="Pacifico"/>
                <a:ea typeface="Pacifico"/>
                <a:cs typeface="Pacifico"/>
                <a:sym typeface="Pacifico"/>
              </a:rPr>
              <a:t>and </a:t>
            </a:r>
            <a:r>
              <a:rPr lang="hr" sz="1600" i="1" dirty="0">
                <a:solidFill>
                  <a:srgbClr val="1A350D"/>
                </a:solidFill>
                <a:latin typeface="Pacifico"/>
                <a:ea typeface="Pacifico"/>
                <a:cs typeface="Pacifico"/>
                <a:sym typeface="Pacifico"/>
              </a:rPr>
              <a:t>read the card!</a:t>
            </a:r>
            <a:endParaRPr sz="1600" i="1" dirty="0">
              <a:solidFill>
                <a:srgbClr val="1A350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211600" y="4348500"/>
            <a:ext cx="4185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Frohe Weihnachten </a:t>
            </a:r>
            <a:endParaRPr sz="2200">
              <a:solidFill>
                <a:srgbClr val="99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22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und ein glückliches Neues Jahr!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821275" y="761638"/>
            <a:ext cx="29724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hr" sz="220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Auguri di Buon Natale      e Felice Anno Nuovo</a:t>
            </a:r>
            <a:endParaRPr sz="2200">
              <a:solidFill>
                <a:srgbClr val="99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4455850" y="1142425"/>
            <a:ext cx="41907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Chocolate may melt,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But my love for you never will.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It is like the everlasting ice of the North.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 feel it every time I look into 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Your Aurora eyes. 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Your cocoa hair makes my love for You as unbreakable as the silver ice.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Merry Christmas my beautiful Snowflake.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3460325" y="4713325"/>
            <a:ext cx="414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Merry Christmas from Marta &amp; Eve!</a:t>
            </a:r>
            <a:endParaRPr sz="1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8" name="Google Shape;188;p22">
            <a:hlinkClick r:id="" action="ppaction://hlinkshowjump?jump=firstslide"/>
          </p:cNvPr>
          <p:cNvPicPr preferRelativeResize="0"/>
          <p:nvPr/>
        </p:nvPicPr>
        <p:blipFill rotWithShape="1">
          <a:blip r:embed="rId4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625" y="359175"/>
            <a:ext cx="2650750" cy="36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 t="31149" b="37187"/>
          <a:stretch/>
        </p:blipFill>
        <p:spPr>
          <a:xfrm>
            <a:off x="215500" y="4239300"/>
            <a:ext cx="5948076" cy="9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5">
            <a:alphaModFix/>
          </a:blip>
          <a:srcRect l="53624" t="31149" b="37187"/>
          <a:stretch/>
        </p:blipFill>
        <p:spPr>
          <a:xfrm flipH="1">
            <a:off x="6163576" y="4239300"/>
            <a:ext cx="2758524" cy="9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5">
            <a:alphaModFix/>
          </a:blip>
          <a:srcRect t="31149" r="32610" b="37187"/>
          <a:stretch/>
        </p:blipFill>
        <p:spPr>
          <a:xfrm rot="-5400000">
            <a:off x="-1898562" y="2015012"/>
            <a:ext cx="4216800" cy="9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5">
            <a:alphaModFix/>
          </a:blip>
          <a:srcRect t="31149" r="32610" b="37187"/>
          <a:stretch/>
        </p:blipFill>
        <p:spPr>
          <a:xfrm rot="5400000" flipH="1">
            <a:off x="6744913" y="2015024"/>
            <a:ext cx="4216800" cy="9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5">
            <a:alphaModFix/>
          </a:blip>
          <a:srcRect t="31149" b="37187"/>
          <a:stretch/>
        </p:blipFill>
        <p:spPr>
          <a:xfrm flipH="1">
            <a:off x="215500" y="-172425"/>
            <a:ext cx="5948076" cy="9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5">
            <a:alphaModFix/>
          </a:blip>
          <a:srcRect l="53624" t="31149" b="37187"/>
          <a:stretch/>
        </p:blipFill>
        <p:spPr>
          <a:xfrm rot="10800000">
            <a:off x="6077376" y="-86225"/>
            <a:ext cx="2758524" cy="9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6">
            <a:alphaModFix/>
          </a:blip>
          <a:srcRect l="-1670" t="3889" r="1670" b="-3890"/>
          <a:stretch/>
        </p:blipFill>
        <p:spPr>
          <a:xfrm rot="-1247647">
            <a:off x="5302140" y="166142"/>
            <a:ext cx="3906746" cy="441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87228" flipH="1">
            <a:off x="-104859" y="169562"/>
            <a:ext cx="3755793" cy="459100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297875" y="3697525"/>
            <a:ext cx="8729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latin typeface="Dancing Script"/>
                <a:ea typeface="Dancing Script"/>
                <a:cs typeface="Dancing Script"/>
                <a:sym typeface="Dancing Script"/>
              </a:rPr>
              <a:t>Remember that Christmas is about more than presents. There are also cookies!</a:t>
            </a:r>
            <a:endParaRPr sz="1800" b="1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latin typeface="Dancing Script"/>
                <a:ea typeface="Dancing Script"/>
                <a:cs typeface="Dancing Script"/>
                <a:sym typeface="Dancing Script"/>
              </a:rPr>
              <a:t>Denk daran: Weihnachten ist viel mehr als nur Geschenke. Es gibt auch Weihnachtsgebäck!</a:t>
            </a:r>
            <a:endParaRPr sz="1800" b="1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latin typeface="Dancing Script"/>
                <a:ea typeface="Dancing Script"/>
                <a:cs typeface="Dancing Script"/>
                <a:sym typeface="Dancing Script"/>
              </a:rPr>
              <a:t>Ricordate che Natale è più dei regali sotto l'albero, ci sono anche i biscotti e il panettone!</a:t>
            </a:r>
            <a:endParaRPr sz="1800" b="1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215500" y="4713313"/>
            <a:ext cx="2977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>
                <a:latin typeface="Dancing Script"/>
                <a:ea typeface="Dancing Script"/>
                <a:cs typeface="Dancing Script"/>
                <a:sym typeface="Dancing Script"/>
              </a:rPr>
              <a:t>Lorena Mihok &amp; Sandra Ždravac 3.a</a:t>
            </a:r>
            <a:endParaRPr sz="15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05" name="Google Shape;205;p2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l="23590" r="23800" b="10913"/>
          <a:stretch/>
        </p:blipFill>
        <p:spPr>
          <a:xfrm>
            <a:off x="5510225" y="512350"/>
            <a:ext cx="2651675" cy="43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29350" y="828350"/>
            <a:ext cx="4442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9F7F5"/>
                </a:solidFill>
                <a:latin typeface="Lobster"/>
                <a:ea typeface="Lobster"/>
                <a:cs typeface="Lobster"/>
                <a:sym typeface="Lobster"/>
              </a:rPr>
              <a:t>May the chocolate bring you joy, laughter and a lot of friends! </a:t>
            </a:r>
            <a:endParaRPr sz="2000">
              <a:solidFill>
                <a:srgbClr val="F9F7F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9F7F5"/>
                </a:solidFill>
                <a:latin typeface="Lobster"/>
                <a:ea typeface="Lobster"/>
                <a:cs typeface="Lobster"/>
                <a:sym typeface="Lobster"/>
              </a:rPr>
              <a:t>Vi auguro che il cioccolato vi porti gioia, sorriso e molti amici nuovi!</a:t>
            </a:r>
            <a:endParaRPr sz="2000">
              <a:solidFill>
                <a:srgbClr val="F9F7F5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9F7F5"/>
                </a:solidFill>
                <a:latin typeface="Lobster"/>
                <a:ea typeface="Lobster"/>
                <a:cs typeface="Lobster"/>
                <a:sym typeface="Lobster"/>
              </a:rPr>
              <a:t>Möge dir Schokolade viel Freude, Lachen und neue Freunde bescheren</a:t>
            </a:r>
            <a:endParaRPr sz="2000">
              <a:solidFill>
                <a:srgbClr val="F9F7F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5000" y="512350"/>
            <a:ext cx="964275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2146650" y="2952350"/>
            <a:ext cx="230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Merry Christmas and a Happy New Year from Luka, Toni and Tin!</a:t>
            </a:r>
            <a:endParaRPr sz="16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0" name="Google Shape;80;p14">
            <a:hlinkClick r:id=""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5242575" y="849000"/>
            <a:ext cx="3077700" cy="5232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rgbClr val="FFFFFF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Christmas, chocolate and chill</a:t>
            </a:r>
            <a:endParaRPr sz="2200">
              <a:solidFill>
                <a:srgbClr val="FFFFFF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274525" y="1598950"/>
            <a:ext cx="3013800" cy="25398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C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hristmas is here,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H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o, ho, ho!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O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nly</a:t>
            </a:r>
            <a:r>
              <a:rPr lang="hr" sz="1700" b="1">
                <a:latin typeface="Caveat"/>
                <a:ea typeface="Caveat"/>
                <a:cs typeface="Caveat"/>
                <a:sym typeface="Caveat"/>
              </a:rPr>
              <a:t> </a:t>
            </a:r>
            <a:endParaRPr sz="17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C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hocolate will fill you with joy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O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 this magical holiday.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L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ove is in the air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A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ll around us.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T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ake your friends with you and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E</a:t>
            </a:r>
            <a:r>
              <a:rPr lang="hr" sz="17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njoy your favorite chocolate dessert!</a:t>
            </a:r>
            <a:endParaRPr sz="17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512625" y="4301575"/>
            <a:ext cx="1775700" cy="338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chemeClr val="lt1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Isabela Franolić, Lorena Vargek, 3.b</a:t>
            </a:r>
            <a:endParaRPr sz="1000">
              <a:solidFill>
                <a:schemeClr val="lt1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74E13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rgbClr val="274E1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9" name="Google Shape;89;p15">
            <a:hlinkClick r:id="" action="ppaction://hlinkshowjump?jump=firstslide"/>
          </p:cNvPr>
          <p:cNvPicPr preferRelativeResize="0"/>
          <p:nvPr/>
        </p:nvPicPr>
        <p:blipFill rotWithShape="1">
          <a:blip r:embed="rId4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306825" y="825300"/>
            <a:ext cx="3080100" cy="4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9F7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solidFill>
                  <a:srgbClr val="A1B8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TASTE OF CHRISTMAS</a:t>
            </a:r>
            <a:endParaRPr sz="1700">
              <a:solidFill>
                <a:srgbClr val="A1B8C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21600" y="1630175"/>
            <a:ext cx="3724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As stars fill the night sky,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Our kitchen is abundant with the smell of pie.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As the fireplace heats up our house,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the hot chocolate warms our hearts.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Outside the snow starts to fall,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Santa Claus leaves the North Pole.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In this time of year,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we are waiting for his call.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Karla, Jan &amp; Magdalena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950" y="487299"/>
            <a:ext cx="2576450" cy="43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8" name="Google Shape;98;p16">
            <a:hlinkClick r:id=""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10426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7"/>
          <p:cNvSpPr/>
          <p:nvPr/>
        </p:nvSpPr>
        <p:spPr>
          <a:xfrm>
            <a:off x="488200" y="474600"/>
            <a:ext cx="3831000" cy="4194300"/>
          </a:xfrm>
          <a:prstGeom prst="rect">
            <a:avLst/>
          </a:prstGeom>
          <a:solidFill>
            <a:srgbClr val="F9F7F5">
              <a:alpha val="4078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671625" y="665800"/>
            <a:ext cx="336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>
                <a:latin typeface="Lobster"/>
                <a:ea typeface="Lobster"/>
                <a:cs typeface="Lobster"/>
                <a:sym typeface="Lobster"/>
              </a:rPr>
              <a:t>Merry Christmas</a:t>
            </a:r>
            <a:endParaRPr sz="2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068600" y="1090875"/>
            <a:ext cx="6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ambria"/>
                <a:ea typeface="Cambria"/>
                <a:cs typeface="Cambria"/>
                <a:sym typeface="Cambria"/>
              </a:rPr>
              <a:t>and 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429275" y="1331125"/>
            <a:ext cx="269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>
                <a:latin typeface="Lobster"/>
                <a:ea typeface="Lobster"/>
                <a:cs typeface="Lobster"/>
                <a:sym typeface="Lobster"/>
              </a:rPr>
              <a:t>Happy New Year</a:t>
            </a:r>
            <a:endParaRPr sz="26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00" y="474600"/>
            <a:ext cx="3831000" cy="4194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7"/>
          <p:cNvSpPr txBox="1"/>
          <p:nvPr/>
        </p:nvSpPr>
        <p:spPr>
          <a:xfrm>
            <a:off x="896800" y="1996450"/>
            <a:ext cx="2084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latin typeface="Caveat"/>
                <a:ea typeface="Caveat"/>
                <a:cs typeface="Caveat"/>
                <a:sym typeface="Caveat"/>
              </a:rPr>
              <a:t>May peace be your gift at Christmas and your blessing all year through but chocolate will make your year even brighter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0" y="4817125"/>
            <a:ext cx="2765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</a:rPr>
              <a:t>Laura Barbarić, Danijela Kraljik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74E13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rgbClr val="274E1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2" name="Google Shape;112;p17">
            <a:hlinkClick r:id=""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4245650" y="764000"/>
            <a:ext cx="4135800" cy="785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9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Merry Christmas</a:t>
            </a:r>
            <a:endParaRPr sz="39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113925" y="2115925"/>
            <a:ext cx="47898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It’s coming, it’s coming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the most beautiful time of the year is near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The time when everyone sings and bakes 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when children leave Santa a cookie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And he gives them gifts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For every good deed you’ve done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>
                <a:latin typeface="Georgia"/>
                <a:ea typeface="Georgia"/>
                <a:cs typeface="Georgia"/>
                <a:sym typeface="Georgia"/>
              </a:rPr>
              <a:t>Treat yourself with a chocolate bun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24025" y="2624875"/>
            <a:ext cx="1650300" cy="16503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1B8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2902525" y="146250"/>
            <a:ext cx="1211400" cy="1211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1B8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2289400" y="1263325"/>
            <a:ext cx="1211400" cy="1211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1B8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284512" y="2712489"/>
            <a:ext cx="1437175" cy="147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2986925" y="237625"/>
            <a:ext cx="1042600" cy="10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2393624" y="1354326"/>
            <a:ext cx="1002975" cy="1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1575425" y="2383723"/>
            <a:ext cx="1042600" cy="107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1491025" y="2280625"/>
            <a:ext cx="1211400" cy="1211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1B8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Google Shape;127;p18"/>
          <p:cNvCxnSpPr/>
          <p:nvPr/>
        </p:nvCxnSpPr>
        <p:spPr>
          <a:xfrm>
            <a:off x="903850" y="-124850"/>
            <a:ext cx="51600" cy="2749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28" name="Google Shape;128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1615350" y="2424707"/>
            <a:ext cx="962750" cy="988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>
            <a:off x="962025" y="-410075"/>
            <a:ext cx="12300" cy="1058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0" name="Google Shape;130;p18"/>
          <p:cNvCxnSpPr>
            <a:endCxn id="126" idx="0"/>
          </p:cNvCxnSpPr>
          <p:nvPr/>
        </p:nvCxnSpPr>
        <p:spPr>
          <a:xfrm>
            <a:off x="2092225" y="-99875"/>
            <a:ext cx="4500" cy="23805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3505525" y="-232050"/>
            <a:ext cx="5400" cy="3825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32" name="Google Shape;132;p18"/>
          <p:cNvCxnSpPr>
            <a:endCxn id="121" idx="0"/>
          </p:cNvCxnSpPr>
          <p:nvPr/>
        </p:nvCxnSpPr>
        <p:spPr>
          <a:xfrm>
            <a:off x="2881300" y="-79775"/>
            <a:ext cx="13800" cy="1343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33" name="Google Shape;133;p18"/>
          <p:cNvSpPr/>
          <p:nvPr/>
        </p:nvSpPr>
        <p:spPr>
          <a:xfrm>
            <a:off x="89900" y="648325"/>
            <a:ext cx="1826400" cy="1826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rgbClr val="A1B8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308400" y="798964"/>
            <a:ext cx="1437175" cy="147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1301425" y="33125"/>
            <a:ext cx="1358400" cy="13584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A1B8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1439363" y="150450"/>
            <a:ext cx="1133025" cy="11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77" y="2324898"/>
            <a:ext cx="796603" cy="9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7577" y="-241327"/>
            <a:ext cx="796603" cy="9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6802" y="941823"/>
            <a:ext cx="796603" cy="9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2277" y="1971610"/>
            <a:ext cx="796603" cy="9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862" y="146250"/>
            <a:ext cx="1262637" cy="14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159349" y="-124850"/>
            <a:ext cx="697745" cy="815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6464425" y="4132225"/>
            <a:ext cx="24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Georgia"/>
                <a:ea typeface="Georgia"/>
                <a:cs typeface="Georgia"/>
                <a:sym typeface="Georgia"/>
              </a:rPr>
              <a:t>Nikolina &amp; Katarina Mikelec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73763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rgbClr val="07376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5" name="Google Shape;145;p18">
            <a:hlinkClick r:id=""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434350" y="525775"/>
            <a:ext cx="390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594350" y="-205750"/>
            <a:ext cx="390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2" name="Google Shape;152;p19"/>
          <p:cNvSpPr txBox="1"/>
          <p:nvPr/>
        </p:nvSpPr>
        <p:spPr>
          <a:xfrm>
            <a:off x="434350" y="662950"/>
            <a:ext cx="422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75925" y="1171050"/>
            <a:ext cx="5168700" cy="31401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Merry Christmas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may love, peace and hot cocoa fill your heart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 this Christmas!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Frohe Weihnachten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Mögen Liebe,Frieden und heiße Schokolade dein Herz dieses Weihnachten erfüllen!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Buon Natale.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Lasciate entrare nel vostro cuore l'amore,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la pace  e la cioccolata calda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latin typeface="Georgia"/>
                <a:ea typeface="Georgia"/>
                <a:cs typeface="Georgia"/>
                <a:sym typeface="Georgia"/>
              </a:rPr>
              <a:t>per la festa di Natale.</a:t>
            </a:r>
            <a:endParaRPr sz="34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l="37768" t="29910" b="13515"/>
          <a:stretch/>
        </p:blipFill>
        <p:spPr>
          <a:xfrm>
            <a:off x="4032550" y="2529425"/>
            <a:ext cx="1817475" cy="24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6566638" y="3920575"/>
            <a:ext cx="2079900" cy="8313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Georgia"/>
                <a:ea typeface="Georgia"/>
                <a:cs typeface="Georgia"/>
                <a:sym typeface="Georgia"/>
              </a:rPr>
              <a:t>Merry Christmas and Happy New Year from Helena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7" name="Google Shape;157;p19">
            <a:hlinkClick r:id=""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235475" y="1024800"/>
            <a:ext cx="35694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Christmas brings us joy,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And kids get their toys.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Everywhere it seems to snow,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So, don’t bother at all.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Just enjoy the time,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And live the happy life.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Even if you are feeling down,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Christmas is there to put a smile on your face.</a:t>
            </a:r>
            <a:endParaRPr sz="21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6032675" y="3891975"/>
            <a:ext cx="299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Merry Christmas from Stipe :)</a:t>
            </a:r>
            <a:endParaRPr sz="18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l="24892" r="12922" b="15002"/>
          <a:stretch/>
        </p:blipFill>
        <p:spPr>
          <a:xfrm>
            <a:off x="3804875" y="2859550"/>
            <a:ext cx="1927651" cy="19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660000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rgbClr val="66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6" name="Google Shape;166;p20">
            <a:hlinkClick r:id=""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2503525" y="2397350"/>
            <a:ext cx="39042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On the Christmas day,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the world is not gray 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rather white from the snow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so let the holiday spirit grow.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The kids are having fun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in the weather without the sun, 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while eating cookies and cakes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i="1">
                <a:latin typeface="Pacifico"/>
                <a:ea typeface="Pacifico"/>
                <a:cs typeface="Pacifico"/>
                <a:sym typeface="Pacifico"/>
              </a:rPr>
              <a:t>and watching the snowflakes.</a:t>
            </a:r>
            <a:endParaRPr sz="2000" i="1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5075" y="2571750"/>
            <a:ext cx="2175522" cy="24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3450" y="3325250"/>
            <a:ext cx="1363700" cy="18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0825" y="3442450"/>
            <a:ext cx="1508351" cy="150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11550"/>
            <a:ext cx="2784255" cy="20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7150" y="0"/>
            <a:ext cx="2961425" cy="20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4250" y="0"/>
            <a:ext cx="3061375" cy="20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6908800" y="3677675"/>
            <a:ext cx="2253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Leonarda Lerotić and Nika Tomljenović wish you a happy Christmas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7424050" y="4751875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click on the logo</a:t>
            </a:r>
            <a:endParaRPr sz="11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0" name="Google Shape;180;p21">
            <a:hlinkClick r:id="" action="ppaction://hlinkshowjump?jump=firstslide"/>
          </p:cNvPr>
          <p:cNvPicPr preferRelativeResize="0"/>
          <p:nvPr/>
        </p:nvPicPr>
        <p:blipFill rotWithShape="1">
          <a:blip r:embed="rId8">
            <a:alphaModFix/>
          </a:blip>
          <a:srcRect l="14803" t="20842" r="12310" b="32329"/>
          <a:stretch/>
        </p:blipFill>
        <p:spPr>
          <a:xfrm>
            <a:off x="8289250" y="4320625"/>
            <a:ext cx="817125" cy="7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Prikaz na zaslonu (16:9)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21" baseType="lpstr">
      <vt:lpstr>Pacifico</vt:lpstr>
      <vt:lpstr>Arial</vt:lpstr>
      <vt:lpstr>Lobster</vt:lpstr>
      <vt:lpstr>Playfair Display</vt:lpstr>
      <vt:lpstr>Caveat SemiBold</vt:lpstr>
      <vt:lpstr>Cambria</vt:lpstr>
      <vt:lpstr>Caveat</vt:lpstr>
      <vt:lpstr>Dancing Script</vt:lpstr>
      <vt:lpstr>Georgia</vt:lpstr>
      <vt:lpstr>Simple Light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Ankica</dc:creator>
  <cp:lastModifiedBy>Windows korisnik</cp:lastModifiedBy>
  <cp:revision>2</cp:revision>
  <dcterms:modified xsi:type="dcterms:W3CDTF">2021-12-14T19:15:02Z</dcterms:modified>
</cp:coreProperties>
</file>