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61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8749E1-3327-4162-8913-30B688476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6B9E55D8-1BC5-4AC6-B87B-A089551E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FD5707E-2B2F-4494-9B22-F8D95A6B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FA45D69-31C5-40C3-A9EA-5CD2831A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6E0A199-9D65-4191-98EB-25AA00C0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6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709C8A-0780-451C-8725-B5A44F79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EE74871-69DB-453A-9D31-5E15E64F1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7FDCD1E-56F9-4D3C-9027-E4AA98CA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AB86E29-2DA6-4809-AFF8-E6F9F4A5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07FEDBD-D2FF-406C-9A45-22CB0EDB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0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14E97F7D-A3E8-4894-B5DD-8E0B8911D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3A7BA208-EE63-4D81-A5BC-1C2A97B0E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0E36E48-379B-42A0-8533-0DCD6B31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66ECE74-15FF-43A5-B5D5-56AFE919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0D59085-B593-45A8-8D60-8BB7D49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4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9EA5F3-EACD-4EFA-8457-1AD082F7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A921CD5-E6F5-46BC-88F7-03A683DE7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6DC49A0-D95E-4FD5-B2A5-2F394E1B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7E20393-5A91-452E-8323-94A0CC97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6D0C129-A948-402E-998A-3BD54BD7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0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E0625AC-7CB8-4ED3-962B-35F32E82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137644A-179D-4B2A-93A7-F619835F4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011364F-2A16-4EB6-95BF-403AC250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9F78DEF-1CD6-4E8F-AEA8-6D168EA8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1C121E6-0EF6-4597-94BB-60389D8C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1362D9B-1EB9-4059-A2E0-D0A0A3CE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88C9C4B-E6FF-4FC7-A6CF-A12627ACB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0D622C1-E177-4068-9297-9278F21F5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163C9C4-FC14-4EA6-AC3E-BDE56E6F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B5A1B55-A555-446D-8268-A3549E14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6F0518C-5430-4B63-9DFB-F2FFEBAA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3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E10E3D2-BBAB-44DA-A663-9D976CE8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2AF0C15-B7FA-4390-B4B1-BF83A75C4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BC47183-8584-439E-8B26-D6D72BA4E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4EF123C7-D867-4DB2-A3B8-18DC3B912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58E03CF8-40B3-4391-892D-F2AE670D0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26B0A80E-5078-4D03-9F22-8E72B0BD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F1CCA66F-3F5C-4DA4-94CC-1E9CA891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06A93216-0BE6-48DD-A185-8F4BAD6D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7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8491360-2B7F-4BAC-8C13-06C1728B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87F9FC2-A8FB-445A-BF2B-39D64158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02CD2F23-8459-4657-B8EC-EDA43D08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1D1A8B6-E726-4366-9DAC-2F84D0F9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6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D364DA52-106B-462E-BDFC-B9ABA172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E6BA2B7-527F-4904-8D2F-AD427367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B4E4B9D-E7BE-4FF9-A0D3-C5B719F3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1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E4CA7B9-02E3-4FE4-AC95-98E4060A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0547964-ABAF-4D6B-8990-82D671BD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F5C9C3A-0E3C-48D6-8368-6B36DC798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EFE1F15-6D4F-4788-BA3C-4C095FAA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24DCE77-511F-42D6-A8EC-1B54FFF8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2727706-8D7B-4DF2-9470-B339600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6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4C7B5ED-4EF2-4672-BD2A-CD830550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6289C47D-F5E5-468E-AE11-EF8C7869D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5E75F4F-67D2-41D8-8D73-3C2402A9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954DC24-A291-4601-8870-0E4E91A9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F614A14-2179-4355-A7A1-23796C52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39EEB6B-4365-44C3-A7C9-E01F1C83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1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134FCA86-756B-43DE-BDDF-1AD50018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182DFD0-6662-4989-9625-B6A8CBD34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160D094-A8EA-49F2-9EC5-8C95A207F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ADA3F-7955-4D02-A162-2729765381F9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95A8B95-954C-42A6-897C-FD8CA2DEC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FAA33D9-CA3A-4BCB-9FAF-267F083D2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FC442-60F1-4D26-9531-EDEDA21E5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1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26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Lietuva – sparčiais tempais auganti, ambicinga, lyderystės nebijanti šalis.">
            <a:extLst>
              <a:ext uri="{FF2B5EF4-FFF2-40B4-BE49-F238E27FC236}">
                <a16:creationId xmlns:a16="http://schemas.microsoft.com/office/drawing/2014/main" id="{39A0EBC5-6960-48A7-A3FD-3F3581D97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DE476-BC71-40CC-9D66-2DB6157C2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LITHUANIA, OUR CITY AND GYMNASIUM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FD023-C2ED-46AC-AF09-80A32E821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by students of Alytaus Adolfo Ramanausko – Vanago gymnasium</a:t>
            </a:r>
          </a:p>
        </p:txBody>
      </p:sp>
      <p:sp>
        <p:nvSpPr>
          <p:cNvPr id="922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20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A5303-9F25-4BE1-8972-A1EC54626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842" y="2939275"/>
            <a:ext cx="5248221" cy="1067209"/>
          </a:xfrm>
        </p:spPr>
        <p:txBody>
          <a:bodyPr vert="horz" lIns="91440" tIns="45720" rIns="91440" bIns="0" rtlCol="0">
            <a:no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ALYTUS CITY 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EMBLEM</a:t>
            </a:r>
          </a:p>
        </p:txBody>
      </p:sp>
      <p:pic>
        <p:nvPicPr>
          <p:cNvPr id="1026" name="Picture 2" descr="Alytaus herbas – Vikipedi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" r="-3" b="10676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8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35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lytaus Švč. Mergelės Marijos Krikščionių Pagalbos bažnyčia |  pamatykLietuvoje.lt - kelionių po Lietuvą portalas">
            <a:extLst>
              <a:ext uri="{FF2B5EF4-FFF2-40B4-BE49-F238E27FC236}">
                <a16:creationId xmlns:a16="http://schemas.microsoft.com/office/drawing/2014/main" id="{D0C7FFE6-8230-4257-A0C6-50C930A28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13419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49A64-DEF8-4DDD-A316-5EF675C0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PLACES TO VISIT</a:t>
            </a:r>
            <a:r>
              <a:rPr lang="lt-LT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ALYTUS</a:t>
            </a:r>
            <a:endParaRPr lang="en-GB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D94A-CE82-4466-9BA9-DC3A11FF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Alytus </a:t>
            </a:r>
            <a:r>
              <a:rPr lang="en-US" sz="2000" dirty="0" err="1">
                <a:solidFill>
                  <a:srgbClr val="FFFFFF"/>
                </a:solidFill>
              </a:rPr>
              <a:t>Švč</a:t>
            </a:r>
            <a:r>
              <a:rPr lang="en-US" sz="2000" dirty="0">
                <a:solidFill>
                  <a:srgbClr val="FFFFFF"/>
                </a:solidFill>
              </a:rPr>
              <a:t>. M. </a:t>
            </a:r>
            <a:r>
              <a:rPr lang="en-US" sz="2000" dirty="0" err="1">
                <a:solidFill>
                  <a:srgbClr val="FFFFFF"/>
                </a:solidFill>
              </a:rPr>
              <a:t>Marijos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lt-LT" sz="2000" dirty="0">
                <a:solidFill>
                  <a:srgbClr val="FFFFFF"/>
                </a:solidFill>
              </a:rPr>
              <a:t>(St. V. </a:t>
            </a:r>
            <a:r>
              <a:rPr lang="lt-LT" sz="2000" dirty="0" err="1">
                <a:solidFill>
                  <a:srgbClr val="FFFFFF"/>
                </a:solidFill>
              </a:rPr>
              <a:t>Mary‘s</a:t>
            </a:r>
            <a:r>
              <a:rPr lang="lt-LT" sz="2000" dirty="0">
                <a:solidFill>
                  <a:srgbClr val="FFFFFF"/>
                </a:solidFill>
              </a:rPr>
              <a:t>) </a:t>
            </a:r>
            <a:r>
              <a:rPr lang="en-US" sz="2000">
                <a:solidFill>
                  <a:srgbClr val="FFFFFF"/>
                </a:solidFill>
              </a:rPr>
              <a:t>Christian Assistance Parish</a:t>
            </a:r>
            <a:r>
              <a:rPr lang="lt-LT" sz="2000">
                <a:solidFill>
                  <a:srgbClr val="FFFFFF"/>
                </a:solidFill>
              </a:rPr>
              <a:t> </a:t>
            </a:r>
            <a:r>
              <a:rPr lang="lt-LT" sz="2000" dirty="0">
                <a:solidFill>
                  <a:srgbClr val="FFFFFF"/>
                </a:solidFill>
              </a:rPr>
              <a:t>– </a:t>
            </a:r>
            <a:r>
              <a:rPr lang="lt-LT" sz="2000" dirty="0" err="1">
                <a:solidFill>
                  <a:srgbClr val="FFFFFF"/>
                </a:solidFill>
              </a:rPr>
              <a:t>one</a:t>
            </a:r>
            <a:r>
              <a:rPr lang="lt-LT" sz="2000" dirty="0">
                <a:solidFill>
                  <a:srgbClr val="FFFFFF"/>
                </a:solidFill>
              </a:rPr>
              <a:t> </a:t>
            </a:r>
            <a:r>
              <a:rPr lang="lt-LT" sz="2000" dirty="0" err="1">
                <a:solidFill>
                  <a:srgbClr val="FFFFFF"/>
                </a:solidFill>
              </a:rPr>
              <a:t>of</a:t>
            </a:r>
            <a:r>
              <a:rPr lang="lt-LT" sz="2000" dirty="0">
                <a:solidFill>
                  <a:srgbClr val="FFFFFF"/>
                </a:solidFill>
              </a:rPr>
              <a:t> </a:t>
            </a:r>
            <a:r>
              <a:rPr lang="lt-LT" sz="2000" dirty="0" err="1">
                <a:solidFill>
                  <a:srgbClr val="FFFFFF"/>
                </a:solidFill>
              </a:rPr>
              <a:t>the</a:t>
            </a:r>
            <a:r>
              <a:rPr lang="lt-LT" sz="2000" dirty="0">
                <a:solidFill>
                  <a:srgbClr val="FFFFFF"/>
                </a:solidFill>
              </a:rPr>
              <a:t> </a:t>
            </a:r>
            <a:r>
              <a:rPr lang="lt-LT" sz="2000" dirty="0" err="1">
                <a:solidFill>
                  <a:srgbClr val="FFFFFF"/>
                </a:solidFill>
              </a:rPr>
              <a:t>most</a:t>
            </a:r>
            <a:r>
              <a:rPr lang="lt-LT" sz="2000" dirty="0">
                <a:solidFill>
                  <a:srgbClr val="FFFFFF"/>
                </a:solidFill>
              </a:rPr>
              <a:t> </a:t>
            </a:r>
            <a:r>
              <a:rPr lang="lt-LT" sz="2000" dirty="0" err="1">
                <a:solidFill>
                  <a:srgbClr val="FFFFFF"/>
                </a:solidFill>
              </a:rPr>
              <a:t>beautiful</a:t>
            </a:r>
            <a:r>
              <a:rPr lang="lt-LT" sz="2000" dirty="0">
                <a:solidFill>
                  <a:srgbClr val="FFFFFF"/>
                </a:solidFill>
              </a:rPr>
              <a:t> </a:t>
            </a:r>
            <a:r>
              <a:rPr lang="lt-LT" sz="2000" dirty="0" err="1">
                <a:solidFill>
                  <a:srgbClr val="FFFFFF"/>
                </a:solidFill>
              </a:rPr>
              <a:t>churches</a:t>
            </a:r>
            <a:r>
              <a:rPr lang="lt-LT" sz="2000" dirty="0">
                <a:solidFill>
                  <a:srgbClr val="FFFFFF"/>
                </a:solidFill>
              </a:rPr>
              <a:t> </a:t>
            </a:r>
            <a:r>
              <a:rPr lang="lt-LT" sz="2000" dirty="0" err="1">
                <a:solidFill>
                  <a:srgbClr val="FFFFFF"/>
                </a:solidFill>
              </a:rPr>
              <a:t>in</a:t>
            </a:r>
            <a:r>
              <a:rPr lang="lt-LT" sz="2000" dirty="0">
                <a:solidFill>
                  <a:srgbClr val="FFFFFF"/>
                </a:solidFill>
              </a:rPr>
              <a:t> Alytus.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44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lytaus piliakalnis | We love Lithuania">
            <a:extLst>
              <a:ext uri="{FF2B5EF4-FFF2-40B4-BE49-F238E27FC236}">
                <a16:creationId xmlns:a16="http://schemas.microsoft.com/office/drawing/2014/main" id="{B70E9475-3854-4ACA-84DD-1E8AEEF98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BACAF639-618D-4C11-91FB-33D3122D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PLACES TO VISIT</a:t>
            </a:r>
            <a:r>
              <a:rPr lang="lt-LT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ALYTUS</a:t>
            </a:r>
            <a:endParaRPr lang="lt-LT" sz="4000">
              <a:solidFill>
                <a:srgbClr val="FFFFFF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FDCF2EC8-086F-4A60-A547-927B2C54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lt-LT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Alytus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Nemunas (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biggest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Lithuania)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r>
              <a:rPr lang="lt-LT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93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Baltosios rožės pėsčiųjų ir dviračių tiltas | pamatykLietuvoje.lt -  kelionių po Lietuvą portalas">
            <a:extLst>
              <a:ext uri="{FF2B5EF4-FFF2-40B4-BE49-F238E27FC236}">
                <a16:creationId xmlns:a16="http://schemas.microsoft.com/office/drawing/2014/main" id="{FB770B8A-FD68-4C5B-A951-109D57709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r="4475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E68E755F-8F0B-4226-AE95-A1FD6A92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PLACES TO VISIT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ALYTUS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77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D08B4C61-DBFA-45B3-9F7B-AA706FFA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4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Baltosios rožės </a:t>
            </a:r>
            <a:r>
              <a:rPr lang="lt-LT" sz="4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endParaRPr lang="lt-LT" sz="4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r>
              <a:rPr lang="lt-LT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lt-LT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</a:t>
            </a:r>
            <a:r>
              <a:rPr lang="lt-LT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pedestrian and bicycle bridge in Alytus across the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Nemunas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connecting the first part of Alytus and the Old Town with the Alytus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is the highest pedestrian and bicycle bridge in Lithuania, 38.10 m high from the average water level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1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Alytaus Adolfo Ramanausko-Vanago gimnazija">
            <a:extLst>
              <a:ext uri="{FF2B5EF4-FFF2-40B4-BE49-F238E27FC236}">
                <a16:creationId xmlns:a16="http://schemas.microsoft.com/office/drawing/2014/main" id="{E53E6F57-B19B-4F30-B2F7-4F0FDFC62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E312E81-4232-4488-B7DD-36923322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SCHOOL</a:t>
            </a:r>
          </a:p>
        </p:txBody>
      </p:sp>
      <p:sp>
        <p:nvSpPr>
          <p:cNvPr id="77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8200D3D-BBCE-417B-B68E-5350A39CF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t-LT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Alytus Adolfas Ramanauskas-Vanagas </a:t>
            </a:r>
            <a:r>
              <a:rPr lang="lt-LT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Gymnasium</a:t>
            </a:r>
            <a:endParaRPr lang="lt-LT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school was established in 1919. 1941 in the old school building. Named after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Adolfas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Ramanauskas-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Vanag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utoShape 2" descr="Alytaus Adolfo Ramanausko-Vanago gimnazija">
            <a:extLst>
              <a:ext uri="{FF2B5EF4-FFF2-40B4-BE49-F238E27FC236}">
                <a16:creationId xmlns:a16="http://schemas.microsoft.com/office/drawing/2014/main" id="{B0E2906B-8C86-41B2-B43C-C0C5F7BDB3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342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4D5E5A-AAAB-4A15-910A-94D1100E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Adolfas Ramanauskas-Vanagas</a:t>
            </a:r>
          </a:p>
        </p:txBody>
      </p:sp>
      <p:pic>
        <p:nvPicPr>
          <p:cNvPr id="7170" name="Picture 2" descr="Adolfas Ramanauskas - Visuotinė lietuvių enciklopedija">
            <a:extLst>
              <a:ext uri="{FF2B5EF4-FFF2-40B4-BE49-F238E27FC236}">
                <a16:creationId xmlns:a16="http://schemas.microsoft.com/office/drawing/2014/main" id="{7AB02AD6-BFD8-4563-A0F4-FC19786BC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3" r="28122" b="-1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2708420-6F85-4D8A-A708-0E08EC817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previously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served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army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outbreak of the second Soviet occupation in 1945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April 25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became a partisan,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quickly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managing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partisans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471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Adolfo Ramanausko-Vanago gimnazijos muziejus | pamatykLietuvoje.lt -  kelionių po Lietuvą portalas">
            <a:extLst>
              <a:ext uri="{FF2B5EF4-FFF2-40B4-BE49-F238E27FC236}">
                <a16:creationId xmlns:a16="http://schemas.microsoft.com/office/drawing/2014/main" id="{9D26404A-E29C-47C9-92EC-703D54D85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1E678C92-6283-4D7D-A6E8-B871417F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MUSEUM</a:t>
            </a:r>
          </a:p>
        </p:txBody>
      </p:sp>
      <p:sp>
        <p:nvSpPr>
          <p:cNvPr id="75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87C8D72-6CE3-4BF6-BFCC-D1702D80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Museum was established in 1969. It is one of the oldest school museums.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museum collects, preserves and promotes the exhibits of the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Adolfas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Ramanauskas-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Vanagas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Gymnasium, the Teachers' Seminary, the French squadron "Normandy-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Nemunas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and the historical material of the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Dzūkija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region. Part of the museum premises was dedicated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Adolfas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Ramanauskas-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Vanagas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4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DE476-BC71-40CC-9D66-2DB6157C2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LITHUANIA, OUR CITY AND GYMNASIUM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FD023-C2ED-46AC-AF09-80A32E821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by students of Alytaus Adolfo Ramanausko – Vanago gymnasium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0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6173761F-4ECB-4A7A-8C7B-D4814A276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7" r="-1" b="5787"/>
          <a:stretch/>
        </p:blipFill>
        <p:spPr bwMode="auto">
          <a:xfrm>
            <a:off x="2511713" y="3691104"/>
            <a:ext cx="3634674" cy="20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9BDA0-E6AE-4D26-953D-BC67924E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LITHUANIA</a:t>
            </a:r>
          </a:p>
        </p:txBody>
      </p:sp>
      <p:grpSp>
        <p:nvGrpSpPr>
          <p:cNvPr id="90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8B385-913B-4D12-A0B6-4A3AA3BB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/>
          </a:bodyPr>
          <a:lstStyle/>
          <a:p>
            <a:r>
              <a:rPr lang="en-GB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Lithuania is a country in the </a:t>
            </a:r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Baltic region</a:t>
            </a:r>
            <a:r>
              <a:rPr lang="en-GB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 </a:t>
            </a:r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en-GB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It is one of three </a:t>
            </a:r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Baltic states</a:t>
            </a:r>
            <a:r>
              <a:rPr lang="en-GB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lies on the eastern shore of the </a:t>
            </a:r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Baltic Sea</a:t>
            </a:r>
            <a:r>
              <a:rPr lang="en-GB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 Its capital and largest city is </a:t>
            </a:r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Vilnius. Our national language is Lithuanian – one of the most complex languages in the world</a:t>
            </a:r>
            <a:r>
              <a:rPr lang="en-1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t-LT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–</a:t>
            </a:r>
            <a:r>
              <a:rPr lang="en-1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2,8 million.</a:t>
            </a:r>
            <a:endParaRPr lang="en-GB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29FDB-50A9-4499-A495-694D57281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88" y="507238"/>
            <a:ext cx="3865212" cy="3845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FLAG </a:t>
            </a:r>
            <a:r>
              <a:rPr lang="en-US" sz="5400" kern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COAT OF ARMS</a:t>
            </a:r>
            <a:endParaRPr lang="en-US" sz="5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6892" y="1852902"/>
            <a:ext cx="1716356" cy="570346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050" name="Picture 2" descr="Flag of Lithuania">
            <a:extLst>
              <a:ext uri="{FF2B5EF4-FFF2-40B4-BE49-F238E27FC236}">
                <a16:creationId xmlns:a16="http://schemas.microsoft.com/office/drawing/2014/main" id="{1523C6E1-0767-4630-A37C-2D579126E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r="20006" b="8"/>
          <a:stretch/>
        </p:blipFill>
        <p:spPr bwMode="auto">
          <a:xfrm>
            <a:off x="5739828" y="2433371"/>
            <a:ext cx="3755236" cy="3755236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etuvos valstybės herbas - Lietuvos valstybės herbo istorija">
            <a:extLst>
              <a:ext uri="{FF2B5EF4-FFF2-40B4-BE49-F238E27FC236}">
                <a16:creationId xmlns:a16="http://schemas.microsoft.com/office/drawing/2014/main" id="{CCE3146F-A8B2-4BFD-8236-935480303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2092"/>
          <a:stretch/>
        </p:blipFill>
        <p:spPr bwMode="auto">
          <a:xfrm>
            <a:off x="8414456" y="232636"/>
            <a:ext cx="2822268" cy="2822268"/>
          </a:xfrm>
          <a:custGeom>
            <a:avLst/>
            <a:gdLst/>
            <a:ahLst/>
            <a:cxnLst/>
            <a:rect l="l" t="t" r="r" b="b"/>
            <a:pathLst>
              <a:path w="2588520" h="2588520">
                <a:moveTo>
                  <a:pt x="1294260" y="0"/>
                </a:moveTo>
                <a:cubicBezTo>
                  <a:pt x="2009060" y="0"/>
                  <a:pt x="2588520" y="579460"/>
                  <a:pt x="2588520" y="1294260"/>
                </a:cubicBezTo>
                <a:cubicBezTo>
                  <a:pt x="2588520" y="2009060"/>
                  <a:pt x="2009060" y="2588520"/>
                  <a:pt x="1294260" y="2588520"/>
                </a:cubicBezTo>
                <a:cubicBezTo>
                  <a:pt x="579460" y="2588520"/>
                  <a:pt x="0" y="2009060"/>
                  <a:pt x="0" y="1294260"/>
                </a:cubicBezTo>
                <a:cubicBezTo>
                  <a:pt x="0" y="579460"/>
                  <a:pt x="579460" y="0"/>
                  <a:pt x="12942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9" name="Graphic 212">
            <a:extLst>
              <a:ext uri="{FF2B5EF4-FFF2-40B4-BE49-F238E27FC236}">
                <a16:creationId xmlns:a16="http://schemas.microsoft.com/office/drawing/2014/main" id="{F778F7C6-A4AB-4CBC-8CC6-19DF9EE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81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5725" y="3995696"/>
            <a:ext cx="1998298" cy="1998316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2" name="Freeform: Shape 151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3" name="Freeform: Shape 152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4" name="Freeform: Shape 155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5" name="Freeform: Shape 156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55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006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983D416-45F1-46D1-ACDB-D653B2E43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343" y="903253"/>
            <a:ext cx="2722613" cy="2314250"/>
            <a:chOff x="1674895" y="1345036"/>
            <a:chExt cx="5428610" cy="4210939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8F3A3A1-C3D5-4975-8593-F750EDAFA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79251D8-2663-4EF3-92E0-4C857CA1E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49" y="685806"/>
            <a:ext cx="2722613" cy="242906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F9C9A-65E2-4F95-B1C6-83A3F10E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49" y="805320"/>
            <a:ext cx="2695293" cy="219003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</a:p>
        </p:txBody>
      </p:sp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A0D80FE9-61DC-4901-A402-A40610733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r="15371" b="2"/>
          <a:stretch/>
        </p:blipFill>
        <p:spPr bwMode="auto">
          <a:xfrm>
            <a:off x="685049" y="3384343"/>
            <a:ext cx="2744149" cy="24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865D92B6-6C19-49E7-AB07-46A9C6954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r="25545" b="5"/>
          <a:stretch/>
        </p:blipFill>
        <p:spPr bwMode="auto">
          <a:xfrm>
            <a:off x="3727936" y="2187240"/>
            <a:ext cx="2429060" cy="242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4463108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urinio vietos rezervavimo ženklas 9">
            <a:extLst>
              <a:ext uri="{FF2B5EF4-FFF2-40B4-BE49-F238E27FC236}">
                <a16:creationId xmlns:a16="http://schemas.microsoft.com/office/drawing/2014/main" id="{13844EB1-819A-4C0A-B845-1F3487C242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Baltic Sea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lt-LT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Drūkšių</a:t>
            </a:r>
            <a:r>
              <a:rPr lang="lt-LT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lake – </a:t>
            </a:r>
            <a:r>
              <a:rPr lang="lt-LT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t-LT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lt-LT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lake.</a:t>
            </a:r>
          </a:p>
        </p:txBody>
      </p:sp>
    </p:spTree>
    <p:extLst>
      <p:ext uri="{BB962C8B-B14F-4D97-AF65-F5344CB8AC3E}">
        <p14:creationId xmlns:p14="http://schemas.microsoft.com/office/powerpoint/2010/main" val="279216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2FEAF8EF-DB5E-4AE5-BCA2-608DF14E1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28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C3F3BA-7DA1-4C91-B8CD-4E697734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1193800"/>
            <a:ext cx="3624609" cy="4699000"/>
          </a:xfrm>
        </p:spPr>
        <p:txBody>
          <a:bodyPr anchor="ctr"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FA17-EA53-4ADF-8D93-E16AE14E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According the legend, Vilnius, our capital,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started with a castle being built on a hill on which our  Grand Duke Gediminas saw a howling iron wolf in his dream that was later interpreted as the occurrence of a strong and unconquerable capital city. Thus a castle was built on the hill.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20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F6D4375-C0B0-4A5B-8620-4D6820EDA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7838" b="-1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E5679-DE62-4CA6-813B-64933B02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PLACES</a:t>
            </a:r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081AE388-C626-44D3-939C-0245635793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3467" y="5277684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Trakai</a:t>
            </a:r>
            <a:r>
              <a:rPr lang="en-US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Island Castle</a:t>
            </a:r>
            <a:endParaRPr lang="en-US" sz="2400" kern="12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See the source image">
            <a:extLst>
              <a:ext uri="{FF2B5EF4-FFF2-40B4-BE49-F238E27FC236}">
                <a16:creationId xmlns:a16="http://schemas.microsoft.com/office/drawing/2014/main" id="{D4F20645-715E-42EC-84C5-A9543DAE8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r="28871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1AF4F-0392-47A3-B4ED-B48D5D5D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 fontScale="90000"/>
          </a:bodyPr>
          <a:lstStyle/>
          <a:p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FOOD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5F6824D-2627-4D21-87BC-F804EF111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" r="-5" b="7286"/>
          <a:stretch/>
        </p:blipFill>
        <p:spPr bwMode="auto">
          <a:xfrm>
            <a:off x="1526293" y="622338"/>
            <a:ext cx="2925741" cy="26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aphic 190">
            <a:extLst>
              <a:ext uri="{FF2B5EF4-FFF2-40B4-BE49-F238E27FC236}">
                <a16:creationId xmlns:a16="http://schemas.microsoft.com/office/drawing/2014/main" id="{A0AD230C-F2F1-4A9E-8B97-584473C0E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994" y="1420258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0434D9-2CD2-4FFE-AE02-D67B3FE05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4436E61-5829-49BD-A36C-155A102AD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9" name="Graphic 212">
            <a:extLst>
              <a:ext uri="{FF2B5EF4-FFF2-40B4-BE49-F238E27FC236}">
                <a16:creationId xmlns:a16="http://schemas.microsoft.com/office/drawing/2014/main" id="{FEED861F-CCB5-4C5C-B30B-A67DD2975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1813" y="806650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1" name="Graphic 212">
            <a:extLst>
              <a:ext uri="{FF2B5EF4-FFF2-40B4-BE49-F238E27FC236}">
                <a16:creationId xmlns:a16="http://schemas.microsoft.com/office/drawing/2014/main" id="{F77C4D01-899C-430C-B96D-4E85CD4BA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1813" y="806650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2E05330-BE31-41E2-9496-E7C39CD5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r="13983"/>
          <a:stretch/>
        </p:blipFill>
        <p:spPr bwMode="auto">
          <a:xfrm>
            <a:off x="1512172" y="3401999"/>
            <a:ext cx="2925741" cy="26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DC061E9A-311B-49C6-9971-4E3A7855E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pPr>
              <a:buClr>
                <a:srgbClr val="F0A121"/>
              </a:buClr>
            </a:pP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Potato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pancakes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rgbClr val="F0A121"/>
              </a:buClr>
            </a:pP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“Šakotis“ (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variant of the German culinary product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baumkuchen</a:t>
            </a:r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3" name="Graphic 4">
            <a:extLst>
              <a:ext uri="{FF2B5EF4-FFF2-40B4-BE49-F238E27FC236}">
                <a16:creationId xmlns:a16="http://schemas.microsoft.com/office/drawing/2014/main" id="{1184B901-2502-42F7-B6E1-13651AE05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8599" y="4912973"/>
            <a:ext cx="1443404" cy="1443428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D88793F-E99D-4934-BE32-3045302EE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227D46B-1058-4251-A39F-9361D51D9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6CC86CF-119A-4B45-BA2B-782707C2E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86D6694-09E2-4F0F-9847-F071D6E6F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C026A13-9FDF-437E-97FD-239BCA23C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BCC789C-A5C7-4B13-AA57-CE3422F84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737D83C-FE40-4043-B578-93346B3A4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62F7ED-C9CB-43B3-A6B4-788BF3A3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BCE3537-0B60-49B0-B944-3394C6FAE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D63E2E2-7628-4D04-B402-95AF3E4D8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E6AE619-C5D7-4384-8C9B-D7C20C072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0D6249-EE14-48E8-A4D4-76C866D61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7F81F2F-CD18-4450-B0C3-DE18E95EE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3E9DB61-5211-4057-8987-44288F16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344F4FC-CCE7-43DF-93E8-7B59187FF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3C9DBFF-F8A1-4CC0-83FB-F02095D0B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8841E30-ED90-482C-8E83-15A3C62EE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4C36012-7833-44E5-AF6A-16F061AF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A5FB616-644E-4AA6-A1A5-2A133FF5B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788DEB-82C9-4FFD-BB7E-C4F79F0B0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6C7DC16-1C97-4F53-B990-41583AE24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B8B094C-797D-4970-B11A-56CB6D3BC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467AC8E-502F-4AD9-B8EC-7CF01ED11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664D7E8-21B8-4A54-A1D3-B741777B6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B41E89E-3098-490D-8BFD-1EAC17808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8C5C467-1C36-4754-9E4C-7E073A6D6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886416B-1EB8-4C63-98D3-2ED4C8AB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87E7ABA-1C27-4ECB-A0F2-9F627CF13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B623774-F1A4-47BD-B3D0-731368FE9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BCF3C89-4A49-4B99-9E61-9C393B46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D6A8371-6F09-42D3-BFE7-C02DAF33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59CB83F-3F7F-462F-B600-5E7146BA7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79CD358-A896-4293-98D8-73B646120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3054398-60F8-4F9B-8159-56E8437E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50BA358-E733-457F-A3B6-DEDA2D1AE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0FDD4AE-5D4F-4151-9A77-FAEDE47B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4F80DDF-0EF5-4387-958B-A97581EF8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0F3EFA1-B891-46DA-933A-4F4D0C1D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711F210-A3FF-4CF2-AA5D-49BBAFBB3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A4882AE-036C-4D19-BB4E-EECFFAE3E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A6F9AC5-05EA-41B4-B2F3-D2AD9614C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151E501-586A-4259-A46B-9C82159A7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55219E5-BDDF-419A-B20F-719CC3D63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2498AB5-440A-4DA7-B709-6BBE83E1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A509E5B-EB47-4D17-B66B-00000E289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C563AD2-2231-4A45-8533-7F162D99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59B6894-D66A-4C55-AC77-313AAC3C1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31484FA-4EC8-4615-8E01-6F843BFB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3DF5265-CD38-4DAA-BEEB-4AEE3646E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B70D584-4897-4BD4-A7D9-EE0341AE0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89EE42F-1FF5-41F9-897F-3EBF7D124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8A9E84C-712D-440F-9E49-8D998C247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C135AC6-2CAB-4DCC-8717-74963491C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38100A4-9D21-4283-B22C-2DFC19ACE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9DE80AD-8138-4977-ACF4-A760A74F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B603A1D-520C-4248-B3AF-A6576BE74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804202A-6406-4928-B315-5B77DE2E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E227203-EC63-4E0E-94E4-1BD995AD8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B301A5E-419D-447A-A864-586F78320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AD8D7E1-B7CE-4913-A223-566B3B582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9E65440-0DC7-47C7-AEC6-AF592082F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34A0477-AC62-460E-8DF5-83B40AB9B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7122425-98E2-4536-9F31-F0B7D9BD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81D1B41-2171-4C76-AF7E-4BF1C6F11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E42F748-E2AD-451F-B2BF-7B386A943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1532B74-E439-40A7-A473-CB6407D95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A7F2BF3-54AE-4669-93D3-926195FE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91CF669-2D21-4580-AAEF-B28B7E50F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7FBBF91-F322-43A1-A605-A69402A09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38D4E36-1F7F-48D0-9882-91CA3E655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A39927-855E-4C3E-96FB-3910D01D6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91BC796-66FF-47E5-AC45-F33EC4610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1EE308C-6C13-43C4-A4F5-A0C4F272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0D7BEDD-9DE0-4325-A634-AB0E25926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1D1B3D7-CE9E-42CA-B32D-A0C201E39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E2128CE-1AA6-4A04-8267-A1B6AF2EB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EAC7405-BE09-424F-BC52-A4A597F95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8C19306-1DB5-4161-8617-9003A736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2CD845E-9F6E-47ED-9A94-B58F8DB9F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6164C07-3CE0-4DE9-ADBA-E5BCF9733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D8763AD-BAC5-4D8C-B291-1C3713EE2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A568591-52C9-4BBD-8BEA-6E788C0BF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8BBBC57-48DC-4DE2-9919-3D37EB90A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894C3FA-F077-4C23-B592-08FE0EDB6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C25930A-33A9-4793-8EC8-CDFAE240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10B92D1-1C5A-45E6-BE34-8447A9179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1D8896F-81C6-4F10-A13F-4307E35A4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F03213F-A82D-4FC4-BBFF-69F9C4482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10F9612-8DBC-4889-BF7C-74D4005A9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6442812-97CF-4BD0-AB8A-58E6060A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84D774A-5C6A-456C-AE90-26D2E2700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D7C9483-2BF2-4E4F-BD15-58F7EC10A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A00AA30-5552-4EBE-BE1A-2FCFE86B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551D11E-EFAE-4045-8123-48BF3F9F7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E626591-A65E-46D1-9BC5-0696D3A6B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7995A8B-1A24-40F3-AB16-ACBD669AB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B21FF23-D68F-49C6-B2FC-E7557D53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07EF2FE-2E53-4DA9-B75B-EB9BC6059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83410F-AC2F-4284-9584-D62D084B5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A1D2921-7CFF-4451-82C7-DDB96E74B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20A7506-F2CF-41E4-A73E-739108654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0375791-8017-43D6-AB49-D44B9545C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B4A3C1C-1450-4E3D-9F32-8DFDFFE33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085DBDF-1063-49D6-B696-640EA6DD8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E18E380-E552-4675-BBD2-38FF8FA39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7A5BEB3-C0FA-42E7-9117-EDE8539E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A2F4397-C7F2-44F5-9537-FBE540437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4F258C5-A1D8-4A24-8D5E-2910DF6EB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ABE4F60F-94C0-4E0F-87DC-375FB4D81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6F61EC7-1295-414F-B78A-4D860D60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DE79F0E-5EF9-45E6-889D-AD68EE0A7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6CAB8C2-9385-4E9B-84FE-17216134B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F553870-294B-4CAA-9BED-743A21E10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ADEDC40-D8F0-4313-B7F4-93ED77A7A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24E7D39B-5532-41C6-8111-63A7C788F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A0562BA-738B-4844-BA9A-BF0846E3F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81DE754-2346-4952-A2A5-0226EF158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ED80020-2957-45DA-AF30-35F3EAED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E923126-A2FF-4172-81F5-721C4964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65C8C68F-0273-4B8E-9FD5-6E4F5E171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2AEE008-8531-4A26-AD8A-47E0D9C3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F2A62EB-4037-469E-A6BE-CCE8BB74A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9DF7AC2B-B55E-43DA-929C-5F5963D2F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0C65E55-823D-4DAD-9245-85204B9E6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1D02822-B081-4809-AE14-B815E130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F57C050-3FE5-43E5-BBC1-3833A06C6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C1BCBF3-63E4-4905-80C1-77ADD585B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547E5F4B-9F8F-45D7-8061-F8BE9686B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727A4EA-54D7-4C09-ADD3-426B2D492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8BE8742F-6925-4467-BDE2-04293902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BA6F7B0-490F-4AB1-B90A-0FC04A294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838C6CF-5117-4E96-AC86-63472B56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AC9328B-117B-4AEB-99DF-5654E2F9D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55C5EAF-BAAA-40C5-8911-9FBC41279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4E6C132-665D-4532-BE05-648B18EEF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9EF90CA-CF64-4B01-8FC6-2C001AA29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8352722-95E6-43E3-AA93-9416AB98F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9BABFDBB-2E47-4AD3-8EC4-C580E971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8CBCBD1B-CE75-446E-B1E9-86E838AFD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53EE8C76-5CE4-4E6D-A34D-342E0F752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F079374E-A4E3-4516-ACBA-4B392A65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8165A7C6-907C-4B71-A9E3-58EC3F28B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8386427-C9A8-4E81-BF4B-450FFF8BA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54D4E37-213B-43B7-932B-BDFB6575E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BCE5BE09-518D-4D74-AA7D-28181B146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D3C5F47-2854-46C9-BDF7-CEA0606E3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A7F5432-BDFB-4311-A4A2-E1C0318DA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5AF4A34E-1587-4319-9DDC-1C5DE43B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8A3076E2-1BAD-4A1B-9737-AF3BAF967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A51F02D-F9D9-4DDC-BE37-EE176D819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175E0E4B-EE9B-4F2B-B07F-B1AA2A8F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3F65E95D-F230-4CB4-9708-D8DD73177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52583DC-4906-4844-9931-CA77071E0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5F54635-332F-456D-983F-80E73231E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9C8A10A-060B-446D-ADE1-7B0C23E52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D81E9757-D7AC-4ED4-980A-0BD763CA2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E965CC30-A4D6-4C8E-9EAD-DBC150876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5A950C2-CA46-4CC3-A0CA-CCDF2F7C1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B1362684-FEF2-4D08-A6BC-08712C09A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42DD12E-7DF2-477C-A13A-82892CF32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020FF5D3-8A79-40EE-8C34-58DC2698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E27E87EA-E072-464D-8336-729401802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A53D000-E827-4764-AB5E-736F39688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ED12E1D5-0FC5-4DEB-A638-272A08AE0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B1F6A97-A5B7-46FF-ACCA-A914AB1C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2626DCAF-FABD-4345-A36E-F8A6D4388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A6CD66A-1BBB-4AF5-965B-A037016E6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D3B30AA1-97BD-4F8D-ADD2-F0BD6CFCE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C5D8DDC-65BF-4C46-9089-9E681099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342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7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CA100-3BBC-4773-893A-2AB988CF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FOOD</a:t>
            </a:r>
          </a:p>
        </p:txBody>
      </p:sp>
      <p:grpSp>
        <p:nvGrpSpPr>
          <p:cNvPr id="8199" name="Group 74">
            <a:extLst>
              <a:ext uri="{FF2B5EF4-FFF2-40B4-BE49-F238E27FC236}">
                <a16:creationId xmlns:a16="http://schemas.microsoft.com/office/drawing/2014/main" id="{5C880D58-0477-47F1-B3CB-4B3017941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635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8200" name="Freeform: Shape 75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01" name="Freeform: Shape 76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8196" name="Picture 4">
            <a:extLst>
              <a:ext uri="{FF2B5EF4-FFF2-40B4-BE49-F238E27FC236}">
                <a16:creationId xmlns:a16="http://schemas.microsoft.com/office/drawing/2014/main" id="{40E2AA55-4F06-4222-A511-F2082892C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r="17184" b="-2"/>
          <a:stretch/>
        </p:blipFill>
        <p:spPr bwMode="auto">
          <a:xfrm>
            <a:off x="235534" y="1009050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Graphic 212">
            <a:extLst>
              <a:ext uri="{FF2B5EF4-FFF2-40B4-BE49-F238E27FC236}">
                <a16:creationId xmlns:a16="http://schemas.microsoft.com/office/drawing/2014/main" id="{877E3FF1-E4B8-49CB-9DD6-7D2067808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03" name="Graphic 212">
            <a:extLst>
              <a:ext uri="{FF2B5EF4-FFF2-40B4-BE49-F238E27FC236}">
                <a16:creationId xmlns:a16="http://schemas.microsoft.com/office/drawing/2014/main" id="{30BDE8C6-094E-46E6-BD5E-75FAB4F7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9510" y="2210504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E75AC-5A00-4ABA-9B6D-3E2F8AE1D20C}"/>
              </a:ext>
            </a:extLst>
          </p:cNvPr>
          <p:cNvSpPr txBox="1"/>
          <p:nvPr/>
        </p:nvSpPr>
        <p:spPr>
          <a:xfrm>
            <a:off x="6234868" y="1820369"/>
            <a:ext cx="52171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Chilled Borsch 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Šaltibar</a:t>
            </a:r>
            <a:r>
              <a:rPr lang="en-US" sz="4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čiai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lt-LT" sz="48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Mushroom cookies (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Grybukai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B35F603-3BC8-4649-9034-F04BF3B0E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5" r="6162" b="-3"/>
          <a:stretch/>
        </p:blipFill>
        <p:spPr bwMode="auto">
          <a:xfrm>
            <a:off x="2841433" y="3429000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8205" name="Freeform: Shape 83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6" name="Freeform: Shape 84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7" name="Freeform: Shape 85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8" name="Freeform: Shape 86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9" name="Freeform: Shape 87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39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23F59-F599-4909-87D7-99B6C088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GB" sz="3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CITY WE LIVE IN - ALYTUS</a:t>
            </a:r>
          </a:p>
        </p:txBody>
      </p:sp>
      <p:grpSp>
        <p:nvGrpSpPr>
          <p:cNvPr id="73" name="Graphic 38">
            <a:extLst>
              <a:ext uri="{FF2B5EF4-FFF2-40B4-BE49-F238E27FC236}">
                <a16:creationId xmlns:a16="http://schemas.microsoft.com/office/drawing/2014/main" id="{35C37387-FC74-4DFB-841A-B7688148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79558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2D8A01F-F541-4FE1-9384-7A5B686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067F35E-69E0-4628-B498-7058AF51F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D9FE21DE-050D-4E27-A007-AAE4EF84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EF10EC-D135-4F55-A642-AFA283DD9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1AF2F4FB-0375-4DCD-8F5D-80D2188FC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r="8633" b="-2"/>
          <a:stretch/>
        </p:blipFill>
        <p:spPr bwMode="auto">
          <a:xfrm>
            <a:off x="1526293" y="1554974"/>
            <a:ext cx="355504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aphic 4">
            <a:extLst>
              <a:ext uri="{FF2B5EF4-FFF2-40B4-BE49-F238E27FC236}">
                <a16:creationId xmlns:a16="http://schemas.microsoft.com/office/drawing/2014/main" id="{8546F01E-28C6-4D97-ACC0-50485CD54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3770" y="463798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B0908F7-1F79-4980-843B-7010EE8E8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3653996-A332-4C70-839A-B246E0543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F15CE8-59C3-4EB5-9C7C-4BAAC5F7D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61B38B2-7390-4304-A200-E656AE089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A0DCEB4-FD1D-4E15-A000-1A9CB77DA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CE85A3-7077-4FEE-B140-C20B1A230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4748CC5-5652-4C4F-A5CE-41DA8383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47D79CB-5BE7-49A3-8C81-100690235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F449AC0-C0F3-4D2F-9134-78DDFD1B2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7A8DFB0-41C7-4703-BCC0-902265911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1A0CFB7-B9CE-4B04-92B5-FE295DF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7344B6F-954A-49BE-B5E9-19A09DC6B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263CDF5-777C-406D-B2B2-0FF351D1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DC7AC-1042-42EB-917E-5E6822F69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r>
              <a:rPr lang="en-GB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Alytus is the historical centre of the </a:t>
            </a:r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Dzūkija</a:t>
            </a:r>
            <a:r>
              <a:rPr lang="en-GB" b="0" i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region. The city lies on the banks of the </a:t>
            </a:r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Nemunas River (largest river in Lithuania)</a:t>
            </a:r>
            <a:r>
              <a:rPr lang="en-1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b="0" i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6</a:t>
            </a:r>
            <a:r>
              <a:rPr lang="en-GB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largest city in Lithuania</a:t>
            </a:r>
            <a:r>
              <a:rPr lang="en-1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mark on the map is Alytus</a:t>
            </a:r>
            <a:r>
              <a:rPr lang="en-1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1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– a</a:t>
            </a:r>
            <a:r>
              <a:rPr lang="en-GB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1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proximately 50,000.</a:t>
            </a:r>
            <a:endParaRPr lang="en-GB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5287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547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„Office“ tema</vt:lpstr>
      <vt:lpstr>ABOUT LITHUANIA, OUR CITY AND GYMNASIUM</vt:lpstr>
      <vt:lpstr>LITHUANIA</vt:lpstr>
      <vt:lpstr>OUR FLAG AND COAT OF ARMS</vt:lpstr>
      <vt:lpstr>LANDSCAPE</vt:lpstr>
      <vt:lpstr>HISTORICAL PLACES</vt:lpstr>
      <vt:lpstr>HISTORICAL PLACES</vt:lpstr>
      <vt:lpstr>TRADITIONAL FOOD</vt:lpstr>
      <vt:lpstr>TRADITIONAL FOOD</vt:lpstr>
      <vt:lpstr>THE CITY WE LIVE IN - ALYTUS</vt:lpstr>
      <vt:lpstr>ALYTUS CITY EMBLEM</vt:lpstr>
      <vt:lpstr>PLACES TO VISIT IN ALYTUS</vt:lpstr>
      <vt:lpstr>PLACES TO VISIT IN ALYTUS</vt:lpstr>
      <vt:lpstr>PLACES TO VISIT IN ALYTUS</vt:lpstr>
      <vt:lpstr>OUR SCHOOL</vt:lpstr>
      <vt:lpstr>Adolfas Ramanauskas-Vanagas</vt:lpstr>
      <vt:lpstr>SCHOOL MUSEUM</vt:lpstr>
      <vt:lpstr>ABOUT LITHUANIA, OUR CITY AND GYMNASIUM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LITHUANIA, OUR CITY AND GYMNASIUM</dc:title>
  <dc:creator>danielius.valaitis@gmail.com</dc:creator>
  <cp:lastModifiedBy>Danielius Valaitis</cp:lastModifiedBy>
  <cp:revision>13</cp:revision>
  <dcterms:created xsi:type="dcterms:W3CDTF">2021-11-14T16:03:13Z</dcterms:created>
  <dcterms:modified xsi:type="dcterms:W3CDTF">2021-11-19T11:07:18Z</dcterms:modified>
</cp:coreProperties>
</file>