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75" r:id="rId4"/>
    <p:sldId id="274" r:id="rId5"/>
    <p:sldId id="273" r:id="rId6"/>
    <p:sldId id="270" r:id="rId7"/>
    <p:sldId id="261" r:id="rId8"/>
    <p:sldId id="262" r:id="rId9"/>
    <p:sldId id="267" r:id="rId10"/>
    <p:sldId id="263" r:id="rId11"/>
    <p:sldId id="259" r:id="rId12"/>
    <p:sldId id="276" r:id="rId13"/>
    <p:sldId id="264" r:id="rId14"/>
    <p:sldId id="265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8AD0-5B43-44AD-A53F-D6282E44E43A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C005-F63E-403A-BF8A-C77A08489BE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A80C67-A908-4D66-970D-9E01C8EF60A9}" type="datetimeFigureOut">
              <a:rPr lang="sk-SK" smtClean="0"/>
              <a:pPr/>
              <a:t>12. 5. 2019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3729DC-3CA6-42C2-9845-F4DB7898F1D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acDI2C8eu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rchlice_(%C5%99eka)" TargetMode="External"/><Relationship Id="rId2" Type="http://schemas.openxmlformats.org/officeDocument/2006/relationships/hyperlink" Target="http://www.stezky.info/naucnestezky/ns-udolim-vrchlic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acDI2C8euw" TargetMode="External"/><Relationship Id="rId5" Type="http://schemas.openxmlformats.org/officeDocument/2006/relationships/hyperlink" Target="http://www.pla.cz/planet/public/vodnidila/prehrada_vrchlice.pdf" TargetMode="External"/><Relationship Id="rId4" Type="http://schemas.openxmlformats.org/officeDocument/2006/relationships/hyperlink" Target="http://denemark.jidol.cz/udoli-vrchlic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9600" dirty="0" smtClean="0">
                <a:latin typeface="AR BERKLEY" pitchFamily="2" charset="0"/>
              </a:rPr>
              <a:t>Rieka </a:t>
            </a:r>
            <a:r>
              <a:rPr lang="sk-SK" sz="9600" dirty="0" err="1" smtClean="0">
                <a:latin typeface="AR BERKLEY" pitchFamily="2" charset="0"/>
              </a:rPr>
              <a:t>Vrchlice</a:t>
            </a:r>
            <a:endParaRPr lang="sk-SK" sz="9600" dirty="0">
              <a:latin typeface="AR BERKLEY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pPr algn="ctr"/>
            <a:r>
              <a:rPr lang="sk-SK" dirty="0" smtClean="0"/>
              <a:t>Andrea </a:t>
            </a:r>
            <a:r>
              <a:rPr lang="sk-SK" dirty="0" smtClean="0"/>
              <a:t>P., </a:t>
            </a:r>
            <a:r>
              <a:rPr lang="sk-SK" dirty="0" smtClean="0"/>
              <a:t>Sofia </a:t>
            </a:r>
            <a:r>
              <a:rPr lang="sk-SK" dirty="0" smtClean="0"/>
              <a:t>S.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II.A,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latin typeface="AR BERKLEY" pitchFamily="2" charset="0"/>
              </a:rPr>
              <a:t>Zajímavosti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Klenbová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hráz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VD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 je jediná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hráz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tohoto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typu v České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republice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Název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říčky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objevuje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jménu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známého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básníka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Jaroslava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Vrchlického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jehož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původní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jméno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bylo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Emil </a:t>
            </a:r>
            <a:r>
              <a:rPr lang="sk-SK" sz="2400" i="1" dirty="0" err="1" smtClean="0">
                <a:latin typeface="Times New Roman" pitchFamily="18" charset="0"/>
                <a:cs typeface="Times New Roman" pitchFamily="18" charset="0"/>
              </a:rPr>
              <a:t>Frída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sk-SK" dirty="0"/>
          </a:p>
        </p:txBody>
      </p:sp>
      <p:pic>
        <p:nvPicPr>
          <p:cNvPr id="9218" name="Picture 2" descr="VÃ½sledok vyhÄ¾adÃ¡vania obrÃ¡zkov pre dopyt vrchlice klenbova hraz"/>
          <p:cNvPicPr>
            <a:picLocks noChangeAspect="1" noChangeArrowheads="1"/>
          </p:cNvPicPr>
          <p:nvPr/>
        </p:nvPicPr>
        <p:blipFill>
          <a:blip r:embed="rId2" cstate="print"/>
          <a:srcRect t="18663"/>
          <a:stretch>
            <a:fillRect/>
          </a:stretch>
        </p:blipFill>
        <p:spPr bwMode="auto">
          <a:xfrm>
            <a:off x="2571736" y="3786190"/>
            <a:ext cx="3214710" cy="2802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Trasa náuční 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stezky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Údolí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mlýn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Denemark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mlýn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Cimburk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mlýn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Šimákov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hráz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Velkého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rybníka</a:t>
            </a:r>
          </a:p>
          <a:p>
            <a:endParaRPr lang="sk-SK" dirty="0"/>
          </a:p>
        </p:txBody>
      </p:sp>
      <p:pic>
        <p:nvPicPr>
          <p:cNvPr id="13314" name="Picture 2" descr="VÃ½sledok vyhÄ¾adÃ¡vania obrÃ¡zkov pre dopyt NauÄnÃ¡ stezka ÃdolÃ­m Vrch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4948032" cy="371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Údolí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řeky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4389120"/>
          </a:xfrm>
        </p:spPr>
        <p:txBody>
          <a:bodyPr/>
          <a:lstStyle/>
          <a:p>
            <a:pPr>
              <a:buNone/>
            </a:pPr>
            <a:endParaRPr lang="sk-SK" dirty="0" smtClean="0">
              <a:hlinkClick r:id="rId2"/>
            </a:endParaRPr>
          </a:p>
          <a:p>
            <a:endParaRPr lang="sk-SK" u="sng" dirty="0" smtClean="0">
              <a:hlinkClick r:id="rId2"/>
            </a:endParaRPr>
          </a:p>
          <a:p>
            <a:r>
              <a:rPr lang="sk-SK" sz="2800" b="1" u="sng" dirty="0" smtClean="0">
                <a:hlinkClick r:id="rId2"/>
              </a:rPr>
              <a:t>https</a:t>
            </a:r>
            <a:r>
              <a:rPr lang="sk-SK" sz="2800" b="1" u="sng" dirty="0" smtClean="0">
                <a:hlinkClick r:id="rId2"/>
              </a:rPr>
              <a:t>://www.youtube.com/watch?v=IacDI2C8euw</a:t>
            </a:r>
            <a:endParaRPr lang="sk-SK" sz="2800" b="1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 BERKLEY" pitchFamily="2" charset="0"/>
              </a:rPr>
              <a:t>Zdroje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http://www.stezky.info/naucnestezky/ns-udolim-vrchlice.htm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https://cs.wikipedia.org/wiki/Vrchlice_(%C5%99eka)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://denemark.jidol.cz/udoli-vrchlice/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http://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www.pla.cz/planet/public/vodnidila/prehrada_vrchlice.pdf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b="1" u="sng" dirty="0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https://</a:t>
            </a:r>
            <a:r>
              <a:rPr lang="sk-SK" b="1" u="sng" dirty="0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www.youtube.com/watch?v=IacDI2C8euw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2976" y="1857364"/>
            <a:ext cx="685804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Ďakujeme </a:t>
            </a:r>
          </a:p>
          <a:p>
            <a:pPr algn="ctr"/>
            <a:r>
              <a:rPr lang="cs-CZ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 </a:t>
            </a:r>
          </a:p>
          <a:p>
            <a:pPr algn="ctr"/>
            <a:r>
              <a:rPr lang="cs-CZ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pozornosť!</a:t>
            </a:r>
            <a:endParaRPr lang="cs-CZ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err="1" smtClean="0">
                <a:latin typeface="AR BERKLEY" pitchFamily="2" charset="0"/>
              </a:rPr>
              <a:t>Vrchlice</a:t>
            </a:r>
            <a:endParaRPr lang="sk-SK" sz="5400" b="1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03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původně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nazývaná </a:t>
            </a:r>
            <a:r>
              <a:rPr lang="sk-SK" sz="2400" i="1" dirty="0" err="1" smtClean="0">
                <a:latin typeface="Times New Roman" pitchFamily="18" charset="0"/>
                <a:cs typeface="Times New Roman" pitchFamily="18" charset="0"/>
              </a:rPr>
              <a:t>Pách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) je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říčka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na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Kutnohorsku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Středočeském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kraji.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Jedná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přítok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řeky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Klejnárky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které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vlévá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u obce Nové Dvory v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nadmořské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výšce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202 m. 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Délka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jejího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toku činí 30,0 km. 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Plocha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povodí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měří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133,3 km².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VÃ½sledok vyhÄ¾adÃ¡vania obrÃ¡zkov pre dopyt vrch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64786"/>
            <a:ext cx="3357586" cy="2518190"/>
          </a:xfrm>
          <a:prstGeom prst="rect">
            <a:avLst/>
          </a:prstGeom>
          <a:noFill/>
        </p:spPr>
      </p:pic>
      <p:pic>
        <p:nvPicPr>
          <p:cNvPr id="12292" name="Picture 4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3859007" cy="2589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4900" b="1" dirty="0" err="1" smtClean="0"/>
              <a:t>Průbeh</a:t>
            </a:r>
            <a:r>
              <a:rPr lang="sk-SK" sz="4900" b="1" dirty="0" smtClean="0"/>
              <a:t> toku</a:t>
            </a:r>
            <a:endParaRPr lang="sk-SK" sz="49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pramení u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 obce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Štipoklasy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nadmořské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výšce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487 m.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Nejprve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teče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severním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směrem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Její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horní 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střední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tok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bývá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též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označován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Bahýnka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Tento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název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odvozen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od vsi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Bahno,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okolo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které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říčka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protéká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Malešovem</a:t>
            </a: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vzdouvá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její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vody v 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délce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asi 4 km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vodní nádrž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Odtud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říčka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teče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převážně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severovýchodním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směrem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protéká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historickým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městem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Kutná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hora</a:t>
            </a:r>
            <a:endParaRPr lang="sk-SK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dalších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asi 4 km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regulovaného koryta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ústí u obce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Nové Dvory do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Klejnárky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jejím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7,5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říčním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kilometru</a:t>
            </a:r>
            <a:r>
              <a:rPr lang="sk-SK" dirty="0" smtClean="0"/>
              <a:t> 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 cstate="print"/>
          <a:srcRect l="19369" t="13678" r="19758" b="5938"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sk-SK" dirty="0" smtClean="0"/>
              <a:t>Údolí </a:t>
            </a:r>
            <a:r>
              <a:rPr lang="sk-SK" dirty="0" err="1" smtClean="0"/>
              <a:t>Vrchlice</a:t>
            </a:r>
            <a:r>
              <a:rPr lang="sk-SK" dirty="0" smtClean="0"/>
              <a:t> a </a:t>
            </a:r>
            <a:r>
              <a:rPr lang="sk-SK" dirty="0" err="1" smtClean="0"/>
              <a:t>mlýn</a:t>
            </a:r>
            <a:r>
              <a:rPr lang="sk-SK" dirty="0" smtClean="0"/>
              <a:t> </a:t>
            </a:r>
            <a:r>
              <a:rPr lang="sk-SK" dirty="0" err="1" smtClean="0"/>
              <a:t>Dänemark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7" t="9425" r="2962" b="5270"/>
          <a:stretch>
            <a:fillRect/>
          </a:stretch>
        </p:blipFill>
        <p:spPr bwMode="auto">
          <a:xfrm>
            <a:off x="0" y="1700809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err="1" smtClean="0">
                <a:latin typeface="Times New Roman" pitchFamily="18" charset="0"/>
              </a:rPr>
              <a:t>P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řehrada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endParaRPr lang="sk-SK" sz="4000" b="1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214842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Přehrada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nachází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vodním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toku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nedaleko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města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Kutná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Hora.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Již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 16.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století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byla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voda z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říčky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využívána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při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těžbě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zpracování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stříbrné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rudy v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Kutné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Hoře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Přehrada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zahájila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provoz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roce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1973/ plány na výstavbu už r.1907/.</a:t>
            </a:r>
          </a:p>
          <a:p>
            <a:pPr algn="just">
              <a:buFont typeface="Arial" pitchFamily="34" charset="0"/>
              <a:buChar char="•"/>
            </a:pP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Hlavními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účely nádrže </a:t>
            </a:r>
            <a:r>
              <a:rPr lang="sk-SK" sz="2400" b="1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akumulace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vody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vodárenské využití,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zajištění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minimálního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zůstatkového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průtoku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 profilu pod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hrází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energetické využití odtoku vody z nádrže,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odběr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technologické vody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golfový areál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Roztěž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částečná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ochrana území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ležícího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hrází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před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velkými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vodami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sk-SK" sz="2400" dirty="0" smtClean="0"/>
              <a:t>rozloha 102,77 ha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err="1" smtClean="0">
                <a:latin typeface="Times New Roman" pitchFamily="18" charset="0"/>
              </a:rPr>
              <a:t>V</a:t>
            </a:r>
            <a:r>
              <a:rPr lang="sk-SK" sz="4400" dirty="0" err="1" smtClean="0">
                <a:latin typeface="Times New Roman" pitchFamily="18" charset="0"/>
                <a:cs typeface="Times New Roman" pitchFamily="18" charset="0"/>
              </a:rPr>
              <a:t>ětší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400" dirty="0" err="1" smtClean="0">
                <a:latin typeface="Times New Roman" pitchFamily="18" charset="0"/>
                <a:cs typeface="Times New Roman" pitchFamily="18" charset="0"/>
              </a:rPr>
              <a:t>přítoky</a:t>
            </a:r>
            <a:endParaRPr lang="sk-SK" sz="4400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Zdeslavický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potok,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21,6</a:t>
            </a: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Chlístovický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potok,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20,0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Košický potok,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18,4</a:t>
            </a: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Opatovický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potok,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zprava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16,9</a:t>
            </a: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Švadlenka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14,1</a:t>
            </a: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Vidický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potok,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13,1</a:t>
            </a: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Bylanka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zleva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ř. km 6,1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1266" name="Picture 2" descr="VÃ½sledok vyhÄ¾adÃ¡vania obrÃ¡zkov pre dopyt zdeslavice po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AR BERKLEY" pitchFamily="2" charset="0"/>
              </a:rPr>
              <a:t>Rybníky </a:t>
            </a:r>
            <a:endParaRPr lang="sk-SK" dirty="0">
              <a:latin typeface="AR BERKLEY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7901014" cy="385097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Hned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u pramene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Vrchlice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leží malý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bezejmenný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rybník.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Podvesní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Vídlák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400" dirty="0" smtClean="0"/>
              <a:t>6,5 ha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Svěcený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rybník - </a:t>
            </a:r>
            <a:r>
              <a:rPr lang="sk-SK" sz="2400" dirty="0" smtClean="0"/>
              <a:t>8,1 ha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Roubíček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Hamerský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Velký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10242" name="Picture 2" descr="VÃ½sledok vyhÄ¾adÃ¡vania obrÃ¡zkov pre dopyt hamersky ryb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787183" cy="327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sk-SK" b="1" dirty="0" err="1" smtClean="0">
                <a:latin typeface="AR BERKLEY" pitchFamily="2" charset="0"/>
              </a:rPr>
              <a:t>Velký</a:t>
            </a:r>
            <a:r>
              <a:rPr lang="sk-SK" b="1" dirty="0" smtClean="0">
                <a:latin typeface="AR BERKLEY" pitchFamily="2" charset="0"/>
              </a:rPr>
              <a:t> rybník</a:t>
            </a:r>
            <a:endParaRPr lang="sk-SK" b="1" dirty="0">
              <a:latin typeface="AR BERKLEY" pitchFamily="2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565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Vznikl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polovině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19.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století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Hlavním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účelem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Velkého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bylo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zadržení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vody 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nadlepšování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průtoku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vodní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mlýny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V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důsledku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rušení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mlýnů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tato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potřeba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postupně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pominula a v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současné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době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rybník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slouží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výhradně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rekreaci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rybaření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stiahnuť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14686"/>
            <a:ext cx="3536099" cy="2405067"/>
          </a:xfrm>
          <a:prstGeom prst="rect">
            <a:avLst/>
          </a:prstGeom>
        </p:spPr>
      </p:pic>
      <p:pic>
        <p:nvPicPr>
          <p:cNvPr id="5" name="Obrázek 4" descr="stiahnuť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3918865" cy="238125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00100" y="5715016"/>
            <a:ext cx="2292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Klenbová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hráz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 </a:t>
            </a:r>
          </a:p>
          <a:p>
            <a:pPr algn="ctr"/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ptačí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perspektivy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285</Words>
  <Application>Microsoft Office PowerPoint</Application>
  <PresentationFormat>Prezentácia na obrazovke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Tok</vt:lpstr>
      <vt:lpstr>Rieka Vrchlice</vt:lpstr>
      <vt:lpstr>Vrchlice</vt:lpstr>
      <vt:lpstr> Průbeh toku</vt:lpstr>
      <vt:lpstr>Snímka 4</vt:lpstr>
      <vt:lpstr>Údolí Vrchlice a mlýn Dänemark</vt:lpstr>
      <vt:lpstr>Přehrada Vrchlice</vt:lpstr>
      <vt:lpstr>Větší přítoky</vt:lpstr>
      <vt:lpstr>Rybníky </vt:lpstr>
      <vt:lpstr>Velký rybník</vt:lpstr>
      <vt:lpstr>Zajímavosti</vt:lpstr>
      <vt:lpstr>Snímka 11</vt:lpstr>
      <vt:lpstr>Údolí řeky Vrchlice</vt:lpstr>
      <vt:lpstr>Zdroje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Rieka Vrchlice</dc:title>
  <dc:creator>Petra Pavľaková</dc:creator>
  <cp:lastModifiedBy>user</cp:lastModifiedBy>
  <cp:revision>26</cp:revision>
  <dcterms:created xsi:type="dcterms:W3CDTF">2019-05-11T19:42:43Z</dcterms:created>
  <dcterms:modified xsi:type="dcterms:W3CDTF">2019-05-12T21:28:48Z</dcterms:modified>
</cp:coreProperties>
</file>