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6" r:id="rId5"/>
    <p:sldId id="258" r:id="rId6"/>
    <p:sldId id="29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5" r:id="rId29"/>
    <p:sldId id="283" r:id="rId30"/>
    <p:sldId id="298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texture"/>
          <p:cNvPicPr>
            <a:picLocks noChangeAspect="1" noChangeArrowheads="1"/>
          </p:cNvPicPr>
          <p:nvPr/>
        </p:nvPicPr>
        <p:blipFill>
          <a:blip r:embed="rId2" cstate="print"/>
          <a:srcRect b="4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983163" y="3735388"/>
            <a:ext cx="353218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992" y="1863970"/>
            <a:ext cx="3472595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992" y="3762987"/>
            <a:ext cx="34725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A3A0FD-0DAC-4C1E-98FD-9C622E3EBA77}" type="datetimeFigureOut">
              <a:rPr lang="cs-CZ"/>
              <a:pPr>
                <a:defRPr/>
              </a:pPr>
              <a:t>6.6.2019</a:t>
            </a:fld>
            <a:endParaRPr lang="cs-CZ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per texture"/>
          <p:cNvPicPr>
            <a:picLocks noChangeAspect="1" noChangeArrowheads="1"/>
          </p:cNvPicPr>
          <p:nvPr/>
        </p:nvPicPr>
        <p:blipFill>
          <a:blip r:embed="rId2" cstate="print"/>
          <a:srcRect b="4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icture Placeholder 1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238"/>
            <a:ext cx="9144000" cy="6793525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0E11-3885-41A8-9ABC-71695203F348}" type="datetimeFigureOut">
              <a:rPr lang="sk-SK" smtClean="0"/>
              <a:pPr/>
              <a:t>6. 6. 2019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49614-B14A-44F0-A645-75BB970A764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zdnirady.idnes.cz/" TargetMode="External"/><Relationship Id="rId7" Type="http://schemas.openxmlformats.org/officeDocument/2006/relationships/hyperlink" Target="http://www.tatry.cz/" TargetMode="External"/><Relationship Id="rId2" Type="http://schemas.openxmlformats.org/officeDocument/2006/relationships/hyperlink" Target="http://www.map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at.cz/" TargetMode="External"/><Relationship Id="rId5" Type="http://schemas.openxmlformats.org/officeDocument/2006/relationships/hyperlink" Target="http://www.lanovky.sk/" TargetMode="External"/><Relationship Id="rId4" Type="http://schemas.openxmlformats.org/officeDocument/2006/relationships/hyperlink" Target="http://www.cs.wikipedia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amnahory.sk/Turistika/Vysoke-Tatry/Na-Rysy-zo-Strbskeho-Plesa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ry.cz/cs/zelene-pleso-1551-m" TargetMode="External"/><Relationship Id="rId2" Type="http://schemas.openxmlformats.org/officeDocument/2006/relationships/hyperlink" Target="http://www.treky.cz/galerie/d/6090/tatranska_lomnice_zelene_pleso_profil.jpg?g2_GALLERYSID=e29e0250b231de158c0d42fd673fa3c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Zelen%C3%A9_pleso_Ke%C5%BEmarsk%C3%A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ry.cz/cs/skalnate-pleso-1751-m" TargetMode="External"/><Relationship Id="rId2" Type="http://schemas.openxmlformats.org/officeDocument/2006/relationships/hyperlink" Target="https://cs.wikipedia.org/wiki/Skalnat%C3%A9_ples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mnahory.sk/Turistika/Vysoke-Tatry/Na-Skalnate-pleso-z-Hrebienka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smtClean="0"/>
              <a:t>Poďte s nami na tatranskú túru</a:t>
            </a:r>
            <a:endParaRPr lang="sk-SK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chemeClr val="tx1"/>
                </a:solidFill>
              </a:rPr>
              <a:t>eTwinning</a:t>
            </a:r>
            <a:r>
              <a:rPr lang="sk-SK" b="1" dirty="0" smtClean="0">
                <a:solidFill>
                  <a:schemeClr val="tx1"/>
                </a:solidFill>
              </a:rPr>
              <a:t> projekt</a:t>
            </a:r>
          </a:p>
          <a:p>
            <a:r>
              <a:rPr lang="sk-SK" b="1" dirty="0" err="1" smtClean="0">
                <a:solidFill>
                  <a:schemeClr val="tx1"/>
                </a:solidFill>
              </a:rPr>
              <a:t>SZěŠ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sk-SK" b="1" dirty="0" err="1" smtClean="0">
                <a:solidFill>
                  <a:schemeClr val="tx1"/>
                </a:solidFill>
              </a:rPr>
              <a:t>Čáslav</a:t>
            </a:r>
            <a:r>
              <a:rPr lang="sk-SK" b="1" dirty="0" smtClean="0">
                <a:solidFill>
                  <a:schemeClr val="tx1"/>
                </a:solidFill>
              </a:rPr>
              <a:t> – SOŠ ekonomická, Spišská </a:t>
            </a:r>
            <a:r>
              <a:rPr lang="sk-SK" b="1" dirty="0">
                <a:solidFill>
                  <a:schemeClr val="tx1"/>
                </a:solidFill>
              </a:rPr>
              <a:t>N</a:t>
            </a:r>
            <a:r>
              <a:rPr lang="sk-SK" b="1" dirty="0" smtClean="0">
                <a:solidFill>
                  <a:schemeClr val="tx1"/>
                </a:solidFill>
              </a:rPr>
              <a:t>ová </a:t>
            </a:r>
            <a:r>
              <a:rPr lang="sk-SK" b="1" dirty="0">
                <a:solidFill>
                  <a:schemeClr val="tx1"/>
                </a:solidFill>
              </a:rPr>
              <a:t>V</a:t>
            </a:r>
            <a:r>
              <a:rPr lang="sk-SK" b="1" dirty="0" smtClean="0">
                <a:solidFill>
                  <a:schemeClr val="tx1"/>
                </a:solidFill>
              </a:rPr>
              <a:t>es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2400005" cy="108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user\Desktop\etw čáslav\logo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234046" cy="223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rázek 3" descr="Stanice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747"/>
          <a:stretch>
            <a:fillRect/>
          </a:stretch>
        </p:blipFill>
        <p:spPr>
          <a:xfrm>
            <a:off x="1411288" y="1214438"/>
            <a:ext cx="6321425" cy="5467350"/>
          </a:xfrm>
          <a:prstGeom prst="rect">
            <a:avLst/>
          </a:prstGeom>
          <a:noFill/>
        </p:spPr>
      </p:pic>
      <p:sp>
        <p:nvSpPr>
          <p:cNvPr id="19459" name="Nadpis 2"/>
          <p:cNvSpPr>
            <a:spLocks noGrp="1"/>
          </p:cNvSpPr>
          <p:nvPr>
            <p:ph type="title"/>
          </p:nvPr>
        </p:nvSpPr>
        <p:spPr>
          <a:xfrm>
            <a:off x="628650" y="357188"/>
            <a:ext cx="78867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Cesta vlakem do výchozí stanice Tatranská Lomnice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Cílová lokalita: Lomnický štít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2463"/>
            <a:ext cx="7886700" cy="4254500"/>
          </a:xfrm>
        </p:spPr>
        <p:txBody>
          <a:bodyPr/>
          <a:lstStyle/>
          <a:p>
            <a:pPr eaLnBrk="1" hangingPunct="1"/>
            <a:r>
              <a:rPr lang="cs-CZ" altLang="cs-CZ" sz="1700" smtClean="0">
                <a:latin typeface="Times New Roman" pitchFamily="18" charset="0"/>
                <a:cs typeface="Times New Roman" pitchFamily="18" charset="0"/>
              </a:rPr>
              <a:t>Lomnický štít je jedním z nejoblíbenějších vrcholů Vysokých Tater. Dlouhou dobu byl také považován za vrchol nejvyšší. K severu vybíhá od Lomnického štítu dlouhý hřeben k Baraním Rohom, které jsou odděleny Sedielkom pod Lomnickým, na jih hřeben pokračuje přes Lomnickú kopu a Lomnické sedlo a východním směrem vybíhá Vidlový hrebeň oddelený Medenou štrbinou. Pod Lomnickým štítem se rozprostírají tři doliny - Malá Studená dolina, Skalnatá dolina a Medená kotlina.</a:t>
            </a:r>
          </a:p>
          <a:p>
            <a:pPr eaLnBrk="1" hangingPunct="1"/>
            <a:r>
              <a:rPr lang="cs-CZ" altLang="cs-CZ" sz="1700" smtClean="0">
                <a:latin typeface="Times New Roman" pitchFamily="18" charset="0"/>
                <a:cs typeface="Times New Roman" pitchFamily="18" charset="0"/>
              </a:rPr>
              <a:t>Lomnický štít je s nadmořskou výškou 2634 m druhá nejvyšší hora Vysokých Tater a Slovenska. </a:t>
            </a:r>
            <a:r>
              <a:rPr lang="cs-CZ" altLang="cs-CZ" sz="1700" b="1" smtClean="0">
                <a:latin typeface="Times New Roman" pitchFamily="18" charset="0"/>
                <a:cs typeface="Times New Roman" pitchFamily="18" charset="0"/>
              </a:rPr>
              <a:t>Vrchol již není přístupný po turistické stezce</a:t>
            </a:r>
            <a:r>
              <a:rPr lang="cs-CZ" altLang="cs-CZ" sz="1700" smtClean="0">
                <a:latin typeface="Times New Roman" pitchFamily="18" charset="0"/>
                <a:cs typeface="Times New Roman" pitchFamily="18" charset="0"/>
              </a:rPr>
              <a:t>, je však možné využít lanovku ze Skalnatého plesa, nebo si zaplatit výstup s profesionálním horským vůdcem.</a:t>
            </a:r>
          </a:p>
          <a:p>
            <a:pPr eaLnBrk="1" hangingPunct="1"/>
            <a:r>
              <a:rPr lang="cs-CZ" altLang="cs-CZ" sz="1700" smtClean="0">
                <a:latin typeface="Times New Roman" pitchFamily="18" charset="0"/>
                <a:cs typeface="Times New Roman" pitchFamily="18" charset="0"/>
              </a:rPr>
              <a:t>Nachází se zde nejvýše položená meteorologická stanice na Slovensku.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Výstup na Lomnický štít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2463"/>
            <a:ext cx="7886700" cy="4254500"/>
          </a:xfrm>
        </p:spPr>
        <p:txBody>
          <a:bodyPr/>
          <a:lstStyle/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Z vlakové stanice Tatranské Lomnice přejdeme do stanice kabinkové lanovky, kterou vyjedeme do stanice Štart, kde je možné zakoupení občerstvení.</a:t>
            </a:r>
          </a:p>
          <a:p>
            <a:pPr eaLnBrk="1" hangingPunct="1"/>
            <a:r>
              <a:rPr lang="cs-CZ" altLang="cs-CZ" sz="1800" u="sng" smtClean="0">
                <a:latin typeface="Times New Roman" pitchFamily="18" charset="0"/>
                <a:cs typeface="Times New Roman" pitchFamily="18" charset="0"/>
              </a:rPr>
              <a:t>Doba cesty k lanovce: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  24 min</a:t>
            </a:r>
          </a:p>
          <a:p>
            <a:pPr eaLnBrk="1" hangingPunct="1"/>
            <a:r>
              <a:rPr lang="cs-CZ" altLang="cs-CZ" sz="1800" u="sng" smtClean="0">
                <a:latin typeface="Times New Roman" pitchFamily="18" charset="0"/>
                <a:cs typeface="Times New Roman" pitchFamily="18" charset="0"/>
              </a:rPr>
              <a:t>Doba jízdy: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  10 min</a:t>
            </a:r>
          </a:p>
        </p:txBody>
      </p:sp>
      <p:pic>
        <p:nvPicPr>
          <p:cNvPr id="21508" name="Obrázek 4" descr="cesta ze stani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714750"/>
            <a:ext cx="6429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Výstup na Lomnický štít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2463"/>
            <a:ext cx="7886700" cy="4435475"/>
          </a:xfrm>
        </p:spPr>
        <p:txBody>
          <a:bodyPr/>
          <a:lstStyle/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Ze stanice Štart budeme dále pokračovat výstup pěšky ke Skalnatému plesu. Skoro celá cesta vede podél lanovky. Cestou mineme Skalnatou chatu. 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V okolí můžeme navštívit mimo Skalnatého plesa i observatoř, která je vzdálená 10 min cesty nebo Huncovskou vyhlídku, která je vzdálená 25 minut cesty.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V okruhu plesa je naučná stezka Skalnaté pleso dlouhá 600m.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U Skalnatého plesa se nachází 2 chaty (Skalnatá a Encián) a restaurace. Pro děti je tu i hřiště.</a:t>
            </a:r>
          </a:p>
          <a:p>
            <a:pPr eaLnBrk="1" hangingPunct="1"/>
            <a:r>
              <a:rPr lang="cs-CZ" altLang="cs-CZ" sz="1800" u="sng" smtClean="0">
                <a:latin typeface="Times New Roman" pitchFamily="18" charset="0"/>
                <a:cs typeface="Times New Roman" pitchFamily="18" charset="0"/>
              </a:rPr>
              <a:t>Doba výstupu: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  2 hod.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Kdo by si chtěl výstup prodloužit, může podniknout výstup i na Lomnické sedlo. Vede zde ovšem i lanovka. V okolí se nachází i stanoviště pro paragliding a vyhlídka Lomnická veža.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Zástupný symbol pro obrázek 4" descr="výstup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4813" y="1706563"/>
            <a:ext cx="8334375" cy="3444875"/>
          </a:xfrm>
          <a:prstGeom prst="rect">
            <a:avLst/>
          </a:prstGeom>
          <a:noFill/>
        </p:spPr>
      </p:pic>
      <p:sp>
        <p:nvSpPr>
          <p:cNvPr id="2355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Výstup na Lomnický štít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Zástupný symbol pro obrázek 3" descr="vedlejší výstup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585913"/>
            <a:ext cx="8715375" cy="3686175"/>
          </a:xfrm>
          <a:prstGeom prst="rect">
            <a:avLst/>
          </a:prstGeom>
          <a:noFill/>
        </p:spPr>
      </p:pic>
      <p:sp>
        <p:nvSpPr>
          <p:cNvPr id="24579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Vedlejší výstup na Lomnické sedlo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Výstup na Lomnický štít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1625"/>
            <a:ext cx="7886700" cy="48577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Lomnický štít již nevede žádná turistická stezka. Možnost výstupu na vrchol pešky je dnes možný jen s profesionálním horským vůdcem, jinak vede na vrchol kabinová lanovka.          (stanice: Skalnaté pleso – Lomnický štít)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Výstup přes Lomnické sedlo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Emeryciho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nářek: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&gt; Ze Skalnatého plesa postupujeme zhruba pod lanovkou směrem na Lomnické sedlo. Je tu vyšlapaná serpentinovitá stezka a ta je tak rozmáchlá, že pokud ji budete dodržovat, tak nachodíte sto jarních kilometrů. Ze sedla se dáme doprava a podél hřebene míříme k vrcholu. Místy jsou znatelné stopy stezky, trasa je poměrně často chozená. Čím výše, tím více terén tuhne. V určitém místě je třeba linii hřebene opustit a odbočit doprava do středu stěny. Toto určité místo poznáme podle toho, že už jsou vidět řetězy na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Emeryciho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nářku. To jsou skoro kolmé skalky, které dostaly svůj podivuhodný název už v dobách lomnických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prvovýstupců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Jistý lezec jménem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Emeryci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tu spustil takový nářek, že jeho zlomyslní lezečtí přátelé nezapomněli a zapsali ho navěky do tatranského místopisu.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Emeryciho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nářek může být problém najít za zhoršené viditelnosti. Všeobecně - pokud už terén přechází v lezecký, tak jste špatně. Pokud už k nářku dojdete, tak je vyhráno. Odtud je totiž celý kopec až nahoru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ořetězovaný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výstup je orientačně jasný. V horní části nevede přímo k observatoři, ale uhýbá doleva a posléze se vrací na vrchol.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Výstup na Lomnický štít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2463"/>
            <a:ext cx="7886700" cy="4254500"/>
          </a:xfrm>
        </p:spPr>
        <p:txBody>
          <a:bodyPr/>
          <a:lstStyle/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Vyjedeme tedy kabinovou lanovkou ze stanice Skalnaté pleso do stanice Lomnického štítu.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Visutá lanová dráha Skalnaté pleso (1764 m.n.m.) - Lomnický štít (2625 m.n.m.) překonává na 1867 metrech délky převýšení 861 metrů.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Doba jízdy:  10 min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Přepravní kapacita je 42 osob za hodinu. Kabinky mají kapacitu 15 osob. Pobyt na Lomnickém štítě je omezen na 50 minut.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Na vrcholu se nachází vyhlídková terasa, apartmán a kavárna.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Zástupný symbol pro obrázek 3" descr="lomnický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438" y="1535113"/>
            <a:ext cx="8239125" cy="3787775"/>
          </a:xfrm>
          <a:prstGeom prst="rect">
            <a:avLst/>
          </a:prstGeom>
          <a:noFill/>
        </p:spPr>
      </p:pic>
      <p:sp>
        <p:nvSpPr>
          <p:cNvPr id="2765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Výstup na Lomnický štít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Celková doba výstupu a zpáteční cesty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2463"/>
            <a:ext cx="7886700" cy="4254500"/>
          </a:xfrm>
        </p:spPr>
        <p:txBody>
          <a:bodyPr/>
          <a:lstStyle/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Doba výstupu z Tatranské Lomnice až na samotný vrchol Lomnického štítu trvá přibližně 2 hod a 45 minut (bez přestávky a přímo).  Čas zahrnuje jízdu lanovkami i výstup na Skalnaté pleso pěšky + cestu z výchozí stanice k lanovce.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 Cesta zpátky může být stejná jako při výstupu nebo můžeme jet dolů pouze lanovkami. Pokud bychom jeli pouze lanovkami, tak by cesta trvala pouze 45 min (bez přestávky a přímo).</a:t>
            </a:r>
          </a:p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Musíme ovšem počítat, že cestou budou různé přestávky, čekání na lanovku a navštívení zajímavosti v daném okolí, např. zmíněná observatoř. Tím pádem se celá cesta prodlouží.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VYSOKOHORSKÁ TÚRA</a:t>
            </a:r>
            <a:endParaRPr lang="sk-SK" dirty="0"/>
          </a:p>
          <a:p>
            <a:r>
              <a:rPr lang="cs-CZ" b="1" dirty="0"/>
              <a:t>ZELENÉ PLESO</a:t>
            </a:r>
            <a:endParaRPr lang="sk-SK" dirty="0"/>
          </a:p>
          <a:p>
            <a:r>
              <a:rPr lang="cs-CZ" sz="2600" b="1" dirty="0"/>
              <a:t>TRASA</a:t>
            </a:r>
            <a:r>
              <a:rPr lang="cs-CZ" sz="2600" dirty="0"/>
              <a:t>: VYUŽIJEME SLOVENSKÉ AUTOBUSOVÉ DOPRAVY, PŘÍPADNĚ LZE TUTO TÚRU REALIZOVAT KROMĚ VÝCHOZÍ BODU, KTERÝM JE BIELA VODA, I Z TATRANSKÉ LOMNICE, KAM JEDE JAK AUTOBUS TAK I TRAMVAJ NEBO-LI ELEKTRIČKA.</a:t>
            </a:r>
            <a:endParaRPr lang="sk-SK" sz="2600" dirty="0"/>
          </a:p>
          <a:p>
            <a:r>
              <a:rPr lang="cs-CZ" sz="2600" dirty="0"/>
              <a:t>Přijeli jsme vlakem do </a:t>
            </a:r>
            <a:r>
              <a:rPr lang="cs-CZ" sz="2600" dirty="0" err="1"/>
              <a:t>Popradu</a:t>
            </a:r>
            <a:r>
              <a:rPr lang="cs-CZ" sz="2600" dirty="0"/>
              <a:t>, z kterého se vydáme tramvají do Tatranské Lomnice. </a:t>
            </a:r>
            <a:endParaRPr lang="sk-SK" sz="2600" dirty="0"/>
          </a:p>
          <a:p>
            <a:r>
              <a:rPr lang="cs-CZ" sz="2600" dirty="0" err="1"/>
              <a:t>Biela</a:t>
            </a:r>
            <a:r>
              <a:rPr lang="cs-CZ" sz="2600" dirty="0"/>
              <a:t> voda, autobusová zastávka (910 m) - po turistická značka rozcestí u </a:t>
            </a:r>
            <a:r>
              <a:rPr lang="cs-CZ" sz="2600" dirty="0" err="1"/>
              <a:t>Šalviového</a:t>
            </a:r>
            <a:r>
              <a:rPr lang="cs-CZ" sz="2600" dirty="0"/>
              <a:t> </a:t>
            </a:r>
            <a:r>
              <a:rPr lang="cs-CZ" sz="2600" dirty="0" err="1"/>
              <a:t>prameňa</a:t>
            </a:r>
            <a:r>
              <a:rPr lang="cs-CZ" sz="2600" dirty="0"/>
              <a:t> (1:00) - </a:t>
            </a:r>
            <a:r>
              <a:rPr lang="cs-CZ" sz="2600" dirty="0" err="1"/>
              <a:t>rozc</a:t>
            </a:r>
            <a:r>
              <a:rPr lang="cs-CZ" sz="2600" dirty="0"/>
              <a:t>. se zelenou (0:15) - chata </a:t>
            </a:r>
            <a:r>
              <a:rPr lang="cs-CZ" sz="2600" dirty="0" err="1"/>
              <a:t>pri</a:t>
            </a:r>
            <a:r>
              <a:rPr lang="cs-CZ" sz="2600" dirty="0"/>
              <a:t> </a:t>
            </a:r>
            <a:r>
              <a:rPr lang="cs-CZ" sz="2600" dirty="0" err="1"/>
              <a:t>Zelenom</a:t>
            </a:r>
            <a:r>
              <a:rPr lang="cs-CZ" sz="2600" dirty="0"/>
              <a:t> plese (1551 m) (1:50) - </a:t>
            </a:r>
            <a:r>
              <a:rPr lang="cs-CZ" sz="2600" dirty="0" err="1"/>
              <a:t>rozc</a:t>
            </a:r>
            <a:r>
              <a:rPr lang="cs-CZ" sz="2600" dirty="0"/>
              <a:t>. u </a:t>
            </a:r>
            <a:r>
              <a:rPr lang="cs-CZ" sz="2600" dirty="0" err="1"/>
              <a:t>Šalviového</a:t>
            </a:r>
            <a:r>
              <a:rPr lang="cs-CZ" sz="2600" dirty="0"/>
              <a:t> </a:t>
            </a:r>
            <a:r>
              <a:rPr lang="cs-CZ" sz="2600" dirty="0" err="1"/>
              <a:t>prameňa</a:t>
            </a:r>
            <a:r>
              <a:rPr lang="cs-CZ" sz="2600" dirty="0"/>
              <a:t> (1:45) - po turistická značka, turistická značka - </a:t>
            </a:r>
            <a:r>
              <a:rPr lang="cs-CZ" sz="2600" dirty="0" err="1"/>
              <a:t>rozc</a:t>
            </a:r>
            <a:r>
              <a:rPr lang="cs-CZ" sz="2600" dirty="0"/>
              <a:t>. v dolině </a:t>
            </a:r>
            <a:r>
              <a:rPr lang="cs-CZ" sz="2600" dirty="0" err="1"/>
              <a:t>Kežmarskej</a:t>
            </a:r>
            <a:r>
              <a:rPr lang="cs-CZ" sz="2600" dirty="0"/>
              <a:t> </a:t>
            </a:r>
            <a:r>
              <a:rPr lang="cs-CZ" sz="2600" dirty="0" err="1"/>
              <a:t>Bielej</a:t>
            </a:r>
            <a:r>
              <a:rPr lang="cs-CZ" sz="2600" dirty="0"/>
              <a:t> vody (0:30) - po turistická značka Tatranské </a:t>
            </a:r>
            <a:r>
              <a:rPr lang="cs-CZ" sz="2600" dirty="0" err="1"/>
              <a:t>Matliare</a:t>
            </a:r>
            <a:r>
              <a:rPr lang="cs-CZ" sz="2600" dirty="0"/>
              <a:t> (0:40) - po turistická značka Tatranská </a:t>
            </a:r>
            <a:r>
              <a:rPr lang="cs-CZ" sz="2600" dirty="0" err="1"/>
              <a:t>Lomnica</a:t>
            </a:r>
            <a:r>
              <a:rPr lang="cs-CZ" sz="2600" dirty="0"/>
              <a:t> (0:30</a:t>
            </a:r>
            <a:r>
              <a:rPr lang="cs-CZ" dirty="0"/>
              <a:t>).</a:t>
            </a:r>
            <a:endParaRPr lang="sk-SK" dirty="0"/>
          </a:p>
          <a:p>
            <a:endParaRPr lang="sk-SK" dirty="0"/>
          </a:p>
          <a:p>
            <a:pPr>
              <a:buNone/>
            </a:pPr>
            <a:r>
              <a:rPr lang="cs-CZ" dirty="0"/>
              <a:t> 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Zdroje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2463"/>
            <a:ext cx="7886700" cy="4254500"/>
          </a:xfrm>
        </p:spPr>
        <p:txBody>
          <a:bodyPr/>
          <a:lstStyle/>
          <a:p>
            <a:pPr eaLnBrk="1" hangingPunct="1"/>
            <a:r>
              <a:rPr lang="cs-CZ" altLang="cs-CZ" sz="1800" smtClean="0">
                <a:hlinkClick r:id="rId2"/>
              </a:rPr>
              <a:t>www.mapy.cz</a:t>
            </a:r>
            <a:endParaRPr lang="cs-CZ" altLang="cs-CZ" sz="1800" smtClean="0"/>
          </a:p>
          <a:p>
            <a:pPr eaLnBrk="1" hangingPunct="1"/>
            <a:r>
              <a:rPr lang="cs-CZ" altLang="cs-CZ" sz="1800" smtClean="0">
                <a:hlinkClick r:id="rId3"/>
              </a:rPr>
              <a:t>www.jizdnirady.idnes.cz</a:t>
            </a:r>
            <a:endParaRPr lang="cs-CZ" altLang="cs-CZ" sz="1800" smtClean="0"/>
          </a:p>
          <a:p>
            <a:pPr eaLnBrk="1" hangingPunct="1"/>
            <a:r>
              <a:rPr lang="cs-CZ" altLang="cs-CZ" sz="1800" smtClean="0">
                <a:hlinkClick r:id="rId4"/>
              </a:rPr>
              <a:t>www.cs.wikipedia.org</a:t>
            </a:r>
            <a:endParaRPr lang="cs-CZ" altLang="cs-CZ" sz="1800" smtClean="0"/>
          </a:p>
          <a:p>
            <a:pPr eaLnBrk="1" hangingPunct="1"/>
            <a:r>
              <a:rPr lang="cs-CZ" altLang="cs-CZ" sz="1800" smtClean="0">
                <a:hlinkClick r:id="rId5"/>
              </a:rPr>
              <a:t>www.lanovky.sk</a:t>
            </a:r>
            <a:endParaRPr lang="cs-CZ" altLang="cs-CZ" sz="1800" smtClean="0"/>
          </a:p>
          <a:p>
            <a:pPr eaLnBrk="1" hangingPunct="1"/>
            <a:r>
              <a:rPr lang="cs-CZ" altLang="cs-CZ" sz="1800" smtClean="0">
                <a:hlinkClick r:id="rId6"/>
              </a:rPr>
              <a:t>www.goat.cz</a:t>
            </a:r>
            <a:endParaRPr lang="cs-CZ" altLang="cs-CZ" sz="1800" smtClean="0"/>
          </a:p>
          <a:p>
            <a:pPr eaLnBrk="1" hangingPunct="1"/>
            <a:r>
              <a:rPr lang="cs-CZ" altLang="cs-CZ" sz="1800" smtClean="0">
                <a:hlinkClick r:id="rId7"/>
              </a:rPr>
              <a:t>www.tatry.cz</a:t>
            </a:r>
            <a:endParaRPr lang="cs-CZ" altLang="cs-CZ" sz="1800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KRIVÁŇ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SOFIA S., ANDREA P.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795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STANICA VÝSTUPU KRIVÁŇ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i="1" dirty="0"/>
              <a:t>Náročnosť:</a:t>
            </a:r>
            <a:r>
              <a:rPr lang="sk-SK" dirty="0"/>
              <a:t> náročná, prevýšenie: 1139m, celodenná</a:t>
            </a:r>
          </a:p>
          <a:p>
            <a:r>
              <a:rPr lang="sk-SK" i="1" dirty="0"/>
              <a:t>Na túre uvidíte:</a:t>
            </a:r>
            <a:endParaRPr lang="sk-SK" dirty="0"/>
          </a:p>
          <a:p>
            <a:pPr lvl="0"/>
            <a:r>
              <a:rPr lang="sk-SK" dirty="0"/>
              <a:t>Krivánske Zelené pleso (2017m)- vysokohorské pleso pod východnými zrázmi Kriváňa vo Važeckej doline (pozri Najväčšie plesá vo Vysokých Tatrách)</a:t>
            </a:r>
          </a:p>
          <a:p>
            <a:pPr lvl="0"/>
            <a:r>
              <a:rPr lang="sk-SK" dirty="0" err="1"/>
              <a:t>Jamské</a:t>
            </a:r>
            <a:r>
              <a:rPr lang="sk-SK" dirty="0"/>
              <a:t> pleso (1447m) - horské jazero v krásnom lesnom prostredí, v limbovom háji.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383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549" y="1491323"/>
            <a:ext cx="7200897" cy="199241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Štrbské </a:t>
            </a:r>
            <a:r>
              <a:rPr lang="sk-SK" sz="2000" dirty="0"/>
              <a:t>Pleso (1355m, liečebný dom Solisko</a:t>
            </a:r>
            <a:r>
              <a:rPr lang="sk-SK" sz="2000" dirty="0" smtClean="0"/>
              <a:t>)/vlakom/-</a:t>
            </a:r>
            <a:r>
              <a:rPr lang="sk-SK" sz="2000" dirty="0"/>
              <a:t>  </a:t>
            </a:r>
            <a:r>
              <a:rPr lang="sk-SK" sz="2000" dirty="0" err="1"/>
              <a:t>rázc</a:t>
            </a:r>
            <a:r>
              <a:rPr lang="sk-SK" sz="2000" dirty="0"/>
              <a:t>. pod </a:t>
            </a:r>
            <a:r>
              <a:rPr lang="sk-SK" sz="2000" dirty="0" err="1"/>
              <a:t>Furkotskou</a:t>
            </a:r>
            <a:r>
              <a:rPr lang="sk-SK" sz="2000" dirty="0"/>
              <a:t> dolinou [0:45] - </a:t>
            </a:r>
            <a:r>
              <a:rPr lang="sk-SK" sz="2000" dirty="0" err="1"/>
              <a:t>Jamské</a:t>
            </a:r>
            <a:r>
              <a:rPr lang="sk-SK" sz="2000" dirty="0"/>
              <a:t> pleso (1448m) [0:25] pod Kriváňom [2:00] - Kriváň (2494m) [0:45] - pod Kriváňom [0:45] - </a:t>
            </a:r>
            <a:r>
              <a:rPr lang="sk-SK" sz="2000" dirty="0" err="1"/>
              <a:t>Jamské</a:t>
            </a:r>
            <a:r>
              <a:rPr lang="sk-SK" sz="2000" dirty="0"/>
              <a:t> pleso [1:30] pod </a:t>
            </a:r>
            <a:r>
              <a:rPr lang="sk-SK" sz="2000" dirty="0" err="1"/>
              <a:t>Furkotskou</a:t>
            </a:r>
            <a:r>
              <a:rPr lang="sk-SK" sz="2000" dirty="0"/>
              <a:t> dolinou [0:30] - Štrbské Pleso [0:30]. Celkový čas [7:15].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055" y="2781837"/>
            <a:ext cx="7571888" cy="3349988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138094" y="567993"/>
            <a:ext cx="207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TRASA</a:t>
            </a:r>
            <a:endParaRPr lang="sk-SK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401" y="3401860"/>
            <a:ext cx="27198" cy="5428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/>
          <a:srcRect l="2028" t="42436" r="15269" b="27491"/>
          <a:stretch/>
        </p:blipFill>
        <p:spPr>
          <a:xfrm>
            <a:off x="646564" y="2972409"/>
            <a:ext cx="7878071" cy="2199861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2159159" y="1256279"/>
            <a:ext cx="461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CESTA VLAKOM</a:t>
            </a:r>
            <a:endParaRPr lang="sk-SK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360331" y="2424394"/>
            <a:ext cx="642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sk-SK" sz="2000" dirty="0" smtClean="0"/>
              <a:t>Zo stanice </a:t>
            </a:r>
            <a:r>
              <a:rPr lang="sk-SK" sz="2000" b="1" dirty="0" smtClean="0"/>
              <a:t>Poprad-Tatry</a:t>
            </a:r>
            <a:r>
              <a:rPr lang="sk-SK" sz="2000" dirty="0" smtClean="0"/>
              <a:t> sa vlakom presunieme na stanicu </a:t>
            </a:r>
            <a:r>
              <a:rPr lang="sk-SK" sz="2000" b="1" dirty="0" smtClean="0"/>
              <a:t>Štrbské Pleso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551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POPIS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 </a:t>
            </a:r>
            <a:r>
              <a:rPr lang="sk-SK" dirty="0" smtClean="0"/>
              <a:t>Od </a:t>
            </a:r>
            <a:r>
              <a:rPr lang="sk-SK" dirty="0"/>
              <a:t>orientačnej tabule pri liečebnom dome Solisko sa vydáme po červenej značke Tatranskou Magistrálou miernym stúpaním k rázcestiu pod </a:t>
            </a:r>
            <a:r>
              <a:rPr lang="sk-SK" dirty="0" err="1"/>
              <a:t>Furkotskou</a:t>
            </a:r>
            <a:r>
              <a:rPr lang="sk-SK" dirty="0"/>
              <a:t> dolinou, ďalej pokračujeme po magistrále cez smrekový porast, na prvom rázcestí pokračujeme ešte po červenej, na druhom odbočíme po modrej doprava. Ešte predtým ako </a:t>
            </a:r>
            <a:r>
              <a:rPr lang="sk-SK" dirty="0" smtClean="0"/>
              <a:t>odbočíme </a:t>
            </a:r>
            <a:r>
              <a:rPr lang="sk-SK" dirty="0"/>
              <a:t>na druhej odbočke si </a:t>
            </a:r>
            <a:r>
              <a:rPr lang="sk-SK" dirty="0" smtClean="0"/>
              <a:t>urobíme </a:t>
            </a:r>
            <a:r>
              <a:rPr lang="sk-SK" dirty="0"/>
              <a:t>krátku zachádzku na </a:t>
            </a:r>
            <a:r>
              <a:rPr lang="sk-SK" dirty="0" err="1"/>
              <a:t>Jamské</a:t>
            </a:r>
            <a:r>
              <a:rPr lang="sk-SK" dirty="0"/>
              <a:t> pleso (1448m). Po modrej stúpame po Pavlovom </a:t>
            </a:r>
            <a:r>
              <a:rPr lang="sk-SK" dirty="0" err="1"/>
              <a:t>chrbáte</a:t>
            </a:r>
            <a:r>
              <a:rPr lang="sk-SK" dirty="0"/>
              <a:t>. do pásma kosodreviny. Strmým výstupom cez sutinový žľab sa dostaneme na rázcestie pod Kriváňom. Nasleduje strmý výstup cez Malý Kriváň do Daxnerovo sedla a potom strmým juhozápadným úbočím po skalách na vrchol Kriváňa. Návrat tou istou trasou alebo odbočkou pod Kriváňom na Tri Studničky.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28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570" y="946240"/>
            <a:ext cx="5776275" cy="51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9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371600" y="4363653"/>
            <a:ext cx="6400797" cy="844100"/>
          </a:xfrm>
        </p:spPr>
        <p:txBody>
          <a:bodyPr/>
          <a:lstStyle/>
          <a:p>
            <a:pPr lvl="0"/>
            <a:r>
              <a:rPr lang="sk-SK" sz="4900" b="1" i="1" u="sng" dirty="0">
                <a:latin typeface="+mn-lt"/>
              </a:rPr>
              <a:t>Výstup na Rysy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7848" y="1"/>
            <a:ext cx="6400797" cy="42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63793" y="74424"/>
            <a:ext cx="3971262" cy="6687875"/>
          </a:xfrm>
        </p:spPr>
        <p:txBody>
          <a:bodyPr>
            <a:normAutofit/>
          </a:bodyPr>
          <a:lstStyle/>
          <a:p>
            <a:pPr lvl="0" algn="just">
              <a:lnSpc>
                <a:spcPct val="90000"/>
              </a:lnSpc>
            </a:pPr>
            <a:endParaRPr lang="sk-SK" sz="2400" b="1" dirty="0" smtClean="0"/>
          </a:p>
          <a:p>
            <a:pPr algn="just">
              <a:lnSpc>
                <a:spcPct val="90000"/>
              </a:lnSpc>
            </a:pPr>
            <a:r>
              <a:rPr lang="sk-SK" sz="2400" b="1" i="1" u="sng" dirty="0"/>
              <a:t>Výstup na Rysy</a:t>
            </a:r>
          </a:p>
          <a:p>
            <a:pPr lvl="0" algn="just">
              <a:lnSpc>
                <a:spcPct val="90000"/>
              </a:lnSpc>
              <a:buNone/>
            </a:pPr>
            <a:endParaRPr lang="sk-SK" sz="2400" b="1" dirty="0" smtClean="0"/>
          </a:p>
          <a:p>
            <a:pPr lvl="0" algn="just">
              <a:lnSpc>
                <a:spcPct val="90000"/>
              </a:lnSpc>
            </a:pPr>
            <a:r>
              <a:rPr lang="sk-SK" sz="2400" b="1" dirty="0" smtClean="0"/>
              <a:t>Rysy </a:t>
            </a:r>
            <a:r>
              <a:rPr lang="sk-SK" sz="2400" b="1" dirty="0"/>
              <a:t>sú so svojimi 2499 metrami najvyšším vrcholom Poľska a sú hraničným bodom medzi touto krajinou a Slovenskom. Pod vrcholom leží obľúbená vysokohorská Chata pod Rysmi - najvyššie položená chata Vysokých Tatier (2250m). Okrem toho sú Rysy a okolie skutočným prírodným pokladom a ročne lákajú tisícky turistov</a:t>
            </a:r>
            <a:r>
              <a:rPr lang="sk-SK" sz="1900" b="1" dirty="0"/>
              <a:t>.</a:t>
            </a:r>
          </a:p>
          <a:p>
            <a:pPr lvl="0">
              <a:lnSpc>
                <a:spcPct val="90000"/>
              </a:lnSpc>
            </a:pPr>
            <a:endParaRPr lang="sk-SK" sz="1900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553451" cy="587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lvl="0" algn="just">
              <a:buNone/>
            </a:pPr>
            <a:r>
              <a:rPr lang="sk-SK" b="1" dirty="0">
                <a:latin typeface="Calisto MT"/>
              </a:rPr>
              <a:t>Naša cesta začína na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Štrbskom plese</a:t>
            </a:r>
            <a:r>
              <a:rPr lang="sk-SK" b="1" dirty="0">
                <a:latin typeface="Calisto MT"/>
              </a:rPr>
              <a:t>, kde sa pomaly vyberieme po asfaltke smerom k Tatrám a chrbtom k parkovisku. Prejdeme popod vyhliadkový mostík priamo k smerovníku, </a:t>
            </a:r>
            <a:r>
              <a:rPr lang="sk-SK" b="1" dirty="0" smtClean="0">
                <a:latin typeface="Calisto MT"/>
              </a:rPr>
              <a:t>ktorý </a:t>
            </a:r>
            <a:r>
              <a:rPr lang="sk-SK" b="1" dirty="0">
                <a:latin typeface="Calisto MT"/>
              </a:rPr>
              <a:t>nám naznačuje, že máme odbočiť vpravo po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červenej turistickej značke</a:t>
            </a:r>
            <a:r>
              <a:rPr lang="sk-SK" b="1" dirty="0">
                <a:latin typeface="Calisto MT"/>
              </a:rPr>
              <a:t>. Pár krokov po asfaltke a zrazu vidíme vstup do </a:t>
            </a:r>
            <a:r>
              <a:rPr lang="sk-SK" b="1" dirty="0" smtClean="0">
                <a:latin typeface="Calisto MT"/>
              </a:rPr>
              <a:t>lesa. </a:t>
            </a:r>
            <a:r>
              <a:rPr lang="sk-SK" b="1" dirty="0">
                <a:latin typeface="Calisto MT"/>
              </a:rPr>
              <a:t>Mierne stúpanie už začína a kamenisto-lesný terén nás vedie hore, pričom cestou si môžeme na ľavej strane obzrieť 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skokanské mostíky </a:t>
            </a:r>
            <a:r>
              <a:rPr lang="sk-SK" b="1" dirty="0">
                <a:latin typeface="Calisto MT"/>
              </a:rPr>
              <a:t>ako aj jazero </a:t>
            </a:r>
            <a:r>
              <a:rPr lang="sk-SK" b="1" dirty="0" smtClean="0">
                <a:solidFill>
                  <a:srgbClr val="00B050"/>
                </a:solidFill>
                <a:latin typeface="Calisto MT"/>
              </a:rPr>
              <a:t>Štrbské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pleso</a:t>
            </a:r>
            <a:r>
              <a:rPr lang="sk-SK" b="1" dirty="0">
                <a:latin typeface="Calisto MT"/>
              </a:rPr>
              <a:t>.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Červená</a:t>
            </a:r>
            <a:r>
              <a:rPr lang="sk-SK" b="1" dirty="0">
                <a:latin typeface="Calisto MT"/>
              </a:rPr>
              <a:t> nás ďalej vedie lesíkom a časom sa ukážu prvé výhľady na tatranské štíty. Dôjdeme až k smerovníku nad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Popradským plesom</a:t>
            </a:r>
            <a:r>
              <a:rPr lang="sk-SK" b="1" dirty="0">
                <a:latin typeface="Calisto MT"/>
              </a:rPr>
              <a:t>, kde 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odbočíme na modrú značku smerom vľavo</a:t>
            </a:r>
            <a:r>
              <a:rPr lang="sk-SK" b="1" dirty="0">
                <a:latin typeface="Calisto MT"/>
              </a:rPr>
              <a:t>, a pokračujeme v stúpaní. Pomaly prichádza na rad kosodrevina, terén je stále kamenistý a stále viac a viac sa nám odkrývajú vrcholy naokolo. Po asi hodinke si treba dávať pozor, lebo sa nám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budú cesty deliť </a:t>
            </a:r>
            <a:r>
              <a:rPr lang="sk-SK" b="1" dirty="0">
                <a:latin typeface="Calisto MT"/>
              </a:rPr>
              <a:t>– vľavo na </a:t>
            </a:r>
            <a:r>
              <a:rPr lang="sk-SK" b="1" dirty="0" err="1">
                <a:latin typeface="Calisto MT"/>
              </a:rPr>
              <a:t>Kôprovský</a:t>
            </a:r>
            <a:r>
              <a:rPr lang="sk-SK" b="1" dirty="0">
                <a:latin typeface="Calisto MT"/>
              </a:rPr>
              <a:t> štíta po modrej,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 doprava po červenej turistickej značke na Chatu pod Rysmi</a:t>
            </a:r>
            <a:r>
              <a:rPr lang="sk-SK" b="1" dirty="0">
                <a:latin typeface="Calisto MT"/>
              </a:rPr>
              <a:t>. My ideme samozrejme po červenej, ktorá znamená ako inak stúpanie. A tak kráčame a kráčame, tu sa nemáte moc kde stratiť, každopádne sa pripravte na náročnejší horský terén – viac skál a kameňov. Po ľavej strane sa nám začnú odhaľovať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Žabie plesá </a:t>
            </a:r>
            <a:r>
              <a:rPr lang="sk-SK" b="1" dirty="0">
                <a:latin typeface="Calisto MT"/>
              </a:rPr>
              <a:t>a to je neklamné znamenie toho, že chata už nie je ďaleko. Avšak taktiež toho, že za rohom </a:t>
            </a:r>
            <a:r>
              <a:rPr lang="sk-SK" b="1" dirty="0">
                <a:solidFill>
                  <a:srgbClr val="00B050"/>
                </a:solidFill>
                <a:latin typeface="Calisto MT"/>
              </a:rPr>
              <a:t>prichádzajú rebríky a reťazové úseky</a:t>
            </a:r>
            <a:r>
              <a:rPr lang="sk-SK" b="1" dirty="0">
                <a:latin typeface="Calisto MT"/>
              </a:rPr>
              <a:t>, pozor na padajúce kamene.</a:t>
            </a:r>
          </a:p>
          <a:p>
            <a:pPr>
              <a:buNone/>
            </a:pPr>
            <a:r>
              <a:rPr lang="sk-SK" b="1" dirty="0" smtClean="0"/>
              <a:t>     </a:t>
            </a:r>
            <a:endParaRPr lang="sk-SK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1" descr="SouvisejÃ­cÃ­ obrÃ¡ze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vp_rysy_strbske_ple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0480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67544" y="6021288"/>
            <a:ext cx="7510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hlinkClick r:id="rId3"/>
              </a:rPr>
              <a:t>https://kamnahory.sk/Turistika/Vysoke-Tatry/Na-Rysy-zo-Strbskeho-Plesa.html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11560" y="5589240"/>
            <a:ext cx="84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Zdroje:</a:t>
            </a: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/>
              <a:t>Výstup na Rysy možno </a:t>
            </a:r>
            <a:r>
              <a:rPr lang="sk-SK" sz="2400" b="1" dirty="0" err="1" smtClean="0"/>
              <a:t>doporučiť</a:t>
            </a:r>
            <a:r>
              <a:rPr lang="sk-SK" sz="2400" b="1" dirty="0" smtClean="0"/>
              <a:t> ako veľmi peknú túru počas vašej návštevy Tatier, avšak jedná sa o fyzicky náročnejší výkon, na čo je potrebné sa vopred pripraviť. Výstupová trasa sem vedie taktiež z poľskej strany a vrchol Rysov sa takto stal hraničným priechodom. Trasa z poľskej strany Rysov je strmšia a zabezpečená reťazami.</a:t>
            </a:r>
            <a:br>
              <a:rPr lang="sk-SK" sz="2400" b="1" dirty="0" smtClean="0"/>
            </a:br>
            <a:endParaRPr lang="sk-SK" sz="2400" dirty="0"/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3355153" cy="3355157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12976"/>
            <a:ext cx="3442356" cy="344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Téryho</a:t>
            </a:r>
            <a:r>
              <a:rPr lang="sk-SK" dirty="0" smtClean="0"/>
              <a:t> chata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Klaudia J.</a:t>
            </a:r>
          </a:p>
          <a:p>
            <a:r>
              <a:rPr lang="sk-SK" dirty="0" smtClean="0"/>
              <a:t>Adriána B.</a:t>
            </a:r>
          </a:p>
          <a:p>
            <a:r>
              <a:rPr lang="sk-SK" dirty="0" smtClean="0"/>
              <a:t>2.A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914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Téryho</a:t>
            </a:r>
            <a:r>
              <a:rPr lang="sk-SK" dirty="0"/>
              <a:t> chata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8700" y="1338146"/>
            <a:ext cx="7200900" cy="452925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Najvyššie </a:t>
            </a:r>
            <a:r>
              <a:rPr lang="sk-SK" sz="2400" dirty="0"/>
              <a:t>položená celoročne otvorená horská chata vo Vysokých Tatrách v nadmorskej výške 2015 </a:t>
            </a:r>
            <a:r>
              <a:rPr lang="sk-SK" sz="2400" dirty="0" err="1" smtClean="0"/>
              <a:t>m.n.m</a:t>
            </a:r>
            <a:endParaRPr lang="sk-SK" sz="2400" dirty="0" smtClean="0"/>
          </a:p>
          <a:p>
            <a:r>
              <a:rPr lang="sk-SK" sz="2400" dirty="0"/>
              <a:t>Leží pri Piatich spišských plesách v Malej Studenej doline, nad skalnou stenou, odkiaľ pomyselne stráži túto </a:t>
            </a:r>
            <a:r>
              <a:rPr lang="sk-SK" sz="2400" dirty="0" smtClean="0"/>
              <a:t>dolinu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21873"/>
            <a:ext cx="3755269" cy="3765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19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768" y="624760"/>
            <a:ext cx="7200900" cy="14859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Šípka nahor 4"/>
          <p:cNvSpPr/>
          <p:nvPr/>
        </p:nvSpPr>
        <p:spPr>
          <a:xfrm rot="6918652">
            <a:off x="4268542" y="2057683"/>
            <a:ext cx="721217" cy="1762796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5358605" y="3211552"/>
            <a:ext cx="639730" cy="791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97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8700" y="512956"/>
            <a:ext cx="7200900" cy="5354444"/>
          </a:xfrm>
        </p:spPr>
        <p:txBody>
          <a:bodyPr/>
          <a:lstStyle/>
          <a:p>
            <a:r>
              <a:rPr lang="sk-SK" sz="3200" dirty="0" smtClean="0"/>
              <a:t>Nastúpime na vlak v Poprade </a:t>
            </a:r>
          </a:p>
          <a:p>
            <a:r>
              <a:rPr lang="sk-SK" sz="3200" dirty="0" smtClean="0"/>
              <a:t>Cestujeme do Starého </a:t>
            </a:r>
            <a:r>
              <a:rPr lang="sk-SK" sz="3200" dirty="0"/>
              <a:t>S</a:t>
            </a:r>
            <a:r>
              <a:rPr lang="sk-SK" sz="3200" dirty="0" smtClean="0"/>
              <a:t>mokovca (Približne hodina cesty vlakom)</a:t>
            </a:r>
          </a:p>
          <a:p>
            <a:r>
              <a:rPr lang="sk-SK" sz="3200" dirty="0" smtClean="0"/>
              <a:t>Cestujeme cez Novú Lesnú, Dolný Smokovec a Horný Smokovec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743" y="3606086"/>
            <a:ext cx="3429514" cy="30499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6056" y="3561447"/>
            <a:ext cx="3163775" cy="3163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46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568951" cy="6858000"/>
          </a:xfrm>
          <a:prstGeom prst="rect">
            <a:avLst/>
          </a:prstGeom>
        </p:spPr>
      </p:pic>
      <p:sp>
        <p:nvSpPr>
          <p:cNvPr id="5" name="Šípka nahor 4"/>
          <p:cNvSpPr/>
          <p:nvPr/>
        </p:nvSpPr>
        <p:spPr>
          <a:xfrm rot="13817575">
            <a:off x="5711916" y="4638006"/>
            <a:ext cx="450760" cy="859665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nahor 5"/>
          <p:cNvSpPr/>
          <p:nvPr/>
        </p:nvSpPr>
        <p:spPr>
          <a:xfrm rot="13416806">
            <a:off x="4889017" y="2647532"/>
            <a:ext cx="335405" cy="126212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/>
          <p:cNvCxnSpPr/>
          <p:nvPr/>
        </p:nvCxnSpPr>
        <p:spPr>
          <a:xfrm flipH="1" flipV="1">
            <a:off x="4838230" y="4153483"/>
            <a:ext cx="243041" cy="446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 flipV="1">
            <a:off x="5178869" y="4802673"/>
            <a:ext cx="75712" cy="426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91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8892" y="1048216"/>
            <a:ext cx="7610708" cy="4819185"/>
          </a:xfrm>
        </p:spPr>
        <p:txBody>
          <a:bodyPr>
            <a:normAutofit fontScale="92500" lnSpcReduction="20000"/>
          </a:bodyPr>
          <a:lstStyle/>
          <a:p>
            <a:r>
              <a:rPr lang="sk-SK" sz="3200" dirty="0"/>
              <a:t>Chata je prístupná od </a:t>
            </a:r>
            <a:r>
              <a:rPr lang="sk-SK" sz="3200" b="1" dirty="0" err="1">
                <a:solidFill>
                  <a:schemeClr val="tx1"/>
                </a:solidFill>
              </a:rPr>
              <a:t>Zamkovského</a:t>
            </a:r>
            <a:r>
              <a:rPr lang="sk-SK" sz="3200" b="1" dirty="0">
                <a:solidFill>
                  <a:schemeClr val="tx1"/>
                </a:solidFill>
              </a:rPr>
              <a:t> chaty </a:t>
            </a:r>
            <a:r>
              <a:rPr lang="sk-SK" sz="3200" dirty="0"/>
              <a:t>(zelená turistická značka, 2h). K </a:t>
            </a:r>
            <a:r>
              <a:rPr lang="sk-SK" sz="3200" dirty="0" err="1"/>
              <a:t>Zamkovského</a:t>
            </a:r>
            <a:r>
              <a:rPr lang="sk-SK" sz="3200" dirty="0"/>
              <a:t> chate sa ide buď </a:t>
            </a:r>
            <a:r>
              <a:rPr lang="sk-SK" sz="3200" b="1" dirty="0">
                <a:solidFill>
                  <a:schemeClr val="tx1"/>
                </a:solidFill>
              </a:rPr>
              <a:t>z Hrebienka alebo Skalnatého plesa </a:t>
            </a:r>
            <a:r>
              <a:rPr lang="sk-SK" sz="3200" dirty="0"/>
              <a:t>(červená turistická značka). Len od Hrebienka je ale chata prístupná celoročne. Od </a:t>
            </a:r>
            <a:r>
              <a:rPr lang="sk-SK" sz="3200" b="1" dirty="0" err="1"/>
              <a:t>Téryho</a:t>
            </a:r>
            <a:r>
              <a:rPr lang="sk-SK" sz="3200" b="1" dirty="0"/>
              <a:t> chaty </a:t>
            </a:r>
            <a:r>
              <a:rPr lang="sk-SK" sz="3200" dirty="0"/>
              <a:t>vedie chodník (zelená turistická značka, žltá turistická značka) cez </a:t>
            </a:r>
            <a:r>
              <a:rPr lang="sk-SK" sz="3200" b="1" dirty="0" err="1"/>
              <a:t>Pfinnovu</a:t>
            </a:r>
            <a:r>
              <a:rPr lang="sk-SK" sz="3200" b="1" dirty="0"/>
              <a:t> kopu </a:t>
            </a:r>
            <a:r>
              <a:rPr lang="sk-SK" sz="3200" dirty="0"/>
              <a:t>do </a:t>
            </a:r>
            <a:r>
              <a:rPr lang="sk-SK" sz="3200" b="1" dirty="0"/>
              <a:t>Dolinky pod Sedielkom </a:t>
            </a:r>
            <a:r>
              <a:rPr lang="sk-SK" sz="3200" dirty="0"/>
              <a:t>a odtiaľ buď cez </a:t>
            </a:r>
            <a:r>
              <a:rPr lang="sk-SK" sz="3200" b="1" dirty="0"/>
              <a:t>Priečne sedlo </a:t>
            </a:r>
            <a:r>
              <a:rPr lang="sk-SK" sz="3200" dirty="0"/>
              <a:t>(žltá turistická značka) do </a:t>
            </a:r>
            <a:r>
              <a:rPr lang="sk-SK" sz="3200" b="1" dirty="0"/>
              <a:t>Veľkej Studenej doliny alebo na Sedielko </a:t>
            </a:r>
            <a:r>
              <a:rPr lang="sk-SK" sz="3200" dirty="0"/>
              <a:t>(zelená turistická značka) a </a:t>
            </a:r>
            <a:r>
              <a:rPr lang="sk-SK" sz="3200" b="1" dirty="0"/>
              <a:t>do Javorovej </a:t>
            </a:r>
            <a:r>
              <a:rPr lang="sk-SK" sz="3200" b="1" dirty="0" smtClean="0"/>
              <a:t>doliny</a:t>
            </a:r>
            <a:endParaRPr lang="sk-SK" sz="3200" b="1" dirty="0"/>
          </a:p>
        </p:txBody>
      </p:sp>
    </p:spTree>
    <p:extLst>
      <p:ext uri="{BB962C8B-B14F-4D97-AF65-F5344CB8AC3E}">
        <p14:creationId xmlns="" xmlns:p14="http://schemas.microsoft.com/office/powerpoint/2010/main" val="2677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339"/>
            <a:ext cx="9144000" cy="6760661"/>
          </a:xfrm>
          <a:prstGeom prst="rect">
            <a:avLst/>
          </a:prstGeom>
        </p:spPr>
      </p:pic>
      <p:sp>
        <p:nvSpPr>
          <p:cNvPr id="5" name="Šípka nahor 4"/>
          <p:cNvSpPr/>
          <p:nvPr/>
        </p:nvSpPr>
        <p:spPr>
          <a:xfrm rot="19611470">
            <a:off x="4230709" y="4861150"/>
            <a:ext cx="415344" cy="137804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nahor 5"/>
          <p:cNvSpPr/>
          <p:nvPr/>
        </p:nvSpPr>
        <p:spPr>
          <a:xfrm rot="19611470">
            <a:off x="6112634" y="3262024"/>
            <a:ext cx="415344" cy="137804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4201732" y="4172755"/>
            <a:ext cx="907961" cy="23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5863893" y="3554569"/>
            <a:ext cx="0" cy="61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52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b="1" dirty="0" smtClean="0"/>
          </a:p>
          <a:p>
            <a:r>
              <a:rPr lang="sk-SK" b="1" dirty="0" err="1"/>
              <a:t>č</a:t>
            </a:r>
            <a:r>
              <a:rPr lang="sk-SK" b="1" dirty="0" err="1" smtClean="0"/>
              <a:t>esko</a:t>
            </a:r>
            <a:r>
              <a:rPr lang="sk-SK" b="1" dirty="0" smtClean="0"/>
              <a:t> – slovenský </a:t>
            </a:r>
            <a:r>
              <a:rPr lang="sk-SK" b="1" dirty="0" err="1" smtClean="0"/>
              <a:t>eTwinning</a:t>
            </a:r>
            <a:r>
              <a:rPr lang="sk-SK" b="1" dirty="0" smtClean="0"/>
              <a:t> </a:t>
            </a:r>
            <a:r>
              <a:rPr lang="sk-SK" b="1" dirty="0" smtClean="0"/>
              <a:t>projekt</a:t>
            </a:r>
          </a:p>
          <a:p>
            <a:r>
              <a:rPr lang="sk-SK" b="1" dirty="0" smtClean="0"/>
              <a:t>školský rok </a:t>
            </a:r>
            <a:r>
              <a:rPr lang="sk-SK" b="1" dirty="0" smtClean="0"/>
              <a:t>2018/2019</a:t>
            </a:r>
          </a:p>
          <a:p>
            <a:r>
              <a:rPr lang="sk-SK" b="1" dirty="0" smtClean="0"/>
              <a:t>o</a:t>
            </a:r>
            <a:r>
              <a:rPr lang="sk-SK" b="1" dirty="0" smtClean="0"/>
              <a:t>któber 20185 – máj 2019</a:t>
            </a:r>
          </a:p>
          <a:p>
            <a:endParaRPr lang="sk-SK" b="1" dirty="0"/>
          </a:p>
        </p:txBody>
      </p:sp>
      <p:pic>
        <p:nvPicPr>
          <p:cNvPr id="4" name="Picture 2" descr="C:\Users\user\Desktop\etw čáslav\logo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3302151" cy="194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user\Desktop\etw čáslav\logo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1995056" cy="199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4664"/>
            <a:ext cx="3348176" cy="151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r>
              <a:rPr lang="cs-CZ" sz="4400" b="1" dirty="0" smtClean="0"/>
              <a:t>cílová lokalita</a:t>
            </a:r>
            <a:r>
              <a:rPr lang="cs-CZ" sz="4400" dirty="0" smtClean="0"/>
              <a:t>: V roce 1565 navštívili pleso měšťané z </a:t>
            </a:r>
            <a:r>
              <a:rPr lang="cs-CZ" sz="4400" dirty="0" err="1" smtClean="0"/>
              <a:t>Kežmarku</a:t>
            </a:r>
            <a:r>
              <a:rPr lang="cs-CZ" sz="4400" dirty="0" smtClean="0"/>
              <a:t>. Z konce 17. století se dochovala pověst o mládenci, který hledal drahokam a utopil se v plese. Jeho otec poté prokopal čelní morénu, aby snížil hladinu a našel tělo syna. Od tohoto drahokamu pochází podle pověsti zelená barva plesa.  </a:t>
            </a:r>
            <a:endParaRPr lang="sk-SK" sz="4400" dirty="0" smtClean="0"/>
          </a:p>
          <a:p>
            <a:r>
              <a:rPr lang="cs-CZ" sz="4400" dirty="0" smtClean="0"/>
              <a:t>Zelené pleso Kežmarské je jezero za čelní morénou v Dolině Zeleného plesa ve Vysokých Tatrách na Slovensku. Má rozlohu 1,7855 ha a je 188 m dlouhé a 136 m široké. Dosahuje maximální hloubky 4,5 m.</a:t>
            </a:r>
            <a:endParaRPr lang="sk-SK" sz="4400" dirty="0" smtClean="0"/>
          </a:p>
          <a:p>
            <a:r>
              <a:rPr lang="cs-CZ" sz="4400" dirty="0" smtClean="0"/>
              <a:t>doba túry: 6,5 hodiny (cesta tam i zpět)</a:t>
            </a:r>
          </a:p>
          <a:p>
            <a:endParaRPr lang="sk-SK" sz="4400" dirty="0" smtClean="0"/>
          </a:p>
          <a:p>
            <a:r>
              <a:rPr lang="cs-CZ" sz="4400" dirty="0" smtClean="0"/>
              <a:t>Zpracovaly: Kristýna A. &amp; </a:t>
            </a:r>
            <a:r>
              <a:rPr lang="cs-CZ" sz="4400" dirty="0" err="1" smtClean="0"/>
              <a:t>Nicola</a:t>
            </a:r>
            <a:r>
              <a:rPr lang="cs-CZ" sz="4400" dirty="0" smtClean="0"/>
              <a:t> H.</a:t>
            </a:r>
            <a:endParaRPr lang="sk-SK" sz="4400" dirty="0" smtClean="0"/>
          </a:p>
          <a:p>
            <a:r>
              <a:rPr lang="cs-CZ" sz="4400" dirty="0" smtClean="0"/>
              <a:t>zdroje: </a:t>
            </a:r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treky.cz</a:t>
            </a:r>
            <a:r>
              <a:rPr lang="cs-CZ" u="sng" dirty="0" smtClean="0">
                <a:hlinkClick r:id="rId2"/>
              </a:rPr>
              <a:t>/galerie/d/6090/</a:t>
            </a:r>
            <a:r>
              <a:rPr lang="cs-CZ" u="sng" dirty="0" err="1" smtClean="0">
                <a:hlinkClick r:id="rId2"/>
              </a:rPr>
              <a:t>tatranska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lomnice</a:t>
            </a:r>
            <a:r>
              <a:rPr lang="cs-CZ" u="sng" dirty="0" smtClean="0">
                <a:hlinkClick r:id="rId2"/>
              </a:rPr>
              <a:t>_</a:t>
            </a:r>
            <a:r>
              <a:rPr lang="cs-CZ" u="sng" dirty="0" err="1" smtClean="0">
                <a:hlinkClick r:id="rId2"/>
              </a:rPr>
              <a:t>zelene</a:t>
            </a:r>
            <a:r>
              <a:rPr lang="cs-CZ" u="sng" dirty="0" smtClean="0">
                <a:hlinkClick r:id="rId2"/>
              </a:rPr>
              <a:t>_pleso_profil.</a:t>
            </a:r>
            <a:r>
              <a:rPr lang="cs-CZ" u="sng" dirty="0" err="1" smtClean="0">
                <a:hlinkClick r:id="rId2"/>
              </a:rPr>
              <a:t>jpg</a:t>
            </a:r>
            <a:r>
              <a:rPr lang="cs-CZ" u="sng" dirty="0" smtClean="0">
                <a:hlinkClick r:id="rId2"/>
              </a:rPr>
              <a:t>?g2_GALLERYSID=e29e0250b231de158c0d42fd673fa3c5</a:t>
            </a:r>
            <a:endParaRPr lang="sk-SK" dirty="0" smtClean="0"/>
          </a:p>
          <a:p>
            <a:r>
              <a:rPr lang="cs-CZ" u="sng" dirty="0" smtClean="0">
                <a:hlinkClick r:id="rId3"/>
              </a:rPr>
              <a:t>http://www.tatry.</a:t>
            </a:r>
            <a:r>
              <a:rPr lang="cs-CZ" u="sng" dirty="0" err="1" smtClean="0">
                <a:hlinkClick r:id="rId3"/>
              </a:rPr>
              <a:t>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cs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zelene</a:t>
            </a:r>
            <a:r>
              <a:rPr lang="cs-CZ" u="sng" dirty="0" smtClean="0">
                <a:hlinkClick r:id="rId3"/>
              </a:rPr>
              <a:t>-pleso-1551-m</a:t>
            </a:r>
            <a:endParaRPr lang="sk-SK" dirty="0" smtClean="0"/>
          </a:p>
          <a:p>
            <a:r>
              <a:rPr lang="cs-CZ" u="sng" dirty="0" smtClean="0">
                <a:hlinkClick r:id="rId4"/>
              </a:rPr>
              <a:t>https://cs.wikipedia.org/wiki/Zelen%C3%A9_pleso_Ke%C5%BEmarsk%C3%A9</a:t>
            </a:r>
            <a:endParaRPr lang="sk-SK" dirty="0" smtClean="0"/>
          </a:p>
          <a:p>
            <a:pPr>
              <a:buNone/>
            </a:pPr>
            <a:r>
              <a:rPr lang="cs-CZ" dirty="0" smtClean="0"/>
              <a:t> 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3816424"/>
          </a:xfrm>
        </p:spPr>
        <p:txBody>
          <a:bodyPr>
            <a:noAutofit/>
          </a:bodyPr>
          <a:lstStyle/>
          <a:p>
            <a:r>
              <a:rPr lang="cs-CZ" sz="2800" b="1" u="sng" dirty="0">
                <a:solidFill>
                  <a:srgbClr val="C00000"/>
                </a:solidFill>
              </a:rPr>
              <a:t>Vysokohorská túra Skalnaté pleso</a:t>
            </a:r>
            <a:endParaRPr lang="sk-SK" sz="2800" dirty="0">
              <a:solidFill>
                <a:srgbClr val="C00000"/>
              </a:solidFill>
            </a:endParaRPr>
          </a:p>
          <a:p>
            <a:pPr>
              <a:buNone/>
            </a:pPr>
            <a:endParaRPr lang="sk-SK" sz="2000" dirty="0">
              <a:solidFill>
                <a:srgbClr val="C00000"/>
              </a:solidFill>
            </a:endParaRPr>
          </a:p>
          <a:p>
            <a:r>
              <a:rPr lang="cs-CZ" sz="2400" b="1" i="1" dirty="0"/>
              <a:t>Trasa</a:t>
            </a:r>
            <a:endParaRPr lang="sk-SK" sz="2400" dirty="0"/>
          </a:p>
          <a:p>
            <a:r>
              <a:rPr lang="cs-CZ" sz="2400" dirty="0"/>
              <a:t>Přijeli jsme vlakem do </a:t>
            </a:r>
            <a:r>
              <a:rPr lang="cs-CZ" sz="2400" dirty="0" err="1"/>
              <a:t>Popradu</a:t>
            </a:r>
            <a:r>
              <a:rPr lang="cs-CZ" sz="2400" dirty="0"/>
              <a:t>, z kterého se vydáme tramvají do Tatranské Lomnice. </a:t>
            </a:r>
            <a:endParaRPr lang="sk-SK" sz="2400" dirty="0"/>
          </a:p>
          <a:p>
            <a:r>
              <a:rPr lang="cs-CZ" sz="2400" dirty="0"/>
              <a:t> </a:t>
            </a:r>
            <a:r>
              <a:rPr lang="cs-CZ" sz="2400" dirty="0" smtClean="0"/>
              <a:t>Tatranská </a:t>
            </a:r>
            <a:r>
              <a:rPr lang="cs-CZ" sz="2400" dirty="0" err="1"/>
              <a:t>Lomnica</a:t>
            </a:r>
            <a:r>
              <a:rPr lang="cs-CZ" sz="2400" dirty="0"/>
              <a:t> (850 m) - turistická značka Skalnaté pleso (2:45) - turistická značka </a:t>
            </a:r>
            <a:r>
              <a:rPr lang="cs-CZ" sz="2400" dirty="0" err="1"/>
              <a:t>Zamkovského</a:t>
            </a:r>
            <a:r>
              <a:rPr lang="cs-CZ" sz="2400" dirty="0"/>
              <a:t> chata (1475 m) (0:50) - </a:t>
            </a:r>
            <a:r>
              <a:rPr lang="cs-CZ" sz="2400" dirty="0" err="1"/>
              <a:t>Hrebienok</a:t>
            </a:r>
            <a:r>
              <a:rPr lang="cs-CZ" sz="2400" dirty="0"/>
              <a:t> (1285 m) (0:50) - turistická značka Starý </a:t>
            </a:r>
            <a:r>
              <a:rPr lang="cs-CZ" sz="2400" dirty="0" err="1"/>
              <a:t>Smokovec</a:t>
            </a:r>
            <a:r>
              <a:rPr lang="cs-CZ" sz="2400" dirty="0"/>
              <a:t> (1010 m) (0:30</a:t>
            </a:r>
            <a:r>
              <a:rPr lang="cs-CZ" sz="2400" dirty="0" smtClean="0"/>
              <a:t>).</a:t>
            </a:r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5" name="Obrázok 4" descr="vp_skalnate_pleso_z_hrebi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75" y="3933056"/>
            <a:ext cx="8769005" cy="2698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cs-CZ" b="1" i="1" dirty="0" smtClean="0"/>
              <a:t>Cílová lokalita </a:t>
            </a:r>
            <a:endParaRPr lang="sk-SK" dirty="0" smtClean="0"/>
          </a:p>
          <a:p>
            <a:r>
              <a:rPr lang="cs-CZ" dirty="0" smtClean="0"/>
              <a:t>Jedná se o morénové pleso nesoucí název Skalnaté. Západně od plesa se zvedá Lomnický hřeben zakončený Lomnickým štítem. Východně od štítu je Skalnatá dolina zakončená Vidlovým hřebenem s Kežmarským a </a:t>
            </a:r>
            <a:r>
              <a:rPr lang="cs-CZ" dirty="0" err="1" smtClean="0"/>
              <a:t>Huncovským</a:t>
            </a:r>
            <a:r>
              <a:rPr lang="cs-CZ" dirty="0" smtClean="0"/>
              <a:t> štítem. Poblíž plesa leží mezistanice kabinové lanovky na Lomnický štít, sedačková lanovka do Lomnického sedla, observatoř Astronomického ústavu SAV, Hotel Encián, Skalnatá chata a stanice horské služby.</a:t>
            </a:r>
            <a:endParaRPr lang="sk-SK" dirty="0" smtClean="0"/>
          </a:p>
          <a:p>
            <a:r>
              <a:rPr lang="cs-CZ" dirty="0" smtClean="0"/>
              <a:t> </a:t>
            </a:r>
            <a:r>
              <a:rPr lang="cs-CZ" b="1" i="1" dirty="0" smtClean="0"/>
              <a:t>Doba túry</a:t>
            </a:r>
            <a:r>
              <a:rPr lang="cs-CZ" dirty="0" smtClean="0"/>
              <a:t>: 4 hodiny a 55 minut celkem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cs-CZ" dirty="0" smtClean="0"/>
              <a:t> Vypracovala: Sabina N., Aneta M.</a:t>
            </a:r>
          </a:p>
          <a:p>
            <a:pPr>
              <a:buNone/>
            </a:pPr>
            <a:endParaRPr lang="sk-SK" dirty="0" smtClean="0"/>
          </a:p>
          <a:p>
            <a:r>
              <a:rPr lang="cs-CZ" sz="2000" dirty="0" smtClean="0"/>
              <a:t>Zdroje: </a:t>
            </a:r>
            <a:r>
              <a:rPr lang="cs-CZ" sz="2000" u="sng" dirty="0" smtClean="0">
                <a:hlinkClick r:id="rId2"/>
              </a:rPr>
              <a:t>https://cs.wikipedia.org/wiki/Skalnat%C3%A9_pleso</a:t>
            </a:r>
            <a:endParaRPr lang="sk-SK" sz="2000" dirty="0" smtClean="0"/>
          </a:p>
          <a:p>
            <a:r>
              <a:rPr lang="cs-CZ" sz="2000" u="sng" dirty="0" smtClean="0">
                <a:hlinkClick r:id="rId3"/>
              </a:rPr>
              <a:t>http://www.tatry.</a:t>
            </a:r>
            <a:r>
              <a:rPr lang="cs-CZ" sz="2000" u="sng" dirty="0" err="1" smtClean="0">
                <a:hlinkClick r:id="rId3"/>
              </a:rPr>
              <a:t>cz</a:t>
            </a:r>
            <a:r>
              <a:rPr lang="cs-CZ" sz="2000" u="sng" dirty="0" smtClean="0">
                <a:hlinkClick r:id="rId3"/>
              </a:rPr>
              <a:t>/</a:t>
            </a:r>
            <a:r>
              <a:rPr lang="cs-CZ" sz="2000" u="sng" dirty="0" err="1" smtClean="0">
                <a:hlinkClick r:id="rId3"/>
              </a:rPr>
              <a:t>cs</a:t>
            </a:r>
            <a:r>
              <a:rPr lang="cs-CZ" sz="2000" u="sng" dirty="0" smtClean="0">
                <a:hlinkClick r:id="rId3"/>
              </a:rPr>
              <a:t>/</a:t>
            </a:r>
            <a:r>
              <a:rPr lang="cs-CZ" sz="2000" u="sng" dirty="0" err="1" smtClean="0">
                <a:hlinkClick r:id="rId3"/>
              </a:rPr>
              <a:t>skalnate</a:t>
            </a:r>
            <a:r>
              <a:rPr lang="cs-CZ" sz="2000" u="sng" dirty="0" smtClean="0">
                <a:hlinkClick r:id="rId3"/>
              </a:rPr>
              <a:t>-pleso-1751-m</a:t>
            </a:r>
            <a:endParaRPr lang="cs-CZ" sz="2000" u="sng" dirty="0" smtClean="0"/>
          </a:p>
          <a:p>
            <a:r>
              <a:rPr lang="sk-SK" sz="2000" dirty="0" smtClean="0">
                <a:hlinkClick r:id="rId4"/>
              </a:rPr>
              <a:t>https://kamnahory.sk/Turistika/Vysoke-Tatry/Na-Skalnate-pleso-z-Hrebienka.html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038725" y="1143000"/>
            <a:ext cx="3471863" cy="2592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Túra do Vysokých Tater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5038725" y="3762375"/>
            <a:ext cx="3471863" cy="15001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900" b="1" dirty="0" smtClean="0"/>
              <a:t>LOMNICKÝ ŠTÍT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Aneta 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Aneta S.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Zástupný symbol pro obrázek 3" descr="Mapa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428875"/>
            <a:ext cx="8045450" cy="3054350"/>
          </a:xfrm>
          <a:prstGeom prst="rect">
            <a:avLst/>
          </a:prstGeom>
          <a:noFill/>
        </p:spPr>
      </p:pic>
      <p:sp>
        <p:nvSpPr>
          <p:cNvPr id="1741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Vyznačení bodů na mapě</a:t>
            </a:r>
          </a:p>
        </p:txBody>
      </p:sp>
      <p:sp>
        <p:nvSpPr>
          <p:cNvPr id="17412" name="TextovéPole 5"/>
          <p:cNvSpPr txBox="1">
            <a:spLocks noChangeArrowheads="1"/>
          </p:cNvSpPr>
          <p:nvPr/>
        </p:nvSpPr>
        <p:spPr bwMode="auto">
          <a:xfrm>
            <a:off x="928688" y="1571625"/>
            <a:ext cx="8048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u="sng"/>
              <a:t>Start:</a:t>
            </a:r>
            <a:r>
              <a:rPr lang="cs-CZ" altLang="cs-CZ"/>
              <a:t>  </a:t>
            </a:r>
            <a:r>
              <a:rPr lang="cs-CZ" altLang="cs-CZ" b="1"/>
              <a:t>Vlaková stanice Tatranská Lomnica</a:t>
            </a:r>
          </a:p>
          <a:p>
            <a:r>
              <a:rPr lang="cs-CZ"/>
              <a:t>Přijeli jsme vlakem do Popradu, z kterého se vydáme tramvají do Tatranské Lomnice. </a:t>
            </a:r>
            <a:endParaRPr lang="cs-CZ" altLang="cs-CZ" u="sng"/>
          </a:p>
          <a:p>
            <a:r>
              <a:rPr lang="cs-CZ" altLang="cs-CZ" u="sng"/>
              <a:t>Cíl:</a:t>
            </a:r>
            <a:r>
              <a:rPr lang="cs-CZ" altLang="cs-CZ"/>
              <a:t>  </a:t>
            </a:r>
            <a:r>
              <a:rPr lang="cs-CZ" altLang="cs-CZ" b="1"/>
              <a:t>Lomnický Štít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28650" y="428625"/>
            <a:ext cx="7886700" cy="636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Cesta vlakem do výchozí stanice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2463"/>
            <a:ext cx="7886700" cy="4254500"/>
          </a:xfrm>
        </p:spPr>
        <p:txBody>
          <a:bodyPr/>
          <a:lstStyle/>
          <a:p>
            <a:pPr eaLnBrk="1" hangingPunct="1"/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Z Popradu se musíme dále dostat do Tatranské Lomnice. Na místo se dostaneme osobním vlakem a budeme muset jednou přestupovat. Na výběr máme 2 cesty:</a:t>
            </a:r>
          </a:p>
          <a:p>
            <a:pPr lvl="1" eaLnBrk="1" hangingPunct="1"/>
            <a:r>
              <a:rPr lang="cs-CZ" altLang="cs-CZ" sz="1800" b="1" smtClean="0"/>
              <a:t>Start:</a:t>
            </a:r>
            <a:r>
              <a:rPr lang="cs-CZ" altLang="cs-CZ" sz="1800" smtClean="0"/>
              <a:t>   Poprad -Tatry</a:t>
            </a:r>
          </a:p>
          <a:p>
            <a:pPr lvl="1" eaLnBrk="1" hangingPunct="1"/>
            <a:r>
              <a:rPr lang="cs-CZ" altLang="cs-CZ" sz="1800" b="1" smtClean="0"/>
              <a:t>Přestup:</a:t>
            </a:r>
            <a:r>
              <a:rPr lang="cs-CZ" altLang="cs-CZ" sz="1800" smtClean="0"/>
              <a:t>   Starý Smokovec/Studený potok</a:t>
            </a:r>
          </a:p>
          <a:p>
            <a:pPr lvl="1" eaLnBrk="1" hangingPunct="1"/>
            <a:r>
              <a:rPr lang="cs-CZ" altLang="cs-CZ" sz="1800" b="1" smtClean="0"/>
              <a:t>Cílová stanice:</a:t>
            </a:r>
            <a:r>
              <a:rPr lang="cs-CZ" altLang="cs-CZ" sz="1800" smtClean="0"/>
              <a:t>   Tatranská Lomnice</a:t>
            </a:r>
          </a:p>
          <a:p>
            <a:pPr lvl="1" eaLnBrk="1" hangingPunct="1"/>
            <a:endParaRPr lang="cs-CZ" altLang="cs-CZ" sz="18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Vlakem můžeme jet do stanice Starý Smokovec nebo na opačnou stranu do stanice Studený potok, v obou stanicích se přestupuje na osobní vlaky jedoucí do Tatranské Lomnice.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u="sng" smtClean="0">
                <a:latin typeface="Times New Roman" pitchFamily="18" charset="0"/>
                <a:cs typeface="Times New Roman" pitchFamily="18" charset="0"/>
              </a:rPr>
              <a:t>Cena jízdenky: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1800" b="1" smtClean="0">
                <a:latin typeface="Times New Roman" pitchFamily="18" charset="0"/>
                <a:cs typeface="Times New Roman" pitchFamily="18" charset="0"/>
              </a:rPr>
              <a:t>1. cesta přes Starý Smokovec: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    1,50€/38Kč  (40 min)</a:t>
            </a:r>
            <a:endParaRPr lang="cs-CZ" altLang="cs-CZ" sz="1800" b="1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Arial" pitchFamily="34" charset="0"/>
              <a:buNone/>
            </a:pPr>
            <a:r>
              <a:rPr lang="cs-CZ" altLang="cs-CZ" sz="1500" b="1" smtClean="0"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cs-CZ" altLang="cs-CZ" sz="1800" b="1" smtClean="0">
                <a:latin typeface="Times New Roman" pitchFamily="18" charset="0"/>
                <a:cs typeface="Times New Roman" pitchFamily="18" charset="0"/>
              </a:rPr>
              <a:t>2. cesta přes Studený potok:</a:t>
            </a:r>
            <a:r>
              <a:rPr lang="cs-CZ" altLang="cs-CZ" sz="1800" smtClean="0">
                <a:latin typeface="Times New Roman" pitchFamily="18" charset="0"/>
                <a:cs typeface="Times New Roman" pitchFamily="18" charset="0"/>
              </a:rPr>
              <a:t>       0,94€/24Kč  (30 min)</a:t>
            </a:r>
            <a:endParaRPr lang="cs-CZ" altLang="cs-CZ" sz="1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1471</Words>
  <Application>Microsoft Office PowerPoint</Application>
  <PresentationFormat>Prezentácia na obrazovke (4:3)</PresentationFormat>
  <Paragraphs>132</Paragraphs>
  <Slides>39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0" baseType="lpstr">
      <vt:lpstr>Motív Office</vt:lpstr>
      <vt:lpstr>Poďte s nami na tatranskú túru</vt:lpstr>
      <vt:lpstr>Snímka 2</vt:lpstr>
      <vt:lpstr>Snímka 3</vt:lpstr>
      <vt:lpstr>Snímka 4</vt:lpstr>
      <vt:lpstr>Snímka 5</vt:lpstr>
      <vt:lpstr>Snímka 6</vt:lpstr>
      <vt:lpstr>Túra do Vysokých Tater</vt:lpstr>
      <vt:lpstr>Vyznačení bodů na mapě</vt:lpstr>
      <vt:lpstr>Cesta vlakem do výchozí stanice</vt:lpstr>
      <vt:lpstr>Cesta vlakem do výchozí stanice Tatranská Lomnice</vt:lpstr>
      <vt:lpstr>Cílová lokalita: Lomnický štít</vt:lpstr>
      <vt:lpstr>Výstup na Lomnický štít</vt:lpstr>
      <vt:lpstr>Výstup na Lomnický štít</vt:lpstr>
      <vt:lpstr>Výstup na Lomnický štít</vt:lpstr>
      <vt:lpstr>Vedlejší výstup na Lomnické sedlo</vt:lpstr>
      <vt:lpstr>Výstup na Lomnický štít</vt:lpstr>
      <vt:lpstr>Výstup na Lomnický štít</vt:lpstr>
      <vt:lpstr>Výstup na Lomnický štít</vt:lpstr>
      <vt:lpstr>Celková doba výstupu a zpáteční cesty</vt:lpstr>
      <vt:lpstr>Zdroje</vt:lpstr>
      <vt:lpstr>KRIVÁŇ</vt:lpstr>
      <vt:lpstr>STANICA VÝSTUPU KRIVÁŇ</vt:lpstr>
      <vt:lpstr>Snímka 23</vt:lpstr>
      <vt:lpstr>Snímka 24</vt:lpstr>
      <vt:lpstr>POPIS</vt:lpstr>
      <vt:lpstr>Snímka 26</vt:lpstr>
      <vt:lpstr>Výstup na Rysy</vt:lpstr>
      <vt:lpstr>Snímka 28</vt:lpstr>
      <vt:lpstr>Snímka 29</vt:lpstr>
      <vt:lpstr>Snímka 30</vt:lpstr>
      <vt:lpstr>Výstup na Rysy možno doporučiť ako veľmi peknú túru počas vašej návštevy Tatier, avšak jedná sa o fyzicky náročnejší výkon, na čo je potrebné sa vopred pripraviť. Výstupová trasa sem vedie taktiež z poľskej strany a vrchol Rysov sa takto stal hraničným priechodom. Trasa z poľskej strany Rysov je strmšia a zabezpečená reťazami. </vt:lpstr>
      <vt:lpstr>Téryho chata</vt:lpstr>
      <vt:lpstr>Téryho chata</vt:lpstr>
      <vt:lpstr>Snímka 34</vt:lpstr>
      <vt:lpstr>Snímka 35</vt:lpstr>
      <vt:lpstr>Snímka 36</vt:lpstr>
      <vt:lpstr>Snímka 37</vt:lpstr>
      <vt:lpstr>Snímka 38</vt:lpstr>
      <vt:lpstr>Snímka 39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10</cp:revision>
  <dcterms:created xsi:type="dcterms:W3CDTF">2019-06-05T20:54:47Z</dcterms:created>
  <dcterms:modified xsi:type="dcterms:W3CDTF">2019-06-05T22:25:39Z</dcterms:modified>
</cp:coreProperties>
</file>